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2.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13.xml" ContentType="application/vnd.openxmlformats-officedocument.presentationml.notesSlide+xml"/>
  <Override PartName="/ppt/ink/ink17.xml" ContentType="application/inkml+xml"/>
  <Override PartName="/ppt/notesSlides/notesSlide14.xml" ContentType="application/vnd.openxmlformats-officedocument.presentationml.notesSlide+xml"/>
  <Override PartName="/ppt/ink/ink18.xml" ContentType="application/inkml+xml"/>
  <Override PartName="/ppt/ink/ink19.xml" ContentType="application/inkml+xml"/>
  <Override PartName="/ppt/notesSlides/notesSlide15.xml" ContentType="application/vnd.openxmlformats-officedocument.presentationml.notesSlide+xml"/>
  <Override PartName="/ppt/ink/ink20.xml" ContentType="application/inkml+xml"/>
  <Override PartName="/ppt/notesSlides/notesSlide16.xml" ContentType="application/vnd.openxmlformats-officedocument.presentationml.notesSlide+xml"/>
  <Override PartName="/ppt/ink/ink21.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256" r:id="rId2"/>
    <p:sldId id="257" r:id="rId3"/>
    <p:sldId id="480" r:id="rId4"/>
    <p:sldId id="481" r:id="rId5"/>
    <p:sldId id="482" r:id="rId6"/>
    <p:sldId id="260" r:id="rId7"/>
    <p:sldId id="266" r:id="rId8"/>
    <p:sldId id="268" r:id="rId9"/>
    <p:sldId id="262" r:id="rId10"/>
    <p:sldId id="264" r:id="rId11"/>
    <p:sldId id="269" r:id="rId12"/>
    <p:sldId id="270" r:id="rId13"/>
    <p:sldId id="271" r:id="rId14"/>
    <p:sldId id="500" r:id="rId15"/>
    <p:sldId id="272" r:id="rId16"/>
    <p:sldId id="273" r:id="rId17"/>
    <p:sldId id="488" r:id="rId18"/>
    <p:sldId id="483" r:id="rId19"/>
    <p:sldId id="485" r:id="rId20"/>
    <p:sldId id="487" r:id="rId21"/>
    <p:sldId id="486" r:id="rId22"/>
    <p:sldId id="474" r:id="rId23"/>
    <p:sldId id="489" r:id="rId24"/>
    <p:sldId id="274" r:id="rId25"/>
    <p:sldId id="490" r:id="rId26"/>
    <p:sldId id="491" r:id="rId27"/>
    <p:sldId id="492" r:id="rId28"/>
    <p:sldId id="493" r:id="rId29"/>
    <p:sldId id="494" r:id="rId30"/>
    <p:sldId id="495" r:id="rId31"/>
    <p:sldId id="496" r:id="rId32"/>
    <p:sldId id="501" r:id="rId33"/>
    <p:sldId id="502" r:id="rId34"/>
    <p:sldId id="285" r:id="rId35"/>
    <p:sldId id="287" r:id="rId36"/>
    <p:sldId id="473" r:id="rId37"/>
    <p:sldId id="378" r:id="rId38"/>
    <p:sldId id="379" r:id="rId39"/>
    <p:sldId id="369" r:id="rId40"/>
    <p:sldId id="411" r:id="rId41"/>
    <p:sldId id="448" r:id="rId42"/>
    <p:sldId id="449" r:id="rId43"/>
    <p:sldId id="414" r:id="rId44"/>
    <p:sldId id="450" r:id="rId45"/>
    <p:sldId id="372" r:id="rId46"/>
    <p:sldId id="345" r:id="rId47"/>
    <p:sldId id="337" r:id="rId48"/>
    <p:sldId id="451" r:id="rId49"/>
    <p:sldId id="464" r:id="rId50"/>
    <p:sldId id="288" r:id="rId51"/>
    <p:sldId id="466" r:id="rId52"/>
    <p:sldId id="460" r:id="rId53"/>
    <p:sldId id="463" r:id="rId54"/>
    <p:sldId id="405" r:id="rId55"/>
    <p:sldId id="472" r:id="rId56"/>
    <p:sldId id="441" r:id="rId57"/>
    <p:sldId id="469" r:id="rId58"/>
    <p:sldId id="470" r:id="rId59"/>
    <p:sldId id="471" r:id="rId60"/>
    <p:sldId id="499" r:id="rId61"/>
    <p:sldId id="434"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8016"/>
    <a:srgbClr val="1D6295"/>
    <a:srgbClr val="C21B65"/>
    <a:srgbClr val="E0523B"/>
    <a:srgbClr val="404040"/>
    <a:srgbClr val="96B042"/>
    <a:srgbClr val="ACC462"/>
    <a:srgbClr val="FFFFFF"/>
    <a:srgbClr val="134263"/>
    <a:srgbClr val="62A3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10" autoAdjust="0"/>
    <p:restoredTop sz="71917" autoAdjust="0"/>
  </p:normalViewPr>
  <p:slideViewPr>
    <p:cSldViewPr snapToGrid="0">
      <p:cViewPr varScale="1">
        <p:scale>
          <a:sx n="81" d="100"/>
          <a:sy n="81" d="100"/>
        </p:scale>
        <p:origin x="801"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24T21:41:40.256"/>
    </inkml:context>
    <inkml:brush xml:id="br0">
      <inkml:brushProperty name="width" value="0.05" units="cm"/>
      <inkml:brushProperty name="height" value="0.05" units="cm"/>
      <inkml:brushProperty name="color" value="#FF0066"/>
    </inkml:brush>
  </inkml:definitions>
  <inkml:trace contextRef="#ctx0" brushRef="#br0">26 21 4345 0 0,'-19'-20'7882'0'0,"19"20"-7846"0"0,-1 0 1 0 0,1 0 0 0 0,0 0 0 0 0,0 0 0 0 0,-1 0-1 0 0,1 0 1 0 0,0 0 0 0 0,0 0 0 0 0,0 0 0 0 0,-1 0-1 0 0,1 1 1 0 0,0-1 0 0 0,0 0 0 0 0,0 0 0 0 0,-1 0-1 0 0,1 0 1 0 0,0 0 0 0 0,0 1 0 0 0,0-1 0 0 0,0 0-1 0 0,0 0 1 0 0,-1 0 0 0 0,1 1 0 0 0,0-1 0 0 0,0 0-1 0 0,0 0 1 0 0,0 0 0 0 0,0 1 0 0 0,0-1-1 0 0,0 0 1 0 0,0 0 0 0 0,0 0 0 0 0,0 1 0 0 0,0-1-1 0 0,0 0 1 0 0,0 0-37 0 0,-2 12 191 0 0,2-7-107 0 0,0-1 1 0 0,1 1 0 0 0,-1 0-1 0 0,1-1 1 0 0,0 1 0 0 0,0-1-1 0 0,1 1 1 0 0,-1-1 0 0 0,1 0-1 0 0,0 1 1 0 0,1-1 0 0 0,-1 0-1 0 0,1 0 1 0 0,1 1-85 0 0,10 8 249 0 0,1-1-1 0 0,0-1 0 0 0,16 9-248 0 0,-1 0 171 0 0,-15-10-87 0 0,1-1-1 0 0,0 0 0 0 0,0-2 0 0 0,1 1 0 0 0,0-2 0 0 0,1 0 1 0 0,16 3-84 0 0,20 3 235 0 0,0-3 1 0 0,1-2-236 0 0,-40-6 57 0 0,123 14 640 0 0,0-5 0 0 0,66-7-697 0 0,339-19 311 0 0,-95-2-205 0 0,-206 9-90 0 0,155 0 246 0 0,-396 9-261 0 0,425 2 510 0 0,249 35-511 0 0,-556-27 11 0 0,606 59 157 0 0,-651-60-154 0 0,-1 4 0 0 0,0 3 1 0 0,-1 2-1 0 0,-1 3 1 0 0,-1 3-1 0 0,-1 3-14 0 0,-5-1 1 0 0,60 24 8 0 0,-75-30 2 0 0,2 3-11 0 0,16 7 13 0 0,-13-3 1 0 0,-49-22-2 0 0,-4-4-11 0 0,-1-1-1 0 0,0 1 1 0 0,0-1 0 0 0,1 1-1 0 0,-1-1 1 0 0,0 0 0 0 0,1 1-1 0 0,-1-1 1 0 0,1 1 0 0 0,-1-1-1 0 0,1 0 1 0 0,-1 0 0 0 0,0 1 0 0 0,1-1-1 0 0,-1 0 1 0 0,1 0 0 0 0,-1 1-1 0 0,1-1 1 0 0,0 0 0 0 0,-1 0-1 0 0,7 3 16 0 0,-5-1-10 0 0,-1-1 0 0 0,1 0 0 0 0,0 0 0 0 0,0-1 0 0 0,0 1 0 0 0,0 0 0 0 0,0 0 0 0 0,0-1 0 0 0,1 1-6 0 0,-5-1 17 0 0,0 1-1 0 0,0-1 1 0 0,-1 1 0 0 0,1-1-1 0 0,0 0 1 0 0,0 0 0 0 0,0 0-1 0 0,0 0 1 0 0,0 0-1 0 0,-1 0 1 0 0,0-1-17 0 0,2-2 101 0 0,1 2-99 0 0,0 1 1 0 0,-1-1-1 0 0,1 1 0 0 0,0-1 0 0 0,-1 1 0 0 0,1-1 1 0 0,0 1-1 0 0,0-1 0 0 0,0 1 0 0 0,0-1 0 0 0,0 0 0 0 0,-1 1 1 0 0,1-1-1 0 0,0 1 0 0 0,0-1 0 0 0,1 1 0 0 0,-1-1 0 0 0,0 0 1 0 0,0 1-1 0 0,0-1 0 0 0,0 1 0 0 0,0-1 0 0 0,1 1 0 0 0,-1-1 1 0 0,0 1-1 0 0,1-1 0 0 0,-1 1 0 0 0,0-1 0 0 0,1 1 0 0 0,-1-1 1 0 0,1 1-1 0 0,-1 0 0 0 0,1-1 0 0 0,-1 1 0 0 0,1-1-2 0 0,31-18 23 0 0,-31 18-22 0 0,1 0 0 0 0,-1 0-1 0 0,1 0 1 0 0,-1 0 0 0 0,1 0 0 0 0,-1 0-1 0 0,0 0 1 0 0,0-1 0 0 0,0 1 0 0 0,0 0-1 0 0,0-1 1 0 0,0 1 0 0 0,0-1 0 0 0,0 0-1 0 0,0 0 0 0 0,0 0 1 0 0,1 0 0 0 0,-1 0 0 0 0,0 0-1 0 0,1 1 1 0 0,-1-1 0 0 0,1 0 0 0 0,0 1-1 0 0,1-1 0 0 0,17-9 2 0 0,1 1-1 0 0,1 1 1 0 0,0 0-1 0 0,0 2 1 0 0,21-4-2 0 0,-8 1 0 0 0,19-3 0 0 0,1 2 0 0 0,43-4 0 0 0,8 0 0 0 0,199-28 0 0 0,34 9 0 0 0,-222 23 3 0 0,194-14 10 0 0,-188 19-13 0 0,314-9 0 0 0,130 22 10 0 0,-443-4-7 0 0,125 7 0 0 0,114-2 7 0 0,-103-4-4 0 0,-75-4 18 0 0,100-15-24 0 0,-231 11 2 0 0,368-37 28 0 0,-336 28-2 0 0,0-3 0 0 0,39-14-28 0 0,-122 29-17 0 0,2 0-3 0 0,-1 0-1 0 0,0 0 1 0 0,0 0-1 0 0,0-1 1 0 0,0 0-1 0 0,0 0 1 0 0,0 0-1 0 0,2-1 21 0 0,-6 3-138 0 0,0 0 0 0 0,0-1 0 0 0,0 1-1 0 0,0 0 1 0 0,0-1 0 0 0,0 1 0 0 0,0 0 0 0 0,0 0 0 0 0,0-1 0 0 0,0 1-1 0 0,0 0 1 0 0,0-1 0 0 0,0 1 0 0 0,0 0 0 0 0,-1 0 0 0 0,1-1 0 0 0,0 1-1 0 0,0 0 1 0 0,0 0 0 0 0,0-1 0 0 0,-1 1 0 0 0,1 0 0 0 0,0 0 0 0 0,0-1-1 0 0,0 1 1 0 0,-1 0 0 0 0,1 0 0 0 0,0 0 0 0 0,0 0 0 0 0,-1-1 0 0 0,1 1 138 0 0,-9-6-4548 0 0,4 3 1389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5T09:10:37.655"/>
    </inkml:context>
    <inkml:brush xml:id="br0">
      <inkml:brushProperty name="width" value="0.1" units="cm"/>
      <inkml:brushProperty name="height" value="0.1" units="cm"/>
      <inkml:brushProperty name="color" value="#E71224"/>
    </inkml:brush>
  </inkml:definitions>
  <inkml:trace contextRef="#ctx0" brushRef="#br0">82 47 3825,'-57'-37'1746,"41"28"-151,12 9-257,0 2 707,4-2-1450,0 1-509,0 1 1,1 0-1,-1-1 1,1 0-1,-1 1 1,1-1-1,-1 1 1,1-1-1,0 0 1,0 1-1,1 0-86,5 10 186,36 60 1107,16 19-1293,176 244 856,-187-265-747,-45-66-92,-1 0 1,1 0-1,-1 0 0,-1 0 1,1 0-1,0 1 0,-1-1 0,0 2-17,0-6 6,-1 1-1,0 0 1,0 0-1,0 0 1,0-1-1,0 1 1,0 0-1,0 0 1,0 0-1,0 0 0,0-1 1,0 1-1,-1 0 1,1 0-1,0-1 1,0 1-1,-1 0 1,1 0-1,-1-1 1,1 1-1,0 0 0,-1-1 1,0 1-1,1 0 1,-1-1-1,1 1 1,-1-1-1,0 1 1,1-1-1,-1 1 1,0-1-1,1 0 1,-1 1-1,0-1 0,0 0 1,1 0-1,-1 1 1,0-1-1,0 0 1,0 0-1,1 0 1,-1 0-1,0 0 1,0 0-1,0 0 1,0 0-6,0-1 24,0 1-14,1 0 0,0 0 0,-1-1-1,1 1 1,0 0 0,-1 0 0,1 0 0,0 0 0,-1 0 0,1-1 0,0 1 0,-1 0 0,1 0 0,0 0 0,-1 0 0,1 0 0,-1 0-1,1 0 1,0 0 0,-1 1 0,1-1 0,0 0 0,-1 0 0,1 0 0,0 0 0,-1 0 0,1 0 0,0 1 0,-1-1 0,1 0 0,0 0 0,0 1-1,-1-1 1,1 0 0,0 0 0,0 1 0,-1-1 0,1 0 0,0 1 0,0-1-10,-117 258 1358,27-5-919,79-218-513,7-22-27,-13 43-581,16-45 541,-1 0 0,1 0 0,1 10 141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4T23:45:54.925"/>
    </inkml:context>
    <inkml:brush xml:id="br0">
      <inkml:brushProperty name="width" value="0.1" units="cm"/>
      <inkml:brushProperty name="height" value="0.1" units="cm"/>
      <inkml:brushProperty name="color" value="#E71224"/>
    </inkml:brush>
  </inkml:definitions>
  <inkml:trace contextRef="#ctx0" brushRef="#br0">1 699 9890,'27'-95'3073,"-26"93"-2951,-1 0 0,1-1 0,-1 1 0,0 0 0,0 0 0,1 0 0,-2-1 0,1 1 0,0 0 0,0 0 0,-1 0-122,3 0 1774,-1 2-1452,0 5 259,12 38 147,16 57 290,-12-22-311,-9-37-145,2 1 0,11 27-562,-19-63 59,1 1-1,0 0 1,1-1-1,1 3-58,-4-7 10,0-1 0,0 0 0,0 1 0,0-1-1,1 0 1,-1 0 0,0 1 0,0-1-1,1 0 1,-1 0 0,1-1 0,-1 1 0,1 0-1,-1 0 1,1-1 0,0 1 0,-1-1-1,1 1 1,0-1-10,-1 0 5,0 0 0,0 0 0,0-1 0,0 1 0,0 0 0,0-1 0,1 1 0,-1 0 0,0-1 0,-1 1-1,1-1 1,0 0 0,0 1 0,0-1 0,0 0 0,0 1 0,0-1 0,-1 0 0,1 0 0,0 0 0,-1 0 0,1 0-5,13-25 104,-12 22-89,14-25 33,1-1 0,2 2 0,1 1-1,16-17-47,24-33 29,-25 32 200,1 1 0,2 2-1,2 2 1,2 2 0,2 1 0,36-23-229,46-21 498,25-18-115,-95 58-281,53-38 40,-84 63-133,0 1 0,2 2 0,13-6-9,-8 6-858,-1-1-1,5-4 859,-19 2-3514,-12 19 2285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5T09:16:21.662"/>
    </inkml:context>
    <inkml:brush xml:id="br0">
      <inkml:brushProperty name="width" value="0.1" units="cm"/>
      <inkml:brushProperty name="height" value="0.1" units="cm"/>
      <inkml:brushProperty name="color" value="#E71224"/>
    </inkml:brush>
  </inkml:definitions>
  <inkml:trace contextRef="#ctx0" brushRef="#br0">1 699 9890,'27'-95'3073,"-26"93"-2951,-1 0 0,1-1 0,-1 1 0,0 0 0,0 0 0,1 0 0,-2-1 0,1 1 0,0 0 0,0 0 0,-1 0-122,3 0 1774,-1 2-1452,0 5 259,12 38 147,16 57 290,-12-22-311,-9-37-145,2 1 0,11 27-562,-19-63 59,1 1-1,0 0 1,1-1-1,1 3-58,-4-7 10,0-1 0,0 0 0,0 1 0,0-1-1,1 0 1,-1 0 0,0 1 0,0-1-1,1 0 1,-1 0 0,1-1 0,-1 1 0,1 0-1,-1 0 1,1-1 0,0 1 0,-1-1-1,1 1 1,0-1-10,-1 0 5,0 0 0,0 0 0,0-1 0,0 1 0,0 0 0,0-1 0,1 1 0,-1 0 0,0-1 0,-1 1-1,1-1 1,0 0 0,0 1 0,0-1 0,0 0 0,0 1 0,0-1 0,-1 0 0,1 0 0,0 0 0,-1 0 0,1 0-5,13-25 104,-12 22-89,14-25 33,1-1 0,2 2 0,1 1-1,16-17-47,24-33 29,-25 32 200,1 1 0,2 2-1,2 2 1,2 2 0,2 1 0,36-23-229,46-21 498,25-18-115,-95 58-281,53-38 40,-84 63-133,0 1 0,2 2 0,13-6-9,-8 6-858,-1-1-1,5-4 859,-19 2-3514,-12 19 2285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5T09:16:27.295"/>
    </inkml:context>
    <inkml:brush xml:id="br0">
      <inkml:brushProperty name="width" value="0.1" units="cm"/>
      <inkml:brushProperty name="height" value="0.1" units="cm"/>
      <inkml:brushProperty name="color" value="#E71224"/>
    </inkml:brush>
  </inkml:definitions>
  <inkml:trace contextRef="#ctx0" brushRef="#br0">1 699 9890,'27'-95'3073,"-26"93"-2951,-1 0 0,1-1 0,-1 1 0,0 0 0,0 0 0,1 0 0,-2-1 0,1 1 0,0 0 0,0 0 0,-1 0-122,3 0 1774,-1 2-1452,0 5 259,12 38 147,16 57 290,-12-22-311,-9-37-145,2 1 0,11 27-562,-19-63 59,1 1-1,0 0 1,1-1-1,1 3-58,-4-7 10,0-1 0,0 0 0,0 1 0,0-1-1,1 0 1,-1 0 0,0 1 0,0-1-1,1 0 1,-1 0 0,1-1 0,-1 1 0,1 0-1,-1 0 1,1-1 0,0 1 0,-1-1-1,1 1 1,0-1-10,-1 0 5,0 0 0,0 0 0,0-1 0,0 1 0,0 0 0,0-1 0,1 1 0,-1 0 0,0-1 0,-1 1-1,1-1 1,0 0 0,0 1 0,0-1 0,0 0 0,0 1 0,0-1 0,-1 0 0,1 0 0,0 0 0,-1 0 0,1 0-5,13-25 104,-12 22-89,14-25 33,1-1 0,2 2 0,1 1-1,16-17-47,24-33 29,-25 32 200,1 1 0,2 2-1,2 2 1,2 2 0,2 1 0,36-23-229,46-21 498,25-18-115,-95 58-281,53-38 40,-84 63-133,0 1 0,2 2 0,13-6-9,-8 6-858,-1-1-1,5-4 859,-19 2-3514,-12 19 2285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4T23:48:56.497"/>
    </inkml:context>
    <inkml:brush xml:id="br0">
      <inkml:brushProperty name="width" value="0.1" units="cm"/>
      <inkml:brushProperty name="height" value="0.1" units="cm"/>
      <inkml:brushProperty name="color" value="#E71224"/>
    </inkml:brush>
  </inkml:definitions>
  <inkml:trace contextRef="#ctx0" brushRef="#br0">53 1 12523,'-52'0'4201,"55"1"-4417,24-1-265,19 18 289</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4T23:49:06.951"/>
    </inkml:context>
    <inkml:brush xml:id="br0">
      <inkml:brushProperty name="width" value="0.1" units="cm"/>
      <inkml:brushProperty name="height" value="0.1" units="cm"/>
    </inkml:brush>
  </inkml:definitions>
  <inkml:trace contextRef="#ctx0" brushRef="#br0">5453 21 10234,'7'-19'2934,"-6"18"-1497,-1 12-781,-4 12-302,0-1 1,-1-1 0,-1 1 0,-1-1 0,-1 0 0,-1 0 0,-10 16-355,10-22 85,0-1 1,0 0 0,-1-1-1,-1 0 1,0-1 0,-1 0-1,-1-1 1,1 0 0,-2 0-1,-12 6-85,10-9 51,0 0 0,-1-1 0,0-1-1,0-1 1,-3 0-51,-24 8 88,-12 3 52,-1-2 1,-1-2-1,-39 1-140,-178 6-1,190-15-10,-133 1 135,-1-10 0,-163-27-124,-59-6-73,203 19 212,162 13-62,-567-32 518,548 38-556,-428 4 484,1 24-144,449-21-376,-223 23 26,179-13-47,-57 18 18,135-26 27,0 2 0,1 2 0,1 2 0,0 1 0,1 1 0,-9 8-27,30-15 16,-1 0 1,2 1-1,0 0 1,0 1-1,1 1 1,0 0-1,1 1 1,1 0-1,0 1 1,1 0-1,0 1 1,2 0-1,0 0 1,-5 15-17,9-21-91,-8 30-1456,10-16-2646,5-18 2101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4T23:49:08.517"/>
    </inkml:context>
    <inkml:brush xml:id="br0">
      <inkml:brushProperty name="width" value="0.1" units="cm"/>
      <inkml:brushProperty name="height" value="0.1" units="cm"/>
    </inkml:brush>
  </inkml:definitions>
  <inkml:trace contextRef="#ctx0" brushRef="#br0">17 23 11186,'-5'-9'1005,"-4"-5"1397,9 14-2389,0 0 0,0 0 0,0 0 0,-1 0 0,1 0 0,0 0-1,0 0 1,0 0 0,0 0 0,0 0 0,0 0 0,0 0 0,0 0 0,0 0 0,0 0 0,0 0 0,0 0 0,0 0-1,0 0 1,0 0 0,0 0 0,-1 0 0,1 0 0,0 0 0,0 0 0,0 0 0,0 0 0,0 0 0,0 0 0,0 0-1,0 0 1,0 0 0,0 0 0,0 0 0,0 1 0,0-1 0,0 0 0,0 0 0,0 0 0,0 0 0,0 0-1,0 0 1,0 0 0,0 0 0,0 0 0,0 0 0,0 0 0,-1 0 0,1 0 0,0 0 0,0 0 0,0 0 0,0 1-1,1-1 1,-1 0 0,0 0 0,0 0 0,0 0 0,0 0 0,0 0 0,0 0-13,0 12 181,2-1-114,0-1 0,1 1 1,0-1-1,1 1 0,0-1 0,1 0 0,-1-1 1,2 1-1,0-1 0,2 3-67,2 1 112,1-1 0,0 0-1,1 0 1,0-1 0,1-1 0,7 4-112,4 3 78,1-1 0,0-1-1,1-1 1,1-1 0,0-2 0,1-1 0,0 0 0,19 2-78,37 4 289,0-3 1,59-1-290,6-6 235,122 7 343,-27-3-339,-1 0-123,236 43 493,-305-35-106,-33-4-379,-67-7-130,75 12 170,-121-14-43,-1 2 1,0 1-1,0 0 0,9 7-121,-36-15 1,18 7 50,0 1 0,-1 0-1,0 1 1,-1 1 0,0 1-1,-1 0 1,0 1 0,5 6-51,-3 0 43,-1 0 0,0 2 0,12 20-43,-19-27 44,-1 2 0,-1-1 0,0 1 0,-1 0 0,0 1 0,3 15-44,-6-16-271,0 0 0,-1 0-1,-1 0 1,0 1 0,-1-1 0,0 0-1,-1 0 1,-3 14 271,2-21-3902,0-11 1663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06T15:48:08.786"/>
    </inkml:context>
    <inkml:brush xml:id="br0">
      <inkml:brushProperty name="width" value="0.05" units="cm"/>
      <inkml:brushProperty name="height" value="0.05" units="cm"/>
    </inkml:brush>
  </inkml:definitions>
  <inkml:trace contextRef="#ctx0" brushRef="#br0">1 5 344,'71'2'256,"-63"-8"64,2 6-8,-10 4-16,0-4-56,0 0-72,0 0-128,0-2-40,0 2-32,0 0-168,0 0 136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06T15:48:08.786"/>
    </inkml:context>
    <inkml:brush xml:id="br0">
      <inkml:brushProperty name="width" value="0.05" units="cm"/>
      <inkml:brushProperty name="height" value="0.05" units="cm"/>
    </inkml:brush>
  </inkml:definitions>
  <inkml:trace contextRef="#ctx0" brushRef="#br0">1 5 344,'71'2'256,"-63"-8"64,2 6-8,-10 4-16,0-4-56,0 0-72,0 0-128,0-2-40,0 2-32,0 0-168,0 0 136</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4T08:06:25.023"/>
    </inkml:context>
    <inkml:brush xml:id="br0">
      <inkml:brushProperty name="width" value="0.05" units="cm"/>
      <inkml:brushProperty name="height" value="0.05" units="cm"/>
      <inkml:brushProperty name="color" value="#FF0066"/>
    </inkml:brush>
  </inkml:definitions>
  <inkml:trace contextRef="#ctx0" brushRef="#br0">1 2401 1168,'1'-2'471,"1"1"-1,-1 0 0,1-1 0,-1 1 1,1 0-1,0 0 0,-1 0 0,1 0 1,0 0-1,0 0 0,0 1 0,0-1 1,1 0-471,1 1 196,1 0 0,0 0 1,-1 0-1,1 0 1,2 1-197,3 0 465,-6-1-413,1 0 0,-1 0 0,1-1 1,0 0-1,-1 0 0,1 0 0,-1 0 1,0-1-1,1 0 0,-1 1 0,4-4-52,-4 3 34,10-3 41,-7 2-13,1 0-1,-1-1 1,0 0-1,0 0 1,-1 0-1,1-1 1,-1 0-1,0 0 1,0 0-1,4-6-61,16-13 330,1 0 0,1 1-1,1 2 1,22-12-330,11-9 92,383-288 54,0 0-120,-370 277-20,409-300 36,-250 165-20,239-175 22,-372 295-34,33-22 27,80-72-37,-113 82 32,37-20-32,-121 86 3,-16 12-2,1 0-1,0 1 0,-1-1 1,1 1-1,0-1 0,0 1 1,0 0-1,0 0 0,0 0 0,-1 1 1,-1 0-1,1 0 0,0 0 0,-1 0 0,1 0 0,-1 0 0,1 0 0,0 0 0,-1 0 0,1 1 0,-1-1 0,1 0 0,0 0 0,-1 1 0,1-1 0,-1 0 0,1 1 0,-1-1 0,1 1 0,-1-1 0,0 0 0,1 1 0,-1-1 0,1 1 0,-1-1 0,0 1 0,1 0 0,-1-1 0,0 1 0,0-1 0,0 1 0,1 0 0,-1-1 1,0 1-1,0 0-1,0 0 0,0 0 0,0 1 0,0-1 0,0 0 0,0 0 0,-1 0 0,1 0 0,0 0 0,-1 0 0,1 0 0,-1 0 1,1 0-1,-1 0 0,1 0 0,-1 0 0,0 0 0,0 0 0,1 0 0,-1 0 0,0-1 0,0 1 0,0 0 0,0-1 1,0 1 0,-1 2-16,-4 2-266,1 0 0,1 0 0,-1 1 0,1 0 0,0 0 0,0 0 1,1 0-1,-2 4 282,-1 1-603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24T21:41:40.257"/>
    </inkml:context>
    <inkml:brush xml:id="br0">
      <inkml:brushProperty name="width" value="0.05" units="cm"/>
      <inkml:brushProperty name="height" value="0.05" units="cm"/>
      <inkml:brushProperty name="color" value="#FF0066"/>
    </inkml:brush>
  </inkml:definitions>
  <inkml:trace contextRef="#ctx0" brushRef="#br0">25 5 2489 0 0,'-1'0'510'0'0,"0"0"1"0"0,1 0 0 0 0,-1 1-1 0 0,0-1 1 0 0,0 0 0 0 0,1 0 0 0 0,-1 0-1 0 0,0 0 1 0 0,0 0 0 0 0,1 0-1 0 0,-1 0 1 0 0,0 0 0 0 0,0 0 0 0 0,0 0-1 0 0,1 0 1 0 0,-1 0 0 0 0,0 0-1 0 0,0 0 1 0 0,1-1 0 0 0,-1 1 0 0 0,0 0-1 0 0,0-1 1 0 0,1 1 0 0 0,-1-1-511 0 0,-4-1 3355 0 0,9 4-3092 0 0,0 0-1 0 0,0 1 1 0 0,-1-1-1 0 0,1 1 1 0 0,2 2-263 0 0,-3-2 25 0 0,0-1-1 0 0,0 0 1 0 0,1 1-1 0 0,-1-1 1 0 0,0 0-1 0 0,1 0 1 0 0,0-1-1 0 0,-1 1 1 0 0,4 0-25 0 0,43 11 476 0 0,5-1-476 0 0,-8-2 228 0 0,17 6-228 0 0,-45-11 49 0 0,0-1 0 0 0,7 0-49 0 0,-6 0 113 0 0,0 0-1 0 0,3 2-112 0 0,-15-6 309 0 0,-9 0-303 0 0,1 0 1 0 0,-1 0-1 0 0,1 1 1 0 0,-1-1-1 0 0,1 0 1 0 0,-1 0-1 0 0,0 0 1 0 0,1 1-1 0 0,-1-1 1 0 0,1 0-1 0 0,-1 0 1 0 0,1 1 0 0 0,0-1-1 0 0,-1 0 1 0 0,1 1-1 0 0,-1-1 1 0 0,1 1-1 0 0,0-1 1 0 0,-1 0-1 0 0,1 1 1 0 0,0-1-1 0 0,-1 1 1 0 0,1-1-1 0 0,0 1 1 0 0,0-1-7 0 0,-2 3 9 0 0,-1 0 0 0 0,1 0 0 0 0,-1 0 0 0 0,1-1 0 0 0,-1 1 0 0 0,0-1 0 0 0,0 0-1 0 0,0 0 1 0 0,0 0 0 0 0,0 0 0 0 0,-3 1-9 0 0,-43 17 97 0 0,14-7 79 0 0,13-2 137 0 0,1 1 1 0 0,-10 8-314 0 0,-22 13 469 0 0,41-27-436 0 0,-2 1-49 0 0,0 1 1 0 0,1 0-1 0 0,0 1 1 0 0,0 0-1 0 0,1 1 1 0 0,-1 1 15 0 0,13-11-163 0 0,-1 1 0 0 0,1-1 0 0 0,0 0 0 0 0,-1 1 0 0 0,1-1 0 0 0,0 0 0 0 0,-1 1-1 0 0,1-1 1 0 0,0 1 0 0 0,0-1 0 0 0,-1 0 0 0 0,1 1 0 0 0,0-1 0 0 0,0 1 0 0 0,0-1 0 0 0,0 1 0 0 0,0-1 0 0 0,-1 1 0 0 0,1-1 0 0 0,0 1 0 0 0,0-1 0 0 0,0 0 0 0 0,0 1 0 0 0,1-1 0 0 0,-1 1 0 0 0,0-1 0 0 0,0 1 0 0 0,0-1 0 0 0,0 1 0 0 0,0-1 0 0 0,1 0-1 0 0,-1 1 1 0 0,0-1 0 0 0,0 1 0 0 0,1-1 0 0 0,-1 0 0 0 0,0 1 0 0 0,1-1 0 0 0,-1 0 0 0 0,0 1 0 0 0,1-1 0 0 0,-1 0 0 0 0,1 1 163 0 0,3 0-2911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06T15:48:08.786"/>
    </inkml:context>
    <inkml:brush xml:id="br0">
      <inkml:brushProperty name="width" value="0.05" units="cm"/>
      <inkml:brushProperty name="height" value="0.05" units="cm"/>
    </inkml:brush>
  </inkml:definitions>
  <inkml:trace contextRef="#ctx0" brushRef="#br0">1 5 344,'71'2'256,"-63"-8"64,2 6-8,-10 4-16,0-4-56,0 0-72,0 0-128,0-2-40,0 2-32,0 0-168,0 0 136</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06T15:48:08.786"/>
    </inkml:context>
    <inkml:brush xml:id="br0">
      <inkml:brushProperty name="width" value="0.05" units="cm"/>
      <inkml:brushProperty name="height" value="0.05" units="cm"/>
    </inkml:brush>
  </inkml:definitions>
  <inkml:trace contextRef="#ctx0" brushRef="#br0">1 5 344,'71'2'256,"-63"-8"64,2 6-8,-10 4-16,0-4-56,0 0-72,0 0-128,0-2-40,0 2-32,0 0-168,0 0 136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24T21:41:40.258"/>
    </inkml:context>
    <inkml:brush xml:id="br0">
      <inkml:brushProperty name="width" value="0.05" units="cm"/>
      <inkml:brushProperty name="height" value="0.05" units="cm"/>
      <inkml:brushProperty name="color" value="#FF0066"/>
    </inkml:brush>
  </inkml:definitions>
  <inkml:trace contextRef="#ctx0" brushRef="#br0">242 14 1688 0 0,'12'-1'533'0'0,"12"-2"1334"0"0,-19 1-526 0 0,-5 1-1190 0 0,1 1 0 0 0,0-1 0 0 0,0 1 0 0 0,-1-1 1 0 0,1 1-1 0 0,0 0 0 0 0,0-1 0 0 0,-1 1 0 0 0,1 0 0 0 0,0-1 0 0 0,0 1 0 0 0,0 0 0 0 0,0 0 0 0 0,0 0 1 0 0,-1 0-1 0 0,1 0 0 0 0,0 0-151 0 0,3-2 1196 0 0,-8 2-36 0 0,-1 0 60 0 0,5 2 157 0 0,-1 1-778 0 0,-1 1 1 0 0,0-1-1 0 0,0 0 1 0 0,0 0-1 0 0,-1-1 1 0 0,1 1-1 0 0,-1 0 0 0 0,-1 1-599 0 0,-35 18 1624 0 0,-7 5-113 0 0,2 1-1 0 0,-15 14-1510 0 0,40-27 137 0 0,13-12-191 0 0,2 0 1 0 0,-1 0-1 0 0,0 1 0 0 0,1-1 0 0 0,0 1 0 0 0,0 0 1 0 0,0 1-1 0 0,0-1 0 0 0,1 0 0 0 0,0 1 1 0 0,0 0-1 0 0,0 0 0 0 0,0 0 0 0 0,0 3 54 0 0,1-1-816 0 0,1-6 634 0 0,1 0-1 0 0,-1-1 1 0 0,1 1 0 0 0,0 0 0 0 0,-1 0 0 0 0,1 0-1 0 0,0 0 1 0 0,0 0 0 0 0,-1 0 0 0 0,1 0-1 0 0,0 0 1 0 0,0 0 0 0 0,0 0 0 0 0,1 0 0 0 0,-1 0-1 0 0,0 0 1 0 0,0 0 0 0 0,0 0 0 0 0,1-1-1 0 0,-1 1 1 0 0,1 0 0 0 0,-1 0 0 0 0,1 0 0 0 0,-1 0-1 0 0,1 0 1 0 0,-1-1 0 0 0,1 1 0 0 0,0 0-1 0 0,-1 0 1 0 0,1-1 0 0 0,0 1 182 0 0,8 2-2907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24T21:41:40.259"/>
    </inkml:context>
    <inkml:brush xml:id="br0">
      <inkml:brushProperty name="width" value="0.05" units="cm"/>
      <inkml:brushProperty name="height" value="0.05" units="cm"/>
      <inkml:brushProperty name="color" value="#FF0066"/>
    </inkml:brush>
  </inkml:definitions>
  <inkml:trace contextRef="#ctx0" brushRef="#br0">141 64 6569 0 0,'41'-17'2809'0'0,"-40"17"-2643"0"0,0-1 1 0 0,0 1-1 0 0,0 0 1 0 0,0-1-1 0 0,-1 1 1 0 0,1 0-1 0 0,0-1 0 0 0,0 1 1 0 0,-1-1-1 0 0,1 1 1 0 0,0-1-1 0 0,-1 0 1 0 0,1 1-1 0 0,-1-1 1 0 0,1 0-1 0 0,-1 1 0 0 0,1-1 1 0 0,-1 0-1 0 0,1 1 1 0 0,-1-1-1 0 0,0 0 1 0 0,1 0-1 0 0,-1 1 0 0 0,0-1-166 0 0,0 0 134 0 0,0 0-1 0 0,-1 0 0 0 0,1 1 0 0 0,0-1 0 0 0,0 0 0 0 0,-1 0 0 0 0,1 1 0 0 0,-1-1 1 0 0,1 0-1 0 0,-1 1 0 0 0,1-1 0 0 0,-1 0 0 0 0,1 1 0 0 0,-1-1 0 0 0,0 1 0 0 0,1-1 1 0 0,-1 1-1 0 0,0-1 0 0 0,0 1-133 0 0,-3-3 425 0 0,0 1 0 0 0,0 0 1 0 0,-1 0-1 0 0,1 0 0 0 0,-1 0 0 0 0,0 1 1 0 0,0-1-426 0 0,2 1 136 0 0,-1 1 0 0 0,1-1 0 0 0,-1 1 0 0 0,0-1 1 0 0,1 1-1 0 0,-1 0 0 0 0,0 0 0 0 0,1 0 0 0 0,-1 0 1 0 0,1 1-1 0 0,-1-1 0 0 0,0 1 0 0 0,1 0 0 0 0,0 0 1 0 0,-1 0-1 0 0,1 1 0 0 0,0-1 0 0 0,-1 1 0 0 0,1-1 0 0 0,0 1 1 0 0,0 0-1 0 0,0 0 0 0 0,1 0 0 0 0,-1 0 0 0 0,-2 3-136 0 0,-3 6 102 0 0,0 0 0 0 0,1 0-1 0 0,1 1 1 0 0,0 0 0 0 0,1 0-1 0 0,0 0 1 0 0,1 0 0 0 0,0 1-1 0 0,1 0 1 0 0,1-1-1 0 0,0 1 1 0 0,1 0 0 0 0,1 0-1 0 0,0 7-101 0 0,12 36 146 0 0,-11-52-137 0 0,0 0 0 0 0,0-1 1 0 0,0 1-1 0 0,0 0 0 0 0,1-1 0 0 0,0 1 1 0 0,0-1-1 0 0,0 0 0 0 0,0 1 1 0 0,0-1-1 0 0,1 0 0 0 0,-1 0 0 0 0,1-1 1 0 0,0 1-1 0 0,0 0 0 0 0,1-1 1 0 0,-1 1-1 0 0,3 1-9 0 0,0-1 11 0 0,1 1-1 0 0,-1-1 1 0 0,0 0-1 0 0,1-1 1 0 0,0 1 0 0 0,0-1-1 0 0,0 0 1 0 0,0-1 0 0 0,0 0-1 0 0,6 1-10 0 0,3-1 17 0 0,-1-1 1 0 0,0 0-1 0 0,0-1 0 0 0,0-1 0 0 0,6-1-17 0 0,-12 2 10 0 0,0-1-1 0 0,0-1 0 0 0,0 1 0 0 0,-1-1 1 0 0,1-1-1 0 0,-1 0 0 0 0,0 0 0 0 0,0 0 1 0 0,3-2-10 0 0,-5 1 9 0 0,0-1 1 0 0,-1 1 0 0 0,0-1-1 0 0,0 0 1 0 0,0-1 0 0 0,1-2-10 0 0,-1 2 6 0 0,-2 3-3 0 0,-1 0 1 0 0,0 0 0 0 0,0-1 0 0 0,0 1 0 0 0,0 0-1 0 0,-1 0 1 0 0,0-1 0 0 0,0 1 0 0 0,0-1 0 0 0,-1 1-1 0 0,0-1 1 0 0,0-3-4 0 0,-1-5 8 0 0,-1 1 0 0 0,0 0 0 0 0,-4-12-8 0 0,3 17-1 0 0,0 0 1 0 0,0-1-1 0 0,-1 1 0 0 0,0 0 0 0 0,0 1 1 0 0,-1-1-1 0 0,0 1 0 0 0,-4-4 1 0 0,1 2-7 0 0,0 0 1 0 0,-1 0-1 0 0,1 1 0 0 0,-2 0 0 0 0,-8-6 7 0 0,8 9-178 0 0,0-1 1 0 0,-1 1-1 0 0,1 1 1 0 0,-1 0-1 0 0,0 0 1 0 0,1 1-1 0 0,-1 0 1 0 0,-1 0-1 0 0,1 1 1 0 0,-4 1 177 0 0,14 0-26 0 0,-6 0-1570 0 0,2 4-3409 0 0,4-4 2246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4T22:19:05.565"/>
    </inkml:context>
    <inkml:brush xml:id="br0">
      <inkml:brushProperty name="width" value="0.1" units="cm"/>
      <inkml:brushProperty name="height" value="0.1" units="cm"/>
      <inkml:brushProperty name="color" value="#268BD2"/>
    </inkml:brush>
  </inkml:definitions>
  <inkml:trace contextRef="#ctx0" brushRef="#br0">3836 604 11602,'-10'-6'452,"0"-1"0,-1 1 0,1 1 0,-1 0 0,-1 0 0,1 1-1,0 0 1,-1 1 0,0 1 0,0 0 0,-5 0-452,-26-2-212,1 3 0,-26 2 212,41 0 356,-185 2-71,-187 8 756,311-4-766,0 4 1,1 4-1,-45 16-275,-301 116 445,379-128-414,-251 103 1166,-89 60-1197,340-156 155,2 3 1,1 1 0,2 3 0,-6 8-156,35-26 38,2 2 1,0 0 0,1 0-1,0 2 1,2 0 0,0 1-1,2 1 1,0 0 0,1 0-1,1 2 1,-2 6-39,6-10 11,1-6-12,1 2 1,1-1 0,0 0-1,1 3 1,-1 3-5,1-6-1,1-1-1,1 1 1,0 0-1,0 0 1,1 0-1,1 0 1,2 11 6,4 3 87,11 25-87,0 3 62,-2-6 19,-11-37-74,0 0-1,-1 0 1,-1 0-1,0 0 1,-1 1-1,1 10-6,-5 13 16,-2 1-1,-1-1 1,-1-1 0,-7 17-16,4-21 27,-1-1 0,-2-1-1,-1 0 1,-1 0 0,-4 2-27,-8 12 102,-3-2 0,-1-1 0,-21 21-102,39-49 8,-66 79 92,-55 68 36,-146 232 172,257-354-227,2 1 1,1 1-1,3 0 0,0 1 1,-3 22-82,-24 111 5,34-143 5,2 1-1,2 0 1,1 0 0,1 1 0,2-1-1,2 31-9,1-44-7,1 0 0,0-1-1,2 1 1,0-1 0,1 0-1,0 0 1,2 0 0,0-1 0,1 0-1,1-1 1,0 0 0,7 8 7,15 13 2,0-1 0,2-2 1,8 4-3,114 87 115,-32-26-12,-117-93-98,63 52 21,37 43-26,-87-79 4,-1 0 0,-1 1 0,0 1 0,-2 0 0,-1 2 0,-1-1 0,0 4-4,-2 0 5,-1 1-1,-2 0 1,-1 0 0,-1 1 0,-1-1 0,-2 4-5,16 216-7,-10 36 7,-27 147 104,2-147-42,16-149 148,18 124-210,-15-224 6,2 0 0,2-1 0,1 0 0,11 28-6,-10-37-27,2 0 0,1-1 0,1 0 0,1-1 0,1-1 0,8 9 27,0-5 30,2-1 0,0 0 0,2-2 0,1-2 0,1 0 0,0-2 0,14 6-30,31 13 56,2-2-1,55 17-55,44 7-135,-72-27 250,33 19-115,-104-39 22,-1 1-1,-1 2 0,0 1 1,-1 1-1,-2 2 0,4 4-21,-9-4-9,0 2-1,-1 0 1,-2 1 0,0 2-1,-2 0 1,4 9 9,2 9-37,-2 1-1,-2 0 1,10 37 37,-13-33 53,3 0-1,1-2 1,13 17-53,-19-37-10,2-1-1,1-1 1,2-1 0,0 0-1,1-2 1,10 8 10,2-4 6,1-1 0,0-1 1,2-2-1,1-2 0,1-1 0,1-2 0,12 3-6,24 6-23,1-4 0,2-2-1,34 2 24,35-2 44,0-6 0,55-5-44,36 1 48,104 2 91,-270-12-88,-1 3 0,0 4 1,45 11-52,-52-5 17,-1 2-1,-1 4 1,0 1 0,9 9-17,-47-18 2,1 1-1,-2 1 0,0 2 0,-1 0 0,0 2-1,-6-4 8,-1 0-1,-1 1 0,-1 1 0,0 0 0,-1 1 0,0 0 1,0 4-8,14 29-11,-13-23-6,2-1 1,10 15 16,10 10 12,19 26 36,-40-57-16,-8-12-12,-1 0 0,1-1 1,1 0-1,3 4-20,2-1-6,1 0 1,0-1-1,0 0 0,0-1 1,1-1-1,1 0 1,-1-1-1,9 2 6,-1-2 8,-1 0 1,1-2-1,0-1 1,1 0-1,15-1-8,12-4 52,0-1 0,-1-3 0,1-2-1,-1-2 1,4-3-52,38-15 191,87-38-191,-9 3-16,65-7 288,-153 47-177,-38 10-75,0 2 1,23-2-21,-53 11 7,1 1-1,-1 0 1,1 1 0,0 0-1,-1 1 1,1 1 0,-1 0-1,0 1 1,1 0-1,3 3-6,145 63 53,-65-26-63,-58-28 22,0-3-1,2-1 0,-1-2 1,1-2-1,0-1 1,1-2-1,2-2-11,-6-2-20,-1-2-1,0-1 1,0-2-1,16-5 21,141-38-29,-179 43 28,125-37 22,-2-6-1,-3-7 0,93-52-20,12-7-19,-166 85 38,1 3 0,25-3-19,-32 12 38,1 3 0,44-2-38,-79 13 11,0 2 0,0 1 0,0 2 0,-1 1 0,1 2 0,11 3-11,-30-3-20,1 0 0,-1 0 0,0 1 0,10 7 20,55 33-15,-46-24-8,-13-10-15,18 11 52,24 11-14,-49-28 17,0 0 0,0-1 0,1-1 0,0 0 0,-1-1 0,13 1-17,9-2 4,1-1 1,-1-2 0,0-2-1,0-1 1,15-5-5,7-3 20,0-4 1,49-20-21,-43 10-49,25-17 49,35-16-38,-32 25 71,1 4 0,1 4 0,3 3-33,-59 16-19,1 1 0,0 2 0,28 1 19,-49 3-14,0 0-1,0 1 1,6 2 14,-17-2-5,0 1 1,0-1-1,0 1 1,0 1-1,0-1 0,-1 1 1,1 0-1,-1 1 1,0-1-1,1 2 5,7 5 5,0-1 0,0-1 0,1 0 0,0-1 1,15 5-6,20 4 67,10 1-67,-55-16 3,87 21-10,81 9 7,-113-23-6,20 3-12,1-3 18,168-2 2,0-9-1,34-15-1,343-8 158,-582 26-198,0 2 1,-1 2 0,6 2 39,-27-2 12,-1 1 1,0 1-1,-1 0 1,0 2-1,0 0 0,0 1 1,3 3-13,-17-8-6,27 15-50,-1 1 0,26 22 56,-29-17 14,2-1 0,1-1 0,1-2 0,0-1 0,4-1-14,-10-7-8,1-2 0,0 0-1,0-2 1,0-1 0,1-2 0,1 0 0,-1-2-1,4-1 9,53-1 43,0-4 0,-1-4 0,1-3 0,25-9-43,332-89-48,-171 37 27,-137 41 84,4 6-63,-76 15-34,0 3 1,20 3 33,-51 3-26,0 2 1,-1 1 0,0 1 0,1 2-1,14 5 26,8 6 20,-1 2 0,0 2 1,9 9-21,-29-15 9,45 21-3,2-3 0,7-2-6,-53-22 3,1-1 0,0-2 1,15 0-4,101 0 42,-38-8-60,0-4-1,94-20 19,2-13 74,4-10-74,190-62 85,153-35-282,-143 73 291,-325 63-99,1 3 1,1 5-1,58 7 5,-105 1 24,1 1-1,-1 3 0,38 14-23,-30-9-46,0-2 0,30 3 46,-10-7 17,2-4 0,-1-3 1,67-7-18,-93-1 1,1-2 0,-1-2 0,-1-2 0,16-7-1,173-73-21,-132 50 52,-14 6-41,-1-3 0,-2-4 0,47-34 10,298-243-19,-299 219 39,-50 36 112,62-64-132,43-42-70,-106 99-21,89-89 117,-46 43 206,-95 89-270,-1-1-1,-1-1 0,-1-1 1,-2-2-1,17-34 39,38-51-95,-3 4 110,-24 31 115,43-53-130,-62 96 32,2 2 1,2 1-1,1 1 1,4 0-33,35-22-262,28-14 262,47-35-20,-6 5 228,-48 36-185,-35 22-23,-1-3 0,52-54 0,13-20-50,-112 108 15,-2-1 1,0 0 0,0 0-1,-1-2 1,-1 1 0,0-4 34,-4 10 54,-4 6-36,-1 0 1,1 0 0,-1 0 0,0 0 0,0 0 0,-1-1 0,1 1 0,-1 0-1,0 0 1,0 0 0,0-1 0,-1 1 0,0-2-19,0-1 5,1-1-1,0 0 1,0 1 0,1-3-5,14-60-144,-13 58 124,1 1 1,0 0-1,4-8 20,-4 10 37,0 0 0,0 0 0,-1 0-1,0 0 1,0 0 0,-1-2-37,0-16 19,2-32-94,-3 1 1,-3-15 74,-1 7 45,4-21-45,-1 15 53,-2-3-53,-1 32-8,-2 0 0,-2 0-1,-1 0 1,-3 1 0,-1 1-1,-2 0 1,-2 1 0,-3-3 8,-3-1-25,-13-29 32,-4 3 0,-17-21-7,16 32-67,2-3 67,26 40 23,2-1 1,0 0-1,1-1 1,-4-17-24,10 22 4,0 0 1,1 0-1,1 0 1,1-1 0,1 1-1,0 0 1,2 0 0,2-14-5,8-30 135,20-60-135,-7 27 22,-17 62-84,-1-1 0,-2 1-1,0-27 63,-5 45-2,0-1 0,-1 0 0,-1 1 0,-1 0 0,0-1 0,-1 1-1,-1 0 1,-6-15 2,-15-21 34,-2 1 0,-3 1-1,-1 1 1,-23-23-34,13 21 44,-36-33-44,47 52-5,2 1 8,-1 2 1,-1 0-1,-1 3 0,-2 0 1,-33-19-4,31 27 15,-1 1 1,0 2-1,-14-3-15,-118-31-106,-18-6-4,153 43 134,0-2 0,1-1 0,1-1 1,-9-8-25,20 10 2,0-1 1,1-1-1,1-1 1,1-1-1,0 0 1,1-1-1,1-1 1,-12-20-3,11 8 24,1 0 1,1-1 0,-9-31-25,14 33 6,-2 1 1,-1 0-1,-1 1 1,-2 0-1,-2-1-6,-7-2-7,-1 0-1,-1 2 0,-24-20 8,-9-3-85,-29-17 85,28 27 26,-1 3-1,-2 2 1,-1 3-1,-2 3 1,-2 3 0,-14-2-26,-418-112-71,335 107-29,-50 0 100,-172-11-142,336 41 115,-316-19 152,179 15 42,-84-19-137,185 17-94,13 3 11,-112-16 22,132 15 25,1-2-1,-23-10 7,-36-17 7,2-5 1,2-4 0,-10-12-8,71 32 4,1-2 0,2-2 0,1-2 0,2-2 0,2-2 0,1-1 0,-18-25-4,30 33 5,-1 1 1,-2 2-1,0 1 1,-2 1 0,-1 2-1,-1 2 1,-1 0 0,-1 3-1,-19-8-5,-61-23-2,-45-10 2,107 43-6,-2 2-1,0 3 0,0 2 0,-15 1 7,-48 3 0,-1 4-1,0 6 1,-20 7 0,-357 59-31,137 3 39,126-23-119,216-46 96,-528 92 300,491-92-388,-1-1 0,-18-4 103,-20 0 51,-174 10 52,-16 12-103,-21 17-59,-240 22 62,429-53 43,-1-6 0,-63-8-46,140 3-44,-26-5 44,49 5 1,0-1-1,0 0 0,0-1 0,-12-6 0,-226-104-79,191 91 70,-1 2 0,-1 3-1,-47-7 10,-19 8 16,-1 6 0,0 5 0,-20 6-16,-15 13-5,-23 9 5,155-16 1,-39 5 28,-309 38-32,43-10-151,269-33 203,0-4 0,0-3 0,-55-9-49,91 6-3,1-1 0,0-2 0,0-1 0,1-2 0,-12-7 3,-194-80 19,223 92-50,-20-6 29,1 1 1,-2 2-1,1 2 0,-1 2 0,-1 1 0,1 2 1,-1 1-1,-8 2 2,-43 6 53,-1 3 0,-78 19-53,-45 21-232,-26 17 232,118-31 47,-70 25 32,97-29-22,43-16 34,-38 7-91,61-17-10,0-1-1,-1-1 1,1-2-1,-3-1 11,21-1-10,0 0 1,0 0-1,0-1 0,0-1 0,0 0 0,0 0 0,1-1 1,-1 0-1,1-1 0,0 0 0,0-1 0,1 0 0,0-1 1,0 0-1,0 0 0,-6-8 10,-29-22 43,-2 2-1,-1 2 1,-45-24-43,80 50 4,-14-7-23,-1 0 0,0 2 0,-1 1-1,0 1 1,-1 1 0,0 2 0,-6 0 19,-40-4 21,0 2 0,-18 4-21,-3 3-28,0 5 0,-66 10 28,-188 39 20,-187 53 89,268-49-137,120-23 122,-79 31-94,67-18-20,-1-8 1,-106 10 19,206-35 22,0 2-1,1 3 1,-22 12-22,57-20-1,-25 4-26,1-2 0,-2-1 0,-44 1 27,-55 12-98,79-9 130,8-1-43,-1-2 1,-32 0 10,42-8 11,-1-3-1,0-2 1,1-3 0,-6-3-11,44 4-67,1 0 1,0-1 0,0-1 0,0-1 0,1 0-1,-1-1 1,-10-7 66,20 11-237,0-1 0,0 0 0,0-1 0,1 1 0,-1-1-1,1 0 1,0-1 0,1 1 0,0-1 0,-1 0 0,2 0 0,-1 0-1,1-1 1,0 1 0,0-1 0,1 0 0,0 0 0,0 1 0,0-2 237,2 6-180,-1 0 0,1-1 0,0 1 0,-1 0 0,1 0 0,0 0 0,0 0 0,1 0 0,-1 0 0,0 0 0,1-1 0,-1 1 0,1 0 0,0 0 0,0 0 0,0 0 0,-1 1 0,2-1 0,-1 0 0,1-1 180,-1 2-73,1 1 1,-1-1-1,0 0 0,1 1 0,-1-1 0,1 1 1,0 0-1,-1-1 0,1 1 0,-1 0 0,1 0 1,-1 0 72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4T22:19:36.896"/>
    </inkml:context>
    <inkml:brush xml:id="br0">
      <inkml:brushProperty name="width" value="0.1" units="cm"/>
      <inkml:brushProperty name="height" value="0.1" units="cm"/>
      <inkml:brushProperty name="color" value="#E71224"/>
    </inkml:brush>
  </inkml:definitions>
  <inkml:trace contextRef="#ctx0" brushRef="#br0">17980 3970 7266,'64'81'3111,"-60"-77"-2688,-1 0 1,1 0-1,0 0 0,0 0 1,1 0-424,10 1 874,-6-3-554,5 1 20,0 0 0,0-2 0,0 1 0,0-2-1,0 0 1,11-2-340,19 1 239,14 4-32,-33-1-51,1-1 1,-1-1-1,19-3-156,119-26 816,0-7-1,64-27-815,146-33 738,-232 72-313,141-5-425,-132 15 66,-6 2 54,125-15 89,-91 8 172,-97 12-294,-1-3 0,77-20-87,-28-7 281,-1-6 0,-2-5 1,2-8-282,106-40 315,-9 3-349,-153 58 130,-2-4 0,2-5-96,132-95 358,-142 96-284,194-142 414,-166 113-385,60-63-103,-114 99 26,128-132 257,-128 127-176,-1-2 0,-2-2 0,4-11-107,-5 2 82,-2 0 1,12-35-83,-32 63 42,0 0-1,-2-1 1,-1-1-1,-1 1 1,-1-1-1,1-24-41,-5 12 5,-1 1 0,-2-1-1,-1 1 1,-3-5-5,-7-31-3,-4 1 0,-8-21 3,15 66 13,-1 0 0,-1 0 0,-1 2 0,-2 0 0,0 0 0,-2 1 0,-4-3-13,0 5 6,0 0-1,-2 2 0,-1 0 0,-9-5-5,-106-73 17,69 52-15,24 14 2,-2 2 0,-1 2-1,-47-20-3,9 16-21,-1 3-1,-2 4 0,-1 4 1,0 4-1,-63-4 22,64 15-11,-1 4-1,-1 3 0,1 5 1,-6 5 11,-88 15 111,-88 28-111,95-16 4,-94 20-56,172-30 414,-69 28-362,121-38-6,0-2 1,-1-2-1,0-2 1,-1-2-1,0-3 1,0-1-1,0-3 1,0-2-1,-4-2 6,36 1 13,0 0 0,0-1 0,1-1 0,-1-1 0,1 0-1,0-1 1,0-1 0,0 0 0,1-1 0,0-2-13,-149-99 238,155 103-233,-99-59 238,-59-50-243,22 2 130,-79-60-208,201 156 94,-1 2-1,-1 1 1,0 1-1,0 1 0,-1 2 1,-1 0-1,0 2 1,0 1-1,-27-3-15,-38-1-80,0 4 0,-39 4 80,85 3-55,-128 0 140,-2 7-85,66 3 52,0 4-1,-12 9-51,-4 6-32,-66 12-26,-2-2 125,-20 3-2,169-35-107,-20 4 73,-1-3 0,-46-1-31,-71-3 30,-59-2-148,64-2 169,1 7 0,1 9 0,-159 34-51,79 15 3,211-52-54,-1 2 4,0 1 0,1 3 0,-29 17 47,4 3 48,-52 39-48,66-43-22,-37 17 22,20-13 186,51-26-161,-2-3 0,1 0 0,-1-1 1,-13 2-26,-103 21-160,138-32 156,-77 15-12,-1-3 1,1-4-1,-2-3 1,1-4-1,0-3 1,-60-11 15,47 1 2,-60-8-2,86 9-13,-19-3 66,1-4-1,-23-10-52,-6-7 54,-1 5-1,-46-3-53,-215-15-150,269 41 175,1 4 0,-60 8-25,-68 20 86,-49 4-236,186-25 168,-1-5-1,0-3 1,1-5 0,-8-5-18,78 7 31,1-1 1,0 0 0,0-3 0,0 0-1,-4-4-31,-61-25-90,22 17 82,-2 3 1,0 3 0,0 3-1,-2 3 1,1 4 0,-15 2 7,-13 3-11,0 5 0,-73 12 11,-385 66 71,499-72-84,0-2 1,-1-3-1,-39-3 13,70-2-8,1-2 0,-1-1 0,0-2 0,1 0 0,0-2 0,1-1 1,0-2-1,-7-4 8,19 8-4,1-2 1,0 0-1,1-1 1,0 0 0,1-1-1,-2-2 4,-4-6 13,1-1 0,1 0 0,-10-16-13,16 20 0,-10-14 37,-1 1 1,-1 1-1,-20-18-37,22 28-3,-1 0 0,0 2 0,-1 0 0,0 1 0,-1 2 0,-1 0 0,-1 2 0,1 1 0,-1 0 0,-13-1 3,-18-1-35,0 2-1,-51-2 36,9 7 27,-29 5-27,29 6 30,0 3 1,-82 19-31,47 2-15,-102 38 15,73-15 20,-407 129-93,539-174 87,0-1-1,-1-1 0,0-1 1,0-2-1,0-1 1,-17-2-14,10-3-2,0-1 0,0-2 0,0-2 0,1-1 0,-3-3 2,-4-3 23,1-1 1,0-2 0,2-2-1,-21-14-23,29 15-15,0 0-1,-1 2 0,-1 2 0,-1 1 0,0 2 1,-26-5 15,-20 2 0,-67-2 0,-88 4-42,191 11 53,-218-2-32,-79 16 21,-243 37-55,302-25 177,220-22-148,0-4-1,0-2 1,-27-7 26,75 8 1,0 0 1,0-2 0,1 0-1,0-1 1,0 0 0,0-1-1,-2-3-1,7 4 7,0-1 0,1-1-1,-1 0 1,1 0 0,1-1 0,0-1-1,0 1 1,1-1 0,-7-11-7,10 14-4,-1-1 1,1 1-1,-1 0 1,-1 0 0,0 0-1,0 1 1,0 0-1,0 1 1,-1 0 0,0 0-1,0 0 1,0 1-1,-1 0 1,1 1-1,-1 0 1,-8-2 3,-17-3 5,-1 1 0,0 2 0,0 1 0,0 2-1,0 1 1,-1 2 0,1 2 0,0 1 0,-28 7-5,-374 95-39,374-85 31,2 3-1,-31 17 9,-55 23 13,65-34 17,-79 31-38,111-39 10,1 1 0,-6 8-2,-51 37-88,-72 63 88,163-120 0,-1 2 2,-1 1 0,-1 3-2,12-11 3,1 0-1,0 0 1,0 0 0,0 1 0,1 0 0,0 0 0,-1 3-3,1-1 11,0 1 0,1 0 1,0 0-1,0 0 1,1 0-1,0 1 0,1 3-11,1-7-9,0 0 0,0 0 0,1 0 0,0-1 0,0 1-1,1 0 1,0-1 0,0 1 0,0-1 0,1 1-1,3 4 10,13 24 14,-8-17-15,0 1 0,-2 0 0,0 0-1,-2 1 1,6 20 1,-7-9-15,-1 1 0,-1 0 0,-2 31 15,-3 10-27,-5 14 27,0-42-25,-1-1 0,-2 0 0,-9 23 25,-48 127 23,46-140 5,2 1 0,3 0 0,3 2-1,2-1 1,-1 32-28,5 2 25,6 78-25,3-126-3,1 1 1,2-1-1,3 0 1,0-1-1,4 2 3,-4-18-2,1-1 0,1-1 0,1 0 0,1-1-1,1 0 1,1-1 0,1 0 0,13 12 2,2-2-5,0-1 1,2-1-1,1-2 0,31 18 5,11-1-35,1-4-1,73 27 36,-26-11-8,-90-41 10,-2 2-1,0 2 0,-1 0 0,0 3 0,-2 0 0,-1 2 1,-1 1-1,-1 1 0,12 16-1,5 16 0,-4 1 0,25 50 0,-51-86-1,0-2 9,0 0 0,1-1 0,1 0 1,1-2-1,1 0 0,0-1 1,11 8-9,-12-13-8,1 0 1,0-1 0,1 0 0,0-2 0,0 0 0,1-1-1,0-1 1,1-1 0,6 1 7,13 1-15,1-2 0,0-1 0,1-3 1,-1-1-1,40-5 15,51-10-1,21-9 1,-131 19-9,291-57 150,37-25-141,56-10-60,-401 95 59,92-19-35,0 3 0,51 0 36,-108 14 0,0 3-1,0 1 1,1 2-1,-1 1 1,0 2 0,-1 2-1,26 9 1,-26-3 23,0 1 1,-1 2-1,-1 2 0,-1 1 0,0 2 0,10 10-23,13 7-33,1-2 1,11 3 32,127 59 84,-165-83-96,49 21 15,0-4 0,27 5-3,-41-19 0,0-3 1,1-3-1,1-3 0,24-2 0,86 1-10,9-9 10,146-11 67,276-45-67,-414 32-163,67 6 163,-215 17 3,152-2 17,-169 4-43,336 11 52,-191 1 78,12 9-107,358 45-35,-374-56 6,35 0 35,136 3 44,-267-15-51,0-3 0,0-3 0,33-10 1,206-56 50,52-10 18,-333 77-83,393-61-34,-328 57 82,1 4 0,-1 4-1,35 7-32,-89 0-35,-1 2 1,35 9 34,86 31-68,-120-33 67,154 51 103,-148-51-98,0-2-1,1-2 0,0-2 0,1-3 0,52-2-3,79-9-1,0-8 0,84-22 1,123-24 6,-5-9 16,-318 56-21,102-16 100,2 8-101,-91 14-29,1 4 0,-1 3-1,1 4 1,-1 3 0,25 8 29,230 56 76,-235-50-75,1-4 1,14-4-2,205 9-1,-279-19 17,489 4-5,-343-9 26,38-5-17,-105 1 18,111 10-38,113 36 24,-320-36-54,24 5 67,-1-3 0,44 0-37,31-8 21,0-5 0,-1-6 1,23-9-22,-69 5 42,12-7-42,50-13-3,-107 31-15,1 0 0,0 3 0,15 0 18,-16 2-193,-1 2 0,1 0 1,0 3 192,-24-4-262,-1 1 1,1 1 0,0-1-1,-1 1 1,1 0 0,-1 1-1,1-1 1,-1 2 0,0-1-1,0 0 1,0 1 0,-1 0-1,1 0 1,-1 1 0,0 0-1,1 0 262,11 23-1496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4T23:20:36.950"/>
    </inkml:context>
    <inkml:brush xml:id="br0">
      <inkml:brushProperty name="width" value="0.1" units="cm"/>
      <inkml:brushProperty name="height" value="0.1" units="cm"/>
      <inkml:brushProperty name="color" value="#E71224"/>
    </inkml:brush>
  </inkml:definitions>
  <inkml:trace contextRef="#ctx0" brushRef="#br0">1 1129 6769,'2'-16'3270,"1"2"-403,-1 0 1,-1-10-2868,-1 22 133,0 1-1,1-1 1,-1 0-1,0 1 1,0-1 0,1 0-1,-1 1 1,1-1-1,0 0 1,-1 1 0,1-1-1,0 1 1,0-1-1,1 0-132,-2 2 398,2 5-2,14 39 82,0 0 21,-2 1-1,3 20-498,4 45 701,-5-26 489,20 58-1190,-29-118 77,2-1-1,1 0 1,1-1-1,1 0 1,7 10-77,-1-10 34,-7-16-33,-11-6-2,1 0 0,-1 0 0,0 0 0,1 0 0,-1 0 0,0 0 0,1 0 0,-1 0 0,0 0 0,0 0 0,1 0 0,-1 0 0,0-1 0,1 1 0,-1 0 0,0 0 0,0 0 0,1 0 0,-1-1 0,0 1 0,0 0 0,1 0 0,-1-1 0,0 1 0,0 0 0,0 0 0,0-1-1,1 1 1,-1 0 0,0 0 0,0-1 0,0 1 1,4-11 33,-1 0 0,0 0 0,0-2-33,3-10 9,5-22 17,-1 4-11,2 0-1,3-3-14,19-40 189,3 2 0,4 1 0,14-14-189,-20 40 134,3 1 0,2 1 0,2 3 0,40-36-134,311-276 424,-197 199-467,27-6 43,-164 126-241,3 3 1,1 3-1,5 1 241,-34 24-823,-33 12 733,-1-1 1,1 1 0,-1 0-1,1 0 1,0 0-1,-1 0 1,1 0-1,-1 0 1,1 0 0,-1 0-1,1 0 1,0 0-1,-1 0 1,1 0-1,-1 0 1,1 0 0,-1 0-1,1 0 1,-1 1-1,1-1 1,0 0 0,-1 0-1,1 1 1,-1-1-1,0 0 1,1 1-1,-1-1 90,1 1-158,-1-1 0,0 1 0,0 0 0,0-1 0,0 1 0,0 0 0,-1-1 0,1 1 0,0-1 0,0 1 0,0 0 0,0-1 0,-1 1 0,1-1 0,0 1 0,-1-1 0,1 1 0,0-1 0,-1 1 0,1-1 0,0 1 0,-1-1 0,1 1 0,-1-1 158,-3 4-605,0-1 1,-1 1-1,1-1 0,-5 2 605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4T23:45:54.925"/>
    </inkml:context>
    <inkml:brush xml:id="br0">
      <inkml:brushProperty name="width" value="0.1" units="cm"/>
      <inkml:brushProperty name="height" value="0.1" units="cm"/>
      <inkml:brushProperty name="color" value="#E71224"/>
    </inkml:brush>
  </inkml:definitions>
  <inkml:trace contextRef="#ctx0" brushRef="#br0">1 699 9890,'27'-95'3073,"-26"93"-2951,-1 0 0,1-1 0,-1 1 0,0 0 0,0 0 0,1 0 0,-2-1 0,1 1 0,0 0 0,0 0 0,-1 0-122,3 0 1774,-1 2-1452,0 5 259,12 38 147,16 57 290,-12-22-311,-9-37-145,2 1 0,11 27-562,-19-63 59,1 1-1,0 0 1,1-1-1,1 3-58,-4-7 10,0-1 0,0 0 0,0 1 0,0-1-1,1 0 1,-1 0 0,0 1 0,0-1-1,1 0 1,-1 0 0,1-1 0,-1 1 0,1 0-1,-1 0 1,1-1 0,0 1 0,-1-1-1,1 1 1,0-1-10,-1 0 5,0 0 0,0 0 0,0-1 0,0 1 0,0 0 0,0-1 0,1 1 0,-1 0 0,0-1 0,-1 1-1,1-1 1,0 0 0,0 1 0,0-1 0,0 0 0,0 1 0,0-1 0,-1 0 0,1 0 0,0 0 0,-1 0 0,1 0-5,13-25 104,-12 22-89,14-25 33,1-1 0,2 2 0,1 1-1,16-17-47,24-33 29,-25 32 200,1 1 0,2 2-1,2 2 1,2 2 0,2 1 0,36-23-229,46-21 498,25-18-115,-95 58-281,53-38 40,-84 63-133,0 1 0,2 2 0,13-6-9,-8 6-858,-1-1-1,5-4 859,-19 2-3514,-12 19 2285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5T09:10:36.105"/>
    </inkml:context>
    <inkml:brush xml:id="br0">
      <inkml:brushProperty name="width" value="0.1" units="cm"/>
      <inkml:brushProperty name="height" value="0.1" units="cm"/>
      <inkml:brushProperty name="color" value="#E71224"/>
    </inkml:brush>
  </inkml:definitions>
  <inkml:trace contextRef="#ctx0" brushRef="#br0">141 0 4361,'-93'16'1771,"89"-15"-1639,1-1 0,-1 1-1,1 1 1,-1-1 0,1 1 0,0-1 0,-1 1 0,1 0-1,0 0 1,0 0-132,2-1 54,0 0-1,0 0 0,0 0 1,1 0-1,-1 0 1,0 0-1,1 0 0,-1 0 1,0 0-1,1 0 1,-1 0-1,1 0 0,0 0 1,-1 0-1,1 0 1,0 1-1,0-1 0,0 0 1,0 1-54,0 1 66,1-1 0,-1 0 1,1 1-1,0-1 0,0 0 0,0 0 1,0 1-1,1-1 0,-1 0 0,0 0 0,1 0 1,-1 0-1,1-1 0,0 1 0,0 0 1,0-1-1,0 1 0,0-1 0,2 1-66,16 9 346,1-1 0,0-2 0,1 0-1,0-1 1,23 4-346,-28-7 148,157 32 1029,-85-20-120,43 16-1057,-76-14 326,-1 1 0,-1 4 1,35 19-327,-62-27 150,-1 0 1,0 2-1,-1 1 1,-1 2-1,-1 0 1,-1 1-1,19 22-150,-29-25 92,0-1 0,0 1 0,-2 1 0,0 0 0,-2 1 0,0-1 0,-1 2 0,4 18-92,3 23 295,-4 1 0,0 22-295,-6-30 287,-3 41-287,-2-19 103,-2 180 108,-3-90-125,2-67-49,-6 93 16,-6 53-20,-2 76 10,8-20 19,-13 2-62,17-246 5,-22 309 16,26-283-13,4 0-1,3 0 1,9 31-8,23 101 16,4 2 8,-36-193-20,3 21 14,2-1 0,14 36-18,-4-30 41,1-1 1,3-1-1,22 34-41,-28-54 43,2-2 0,0 0 0,2-1 0,1-1-1,1-1 1,16 12-43,-14-15 33,2-1 0,0-2 0,2-1-1,-1-1 1,2-1 0,0-2 0,1-1 0,0-1-1,1-2 1,0-1 0,0-2 0,6-1-33,16 0 33,-29-4-369,0 2 0,12 3 336,-29-4-627,-2-1-3271,-11-10 2246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C9B148-6B15-4745-A49D-0283E1611B7B}" type="datetimeFigureOut">
              <a:rPr lang="en-US" smtClean="0"/>
              <a:t>3/17/20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BA4FA0-7F75-431A-A22D-CF381AB774B3}" type="slidenum">
              <a:rPr lang="en-US" smtClean="0"/>
              <a:t>‹#›</a:t>
            </a:fld>
            <a:endParaRPr lang="en-US"/>
          </a:p>
        </p:txBody>
      </p:sp>
    </p:spTree>
    <p:extLst>
      <p:ext uri="{BB962C8B-B14F-4D97-AF65-F5344CB8AC3E}">
        <p14:creationId xmlns:p14="http://schemas.microsoft.com/office/powerpoint/2010/main" val="4125620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it’s extremely exciting to be here!</a:t>
            </a:r>
          </a:p>
        </p:txBody>
      </p:sp>
      <p:sp>
        <p:nvSpPr>
          <p:cNvPr id="4" name="Slide Number Placeholder 3"/>
          <p:cNvSpPr>
            <a:spLocks noGrp="1"/>
          </p:cNvSpPr>
          <p:nvPr>
            <p:ph type="sldNum" sz="quarter" idx="5"/>
          </p:nvPr>
        </p:nvSpPr>
        <p:spPr/>
        <p:txBody>
          <a:bodyPr/>
          <a:lstStyle/>
          <a:p>
            <a:fld id="{37BA4FA0-7F75-431A-A22D-CF381AB774B3}" type="slidenum">
              <a:rPr lang="en-US" smtClean="0"/>
              <a:t>1</a:t>
            </a:fld>
            <a:endParaRPr lang="en-US"/>
          </a:p>
        </p:txBody>
      </p:sp>
    </p:spTree>
    <p:extLst>
      <p:ext uri="{BB962C8B-B14F-4D97-AF65-F5344CB8AC3E}">
        <p14:creationId xmlns:p14="http://schemas.microsoft.com/office/powerpoint/2010/main" val="765442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turn to clustering.</a:t>
            </a:r>
          </a:p>
        </p:txBody>
      </p:sp>
      <p:sp>
        <p:nvSpPr>
          <p:cNvPr id="4" name="Slide Number Placeholder 3"/>
          <p:cNvSpPr>
            <a:spLocks noGrp="1"/>
          </p:cNvSpPr>
          <p:nvPr>
            <p:ph type="sldNum" sz="quarter" idx="5"/>
          </p:nvPr>
        </p:nvSpPr>
        <p:spPr/>
        <p:txBody>
          <a:bodyPr/>
          <a:lstStyle/>
          <a:p>
            <a:fld id="{37BA4FA0-7F75-431A-A22D-CF381AB774B3}" type="slidenum">
              <a:rPr lang="en-US" smtClean="0"/>
              <a:t>10</a:t>
            </a:fld>
            <a:endParaRPr lang="en-US"/>
          </a:p>
        </p:txBody>
      </p:sp>
    </p:spTree>
    <p:extLst>
      <p:ext uri="{BB962C8B-B14F-4D97-AF65-F5344CB8AC3E}">
        <p14:creationId xmlns:p14="http://schemas.microsoft.com/office/powerpoint/2010/main" val="1733484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address the most elementary clustering model from statistics: the Gaussian mixture model.</a:t>
            </a:r>
          </a:p>
          <a:p>
            <a:r>
              <a:rPr lang="en-US" dirty="0"/>
              <a:t>Our data will consist of n vectors in d dimensions, each drawn from </a:t>
            </a:r>
          </a:p>
        </p:txBody>
      </p:sp>
      <p:sp>
        <p:nvSpPr>
          <p:cNvPr id="4" name="Slide Number Placeholder 3"/>
          <p:cNvSpPr>
            <a:spLocks noGrp="1"/>
          </p:cNvSpPr>
          <p:nvPr>
            <p:ph type="sldNum" sz="quarter" idx="5"/>
          </p:nvPr>
        </p:nvSpPr>
        <p:spPr/>
        <p:txBody>
          <a:bodyPr/>
          <a:lstStyle/>
          <a:p>
            <a:fld id="{37BA4FA0-7F75-431A-A22D-CF381AB774B3}" type="slidenum">
              <a:rPr lang="en-US" smtClean="0"/>
              <a:t>11</a:t>
            </a:fld>
            <a:endParaRPr lang="en-US"/>
          </a:p>
        </p:txBody>
      </p:sp>
    </p:spTree>
    <p:extLst>
      <p:ext uri="{BB962C8B-B14F-4D97-AF65-F5344CB8AC3E}">
        <p14:creationId xmlns:p14="http://schemas.microsoft.com/office/powerpoint/2010/main" val="3920822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BA4FA0-7F75-431A-A22D-CF381AB774B3}" type="slidenum">
              <a:rPr lang="en-US" smtClean="0"/>
              <a:t>28</a:t>
            </a:fld>
            <a:endParaRPr lang="en-US"/>
          </a:p>
        </p:txBody>
      </p:sp>
    </p:spTree>
    <p:extLst>
      <p:ext uri="{BB962C8B-B14F-4D97-AF65-F5344CB8AC3E}">
        <p14:creationId xmlns:p14="http://schemas.microsoft.com/office/powerpoint/2010/main" val="2629574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9A5CDF-4B22-4599-B0DF-A2B0FEA5D906}" type="slidenum">
              <a:rPr lang="en-US" smtClean="0"/>
              <a:t>47</a:t>
            </a:fld>
            <a:endParaRPr lang="en-US"/>
          </a:p>
        </p:txBody>
      </p:sp>
    </p:spTree>
    <p:extLst>
      <p:ext uri="{BB962C8B-B14F-4D97-AF65-F5344CB8AC3E}">
        <p14:creationId xmlns:p14="http://schemas.microsoft.com/office/powerpoint/2010/main" val="1433294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9A5CDF-4B22-4599-B0DF-A2B0FEA5D906}" type="slidenum">
              <a:rPr lang="en-US" smtClean="0"/>
              <a:t>48</a:t>
            </a:fld>
            <a:endParaRPr lang="en-US"/>
          </a:p>
        </p:txBody>
      </p:sp>
    </p:spTree>
    <p:extLst>
      <p:ext uri="{BB962C8B-B14F-4D97-AF65-F5344CB8AC3E}">
        <p14:creationId xmlns:p14="http://schemas.microsoft.com/office/powerpoint/2010/main" val="3516835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9A5CDF-4B22-4599-B0DF-A2B0FEA5D906}" type="slidenum">
              <a:rPr lang="en-US" smtClean="0"/>
              <a:t>52</a:t>
            </a:fld>
            <a:endParaRPr lang="en-US"/>
          </a:p>
        </p:txBody>
      </p:sp>
    </p:spTree>
    <p:extLst>
      <p:ext uri="{BB962C8B-B14F-4D97-AF65-F5344CB8AC3E}">
        <p14:creationId xmlns:p14="http://schemas.microsoft.com/office/powerpoint/2010/main" val="2281083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9A5CDF-4B22-4599-B0DF-A2B0FEA5D906}" type="slidenum">
              <a:rPr lang="en-US" smtClean="0"/>
              <a:t>53</a:t>
            </a:fld>
            <a:endParaRPr lang="en-US"/>
          </a:p>
        </p:txBody>
      </p:sp>
    </p:spTree>
    <p:extLst>
      <p:ext uri="{BB962C8B-B14F-4D97-AF65-F5344CB8AC3E}">
        <p14:creationId xmlns:p14="http://schemas.microsoft.com/office/powerpoint/2010/main" val="1524844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zoom back out to the big picture</a:t>
            </a:r>
          </a:p>
        </p:txBody>
      </p:sp>
      <p:sp>
        <p:nvSpPr>
          <p:cNvPr id="4" name="Slide Number Placeholder 3"/>
          <p:cNvSpPr>
            <a:spLocks noGrp="1"/>
          </p:cNvSpPr>
          <p:nvPr>
            <p:ph type="sldNum" sz="quarter" idx="5"/>
          </p:nvPr>
        </p:nvSpPr>
        <p:spPr/>
        <p:txBody>
          <a:bodyPr/>
          <a:lstStyle/>
          <a:p>
            <a:fld id="{37BA4FA0-7F75-431A-A22D-CF381AB774B3}" type="slidenum">
              <a:rPr lang="en-US" smtClean="0"/>
              <a:t>55</a:t>
            </a:fld>
            <a:endParaRPr lang="en-US"/>
          </a:p>
        </p:txBody>
      </p:sp>
    </p:spTree>
    <p:extLst>
      <p:ext uri="{BB962C8B-B14F-4D97-AF65-F5344CB8AC3E}">
        <p14:creationId xmlns:p14="http://schemas.microsoft.com/office/powerpoint/2010/main" val="1593734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In this talk we saw one particularly fruitful bridge between optimization and algorithmic statistics: the Proofs to Algorithms method, which we leveraged to build a new clustering algorithm and new algorithms for elementary problems in heavy-tailed statistics.</a:t>
            </a:r>
          </a:p>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5"/>
          </p:nvPr>
        </p:nvSpPr>
        <p:spPr/>
        <p:txBody>
          <a:bodyPr/>
          <a:lstStyle/>
          <a:p>
            <a:fld id="{0C9A5CDF-4B22-4599-B0DF-A2B0FEA5D906}" type="slidenum">
              <a:rPr lang="en-US" smtClean="0"/>
              <a:t>56</a:t>
            </a:fld>
            <a:endParaRPr lang="en-US"/>
          </a:p>
        </p:txBody>
      </p:sp>
    </p:spTree>
    <p:extLst>
      <p:ext uri="{BB962C8B-B14F-4D97-AF65-F5344CB8AC3E}">
        <p14:creationId xmlns:p14="http://schemas.microsoft.com/office/powerpoint/2010/main" val="984881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Because I want to draw a complete map of the algorithmic landscape of statistics, I also study computational lower bounds for statistics problems, focusing on the inherent limitations of powerful optimization tools like the sum of squares method. My work introduced a major new technique for proving such lower bounds, called “</a:t>
            </a:r>
            <a:r>
              <a:rPr lang="en-US" sz="1200" dirty="0" err="1"/>
              <a:t>pseudocalibration</a:t>
            </a:r>
            <a:r>
              <a:rPr lang="en-US" sz="1200" dirty="0"/>
              <a:t>”.</a:t>
            </a:r>
          </a:p>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5"/>
          </p:nvPr>
        </p:nvSpPr>
        <p:spPr/>
        <p:txBody>
          <a:bodyPr/>
          <a:lstStyle/>
          <a:p>
            <a:fld id="{0C9A5CDF-4B22-4599-B0DF-A2B0FEA5D906}" type="slidenum">
              <a:rPr lang="en-US" smtClean="0"/>
              <a:t>57</a:t>
            </a:fld>
            <a:endParaRPr lang="en-US"/>
          </a:p>
        </p:txBody>
      </p:sp>
    </p:spTree>
    <p:extLst>
      <p:ext uri="{BB962C8B-B14F-4D97-AF65-F5344CB8AC3E}">
        <p14:creationId xmlns:p14="http://schemas.microsoft.com/office/powerpoint/2010/main" val="2538214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talk is about algorithms for high-dimensional statistics. High-dimensional statistics problems are the building blocks of machine learning and data science. These are problems like regression, clustering, PCA and its variants, sparse recovery, finding structure in networks, learning latent variable models, and more.</a:t>
            </a:r>
          </a:p>
        </p:txBody>
      </p:sp>
      <p:sp>
        <p:nvSpPr>
          <p:cNvPr id="4" name="Slide Number Placeholder 3"/>
          <p:cNvSpPr>
            <a:spLocks noGrp="1"/>
          </p:cNvSpPr>
          <p:nvPr>
            <p:ph type="sldNum" sz="quarter" idx="5"/>
          </p:nvPr>
        </p:nvSpPr>
        <p:spPr/>
        <p:txBody>
          <a:bodyPr/>
          <a:lstStyle/>
          <a:p>
            <a:fld id="{37BA4FA0-7F75-431A-A22D-CF381AB774B3}" type="slidenum">
              <a:rPr lang="en-US" smtClean="0"/>
              <a:t>2</a:t>
            </a:fld>
            <a:endParaRPr lang="en-US"/>
          </a:p>
        </p:txBody>
      </p:sp>
    </p:spTree>
    <p:extLst>
      <p:ext uri="{BB962C8B-B14F-4D97-AF65-F5344CB8AC3E}">
        <p14:creationId xmlns:p14="http://schemas.microsoft.com/office/powerpoint/2010/main" val="2300111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In this talk we mostly saw ideas in optimization enabling new algorithms in statistics. But the connection goes both ways. For instance, my work has used subtle properties of random graphs, first studied in probability and statistics, to understand classic combinatorial optimization problems. And similarly, I have drawn inspiration from statistics ideas to analyze optimization algorithms which break important candidate pseudo-random generators in cryptography.</a:t>
            </a:r>
          </a:p>
        </p:txBody>
      </p:sp>
      <p:sp>
        <p:nvSpPr>
          <p:cNvPr id="4" name="Slide Number Placeholder 3"/>
          <p:cNvSpPr>
            <a:spLocks noGrp="1"/>
          </p:cNvSpPr>
          <p:nvPr>
            <p:ph type="sldNum" sz="quarter" idx="5"/>
          </p:nvPr>
        </p:nvSpPr>
        <p:spPr/>
        <p:txBody>
          <a:bodyPr/>
          <a:lstStyle/>
          <a:p>
            <a:fld id="{0C9A5CDF-4B22-4599-B0DF-A2B0FEA5D906}" type="slidenum">
              <a:rPr lang="en-US" smtClean="0"/>
              <a:t>58</a:t>
            </a:fld>
            <a:endParaRPr lang="en-US"/>
          </a:p>
        </p:txBody>
      </p:sp>
    </p:spTree>
    <p:extLst>
      <p:ext uri="{BB962C8B-B14F-4D97-AF65-F5344CB8AC3E}">
        <p14:creationId xmlns:p14="http://schemas.microsoft.com/office/powerpoint/2010/main" val="2182250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we covered some significant algorithm-design progress in this talk, the new algorithms we saw ultimately amount just to small dots on a still-largely-unexplored map. (This map is not drawn to scale.)</a:t>
            </a:r>
          </a:p>
        </p:txBody>
      </p:sp>
      <p:sp>
        <p:nvSpPr>
          <p:cNvPr id="4" name="Slide Number Placeholder 3"/>
          <p:cNvSpPr>
            <a:spLocks noGrp="1"/>
          </p:cNvSpPr>
          <p:nvPr>
            <p:ph type="sldNum" sz="quarter" idx="5"/>
          </p:nvPr>
        </p:nvSpPr>
        <p:spPr/>
        <p:txBody>
          <a:bodyPr/>
          <a:lstStyle/>
          <a:p>
            <a:fld id="{37BA4FA0-7F75-431A-A22D-CF381AB774B3}" type="slidenum">
              <a:rPr lang="en-US" smtClean="0"/>
              <a:t>59</a:t>
            </a:fld>
            <a:endParaRPr lang="en-US"/>
          </a:p>
        </p:txBody>
      </p:sp>
    </p:spTree>
    <p:extLst>
      <p:ext uri="{BB962C8B-B14F-4D97-AF65-F5344CB8AC3E}">
        <p14:creationId xmlns:p14="http://schemas.microsoft.com/office/powerpoint/2010/main" val="789464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techniques we developed, like Proofs to Algorithms, and new ones which will surely emerge from continuing to connect optimization and statistics, I’m really excited about where we can go next. </a:t>
            </a:r>
          </a:p>
          <a:p>
            <a:endParaRPr lang="en-US" dirty="0"/>
          </a:p>
          <a:p>
            <a:r>
              <a:rPr lang="en-US" dirty="0"/>
              <a:t>Most of the problems we talked about today are “unsupervised” learning problems. There are major problems in supervised learning which haven’t seen algorithmic progress in a decade, but I believe we should begin to be able to tackle some of them using Proofs to Algorithms.</a:t>
            </a:r>
          </a:p>
          <a:p>
            <a:endParaRPr lang="en-US" dirty="0"/>
          </a:p>
          <a:p>
            <a:r>
              <a:rPr lang="en-US" dirty="0"/>
              <a:t>And then there are these major mysterious regions at the bottom of the map, which are not drawn to scale. Essentially everything we discussed today was about frequentist statistics. But Bayesian statistics is equally important, and there are a host of computational problems where we don’t understand what is algorithmically possible. I’m excited to apply this optimization lens to Bayesian statistics.</a:t>
            </a:r>
          </a:p>
          <a:p>
            <a:endParaRPr lang="en-US" dirty="0"/>
          </a:p>
          <a:p>
            <a:r>
              <a:rPr lang="en-US" dirty="0"/>
              <a:t>Methods from statistical physics can be used to relate algorithms and their success or failure for statistics problems to the mathematics of freezing and melting and vaporization – the mathematics of phase transitions. This opens up an exciting possibility of using physics methods to understand optimization, and optimization to understand statistical physics.</a:t>
            </a:r>
          </a:p>
          <a:p>
            <a:endParaRPr lang="en-US" dirty="0"/>
          </a:p>
        </p:txBody>
      </p:sp>
      <p:sp>
        <p:nvSpPr>
          <p:cNvPr id="4" name="Slide Number Placeholder 3"/>
          <p:cNvSpPr>
            <a:spLocks noGrp="1"/>
          </p:cNvSpPr>
          <p:nvPr>
            <p:ph type="sldNum" sz="quarter" idx="5"/>
          </p:nvPr>
        </p:nvSpPr>
        <p:spPr/>
        <p:txBody>
          <a:bodyPr/>
          <a:lstStyle/>
          <a:p>
            <a:fld id="{37BA4FA0-7F75-431A-A22D-CF381AB774B3}" type="slidenum">
              <a:rPr lang="en-US" smtClean="0"/>
              <a:t>60</a:t>
            </a:fld>
            <a:endParaRPr lang="en-US"/>
          </a:p>
        </p:txBody>
      </p:sp>
    </p:spTree>
    <p:extLst>
      <p:ext uri="{BB962C8B-B14F-4D97-AF65-F5344CB8AC3E}">
        <p14:creationId xmlns:p14="http://schemas.microsoft.com/office/powerpoint/2010/main" val="51353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talk, and much of my research, focus on basic algorithmic questions in high-dimensional statistics. First, which high-dimensional statistics problems have computationally efficient algorithms? What are the best algorithms for those problems? By “best” we might mean any of several important things: what are the most accurate algorithms” The fastest algorithms” The most robust algorithms” And so on.</a:t>
            </a:r>
          </a:p>
        </p:txBody>
      </p:sp>
      <p:sp>
        <p:nvSpPr>
          <p:cNvPr id="4" name="Slide Number Placeholder 3"/>
          <p:cNvSpPr>
            <a:spLocks noGrp="1"/>
          </p:cNvSpPr>
          <p:nvPr>
            <p:ph type="sldNum" sz="quarter" idx="5"/>
          </p:nvPr>
        </p:nvSpPr>
        <p:spPr/>
        <p:txBody>
          <a:bodyPr/>
          <a:lstStyle/>
          <a:p>
            <a:fld id="{37BA4FA0-7F75-431A-A22D-CF381AB774B3}" type="slidenum">
              <a:rPr lang="en-US" smtClean="0"/>
              <a:t>3</a:t>
            </a:fld>
            <a:endParaRPr lang="en-US"/>
          </a:p>
        </p:txBody>
      </p:sp>
    </p:spTree>
    <p:extLst>
      <p:ext uri="{BB962C8B-B14F-4D97-AF65-F5344CB8AC3E}">
        <p14:creationId xmlns:p14="http://schemas.microsoft.com/office/powerpoint/2010/main" val="1850819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a feel for the core issues, let’s zoom in on a running example, which will sustain us for much of the talk: clustering. In a typical high-dimensional clustering problem, you have a data set X1…</a:t>
            </a:r>
            <a:r>
              <a:rPr lang="en-US" dirty="0" err="1"/>
              <a:t>Xn</a:t>
            </a:r>
            <a:r>
              <a:rPr lang="en-US" dirty="0"/>
              <a:t>, each of which is a point in a high-dimensional space – think of the dimension d as 50 or 100 or 1000 or more. The goal is to partition the dataset in to some kind of sensible clusters.</a:t>
            </a:r>
          </a:p>
          <a:p>
            <a:endParaRPr lang="en-US" dirty="0"/>
          </a:p>
          <a:p>
            <a:r>
              <a:rPr lang="en-US" dirty="0"/>
              <a:t>The classic theory-of-computing approach to clustering is to treat it as a worst-case problem, and try to design algorithms which will successfully cluster any data set, for instance by optimizing the k-means or k-median objective. These worst-case formulations are typically NP-hard, so the natural conclusion is that there should not be good algorithms for clustering. But this is clearly not in line with reality: clustering is ubiquitous and useful in practice.</a:t>
            </a:r>
          </a:p>
          <a:p>
            <a:endParaRPr lang="en-US" dirty="0"/>
          </a:p>
          <a:p>
            <a:r>
              <a:rPr lang="en-US" dirty="0"/>
              <a:t>A different approach comes from statistics, which has studied mathematical models for non-worst-case data for more than a hundred years. There is now a rich theory giving detailed answers to questions like “under what conditions are clusters unambiguously defined by data?” and “what is the best accuracy with which it is possible to recover a ground-truth clustering from a random data set?”. But the answers to these questions are typically non-algorithmic – we know how well the data could be clustered by God, but we don’t have efficient algorithms to do it.</a:t>
            </a:r>
          </a:p>
        </p:txBody>
      </p:sp>
      <p:sp>
        <p:nvSpPr>
          <p:cNvPr id="4" name="Slide Number Placeholder 3"/>
          <p:cNvSpPr>
            <a:spLocks noGrp="1"/>
          </p:cNvSpPr>
          <p:nvPr>
            <p:ph type="sldNum" sz="quarter" idx="5"/>
          </p:nvPr>
        </p:nvSpPr>
        <p:spPr/>
        <p:txBody>
          <a:bodyPr/>
          <a:lstStyle/>
          <a:p>
            <a:fld id="{37BA4FA0-7F75-431A-A22D-CF381AB774B3}" type="slidenum">
              <a:rPr lang="en-US" smtClean="0"/>
              <a:t>4</a:t>
            </a:fld>
            <a:endParaRPr lang="en-US"/>
          </a:p>
        </p:txBody>
      </p:sp>
    </p:spTree>
    <p:extLst>
      <p:ext uri="{BB962C8B-B14F-4D97-AF65-F5344CB8AC3E}">
        <p14:creationId xmlns:p14="http://schemas.microsoft.com/office/powerpoint/2010/main" val="1295155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Zooming back out to all of algorithmic statistics, this gap between </a:t>
            </a:r>
            <a:r>
              <a:rPr lang="en-US" dirty="0" err="1"/>
              <a:t>classicxal</a:t>
            </a:r>
            <a:r>
              <a:rPr lang="en-US" dirty="0"/>
              <a:t> statistics and worst-case analysis is pervasive across hundreds of statistics problems. But there are rich and tantalizing questions sitting squarely in the gap, like </a:t>
            </a:r>
          </a:p>
          <a:p>
            <a:endParaRPr lang="en-US" dirty="0"/>
          </a:p>
          <a:p>
            <a:r>
              <a:rPr lang="en-US" dirty="0"/>
              <a:t>“what are the fundamental tradeoffs among accuracy, statistical resources, and computational resources”</a:t>
            </a:r>
          </a:p>
          <a:p>
            <a:endParaRPr lang="en-US" dirty="0"/>
          </a:p>
          <a:p>
            <a:r>
              <a:rPr lang="en-US" dirty="0"/>
              <a:t>Answering them requires us to build theory which bridges algorithm design and statistics.</a:t>
            </a:r>
          </a:p>
        </p:txBody>
      </p:sp>
      <p:sp>
        <p:nvSpPr>
          <p:cNvPr id="4" name="Slide Number Placeholder 3"/>
          <p:cNvSpPr>
            <a:spLocks noGrp="1"/>
          </p:cNvSpPr>
          <p:nvPr>
            <p:ph type="sldNum" sz="quarter" idx="5"/>
          </p:nvPr>
        </p:nvSpPr>
        <p:spPr/>
        <p:txBody>
          <a:bodyPr/>
          <a:lstStyle/>
          <a:p>
            <a:fld id="{37BA4FA0-7F75-431A-A22D-CF381AB774B3}" type="slidenum">
              <a:rPr lang="en-US" smtClean="0"/>
              <a:t>5</a:t>
            </a:fld>
            <a:endParaRPr lang="en-US"/>
          </a:p>
        </p:txBody>
      </p:sp>
    </p:spTree>
    <p:extLst>
      <p:ext uri="{BB962C8B-B14F-4D97-AF65-F5344CB8AC3E}">
        <p14:creationId xmlns:p14="http://schemas.microsoft.com/office/powerpoint/2010/main" val="1649566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all this in mind, here is my opinionated view of the state of the field of algorithmic statistics.</a:t>
            </a:r>
          </a:p>
          <a:p>
            <a:r>
              <a:rPr lang="en-US" dirty="0"/>
              <a:t>There are some islands of huge algorithmic success – there are classical examples like ordinary least squares regression, and more modern ones like the LASSO or L1 minimization for exploiting sparsity.</a:t>
            </a:r>
          </a:p>
          <a:p>
            <a:r>
              <a:rPr lang="en-US" dirty="0"/>
              <a:t>But these islands remain relatively isolated from each other – they use pretty distinct algorithmic ideas.</a:t>
            </a:r>
          </a:p>
          <a:p>
            <a:r>
              <a:rPr lang="en-US" dirty="0"/>
              <a:t>And they are surrounded by vast unexplored terrain – like on an old map, “there be dragons”.</a:t>
            </a:r>
          </a:p>
          <a:p>
            <a:r>
              <a:rPr lang="en-US" dirty="0"/>
              <a:t>In this sea of the unknown, there are numerous basic unsolved algorithms problems where worst-case analysis and classical statistics on their own don’t give us the whole algorithmic picture.</a:t>
            </a:r>
          </a:p>
          <a:p>
            <a:r>
              <a:rPr lang="en-US" dirty="0"/>
              <a:t>Algorithm design for these problems remains more art than science, because we lack general-purpose algorithm design principles, at least if you want algorithms with provable statistical and computational guarantees: most algorithms like this are designed on a relatively ad hoc basis.</a:t>
            </a:r>
          </a:p>
          <a:p>
            <a:r>
              <a:rPr lang="en-US" dirty="0"/>
              <a:t>Finally, we don’t know when to give up on a problem and reformulate it, because we have a poor understanding of computational hardness for these problems.</a:t>
            </a:r>
          </a:p>
        </p:txBody>
      </p:sp>
      <p:sp>
        <p:nvSpPr>
          <p:cNvPr id="4" name="Slide Number Placeholder 3"/>
          <p:cNvSpPr>
            <a:spLocks noGrp="1"/>
          </p:cNvSpPr>
          <p:nvPr>
            <p:ph type="sldNum" sz="quarter" idx="5"/>
          </p:nvPr>
        </p:nvSpPr>
        <p:spPr/>
        <p:txBody>
          <a:bodyPr/>
          <a:lstStyle/>
          <a:p>
            <a:fld id="{37BA4FA0-7F75-431A-A22D-CF381AB774B3}" type="slidenum">
              <a:rPr lang="en-US" smtClean="0"/>
              <a:t>6</a:t>
            </a:fld>
            <a:endParaRPr lang="en-US"/>
          </a:p>
        </p:txBody>
      </p:sp>
    </p:spTree>
    <p:extLst>
      <p:ext uri="{BB962C8B-B14F-4D97-AF65-F5344CB8AC3E}">
        <p14:creationId xmlns:p14="http://schemas.microsoft.com/office/powerpoint/2010/main" val="2642798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this suggests a grand challenge, which is to fill in the algorithmic map of statistics</a:t>
            </a:r>
          </a:p>
        </p:txBody>
      </p:sp>
      <p:sp>
        <p:nvSpPr>
          <p:cNvPr id="4" name="Slide Number Placeholder 3"/>
          <p:cNvSpPr>
            <a:spLocks noGrp="1"/>
          </p:cNvSpPr>
          <p:nvPr>
            <p:ph type="sldNum" sz="quarter" idx="5"/>
          </p:nvPr>
        </p:nvSpPr>
        <p:spPr/>
        <p:txBody>
          <a:bodyPr/>
          <a:lstStyle/>
          <a:p>
            <a:fld id="{37BA4FA0-7F75-431A-A22D-CF381AB774B3}" type="slidenum">
              <a:rPr lang="en-US" smtClean="0"/>
              <a:t>7</a:t>
            </a:fld>
            <a:endParaRPr lang="en-US"/>
          </a:p>
        </p:txBody>
      </p:sp>
    </p:spTree>
    <p:extLst>
      <p:ext uri="{BB962C8B-B14F-4D97-AF65-F5344CB8AC3E}">
        <p14:creationId xmlns:p14="http://schemas.microsoft.com/office/powerpoint/2010/main" val="2478726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work builds towards this by bridging optimization and algorithm-design for statistics. I develop new tools in optimization and apply them to build principled algorithms for computationally-challenging problems in statistics.</a:t>
            </a:r>
          </a:p>
        </p:txBody>
      </p:sp>
      <p:sp>
        <p:nvSpPr>
          <p:cNvPr id="4" name="Slide Number Placeholder 3"/>
          <p:cNvSpPr>
            <a:spLocks noGrp="1"/>
          </p:cNvSpPr>
          <p:nvPr>
            <p:ph type="sldNum" sz="quarter" idx="5"/>
          </p:nvPr>
        </p:nvSpPr>
        <p:spPr/>
        <p:txBody>
          <a:bodyPr/>
          <a:lstStyle/>
          <a:p>
            <a:fld id="{37BA4FA0-7F75-431A-A22D-CF381AB774B3}" type="slidenum">
              <a:rPr lang="en-US" smtClean="0"/>
              <a:t>8</a:t>
            </a:fld>
            <a:endParaRPr lang="en-US"/>
          </a:p>
        </p:txBody>
      </p:sp>
    </p:spTree>
    <p:extLst>
      <p:ext uri="{BB962C8B-B14F-4D97-AF65-F5344CB8AC3E}">
        <p14:creationId xmlns:p14="http://schemas.microsoft.com/office/powerpoint/2010/main" val="1496631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talk is about one particularly powerful bridge between optimization and statistics which emerges from my work, called “Proofs to Algorithms”. Of course using optimization as a tool for statistics has a long history, but the Proofs to Algorithms perspective is quite novel and has led to some major algorithmic breakthroughs in just the last few years. </a:t>
            </a:r>
          </a:p>
          <a:p>
            <a:endParaRPr lang="en-US" dirty="0"/>
          </a:p>
          <a:p>
            <a:r>
              <a:rPr lang="en-US" dirty="0"/>
              <a:t>I’ll illustrate Proofs to Algorithms with two major applications. The first is to design a new algorithm for high-dimensional clustering, which is the first to beat the guarantees of greedy clustering for high-dimensional Gaussian mixture models. This was the first use of Proofs to Algorithms to break open a long-studied statistics problem.</a:t>
            </a:r>
          </a:p>
          <a:p>
            <a:endParaRPr lang="en-US" dirty="0"/>
          </a:p>
          <a:p>
            <a:r>
              <a:rPr lang="en-US" dirty="0"/>
              <a:t>Then I will turn to a line of work using Proofs to Algorithms to design algorithms for fundamental problems in heavy-tailed and robust statistics – that is, statistics with nasty data.</a:t>
            </a:r>
          </a:p>
        </p:txBody>
      </p:sp>
      <p:sp>
        <p:nvSpPr>
          <p:cNvPr id="4" name="Slide Number Placeholder 3"/>
          <p:cNvSpPr>
            <a:spLocks noGrp="1"/>
          </p:cNvSpPr>
          <p:nvPr>
            <p:ph type="sldNum" sz="quarter" idx="5"/>
          </p:nvPr>
        </p:nvSpPr>
        <p:spPr/>
        <p:txBody>
          <a:bodyPr/>
          <a:lstStyle/>
          <a:p>
            <a:fld id="{37BA4FA0-7F75-431A-A22D-CF381AB774B3}" type="slidenum">
              <a:rPr lang="en-US" smtClean="0"/>
              <a:t>9</a:t>
            </a:fld>
            <a:endParaRPr lang="en-US"/>
          </a:p>
        </p:txBody>
      </p:sp>
    </p:spTree>
    <p:extLst>
      <p:ext uri="{BB962C8B-B14F-4D97-AF65-F5344CB8AC3E}">
        <p14:creationId xmlns:p14="http://schemas.microsoft.com/office/powerpoint/2010/main" val="719283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626CC2-6518-40A8-A947-93D1F93C740B}" type="datetime1">
              <a:rPr lang="en-US" smtClean="0"/>
              <a:t>3/17/20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922394-96B1-4130-9F58-06B799E76477}" type="slidenum">
              <a:rPr lang="en-US" smtClean="0"/>
              <a:t>‹#›</a:t>
            </a:fld>
            <a:endParaRPr lang="en-US"/>
          </a:p>
        </p:txBody>
      </p:sp>
    </p:spTree>
    <p:extLst>
      <p:ext uri="{BB962C8B-B14F-4D97-AF65-F5344CB8AC3E}">
        <p14:creationId xmlns:p14="http://schemas.microsoft.com/office/powerpoint/2010/main" val="490742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AF39D6-459F-4D42-965E-1BE1C840DD9C}" type="datetime1">
              <a:rPr lang="en-US" smtClean="0"/>
              <a:t>3/17/20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922394-96B1-4130-9F58-06B799E76477}" type="slidenum">
              <a:rPr lang="en-US" smtClean="0"/>
              <a:t>‹#›</a:t>
            </a:fld>
            <a:endParaRPr lang="en-US"/>
          </a:p>
        </p:txBody>
      </p:sp>
    </p:spTree>
    <p:extLst>
      <p:ext uri="{BB962C8B-B14F-4D97-AF65-F5344CB8AC3E}">
        <p14:creationId xmlns:p14="http://schemas.microsoft.com/office/powerpoint/2010/main" val="745059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6AE0D7-2242-4E0A-99D9-5F118FD0327B}" type="datetime1">
              <a:rPr lang="en-US" smtClean="0"/>
              <a:t>3/17/20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922394-96B1-4130-9F58-06B799E76477}" type="slidenum">
              <a:rPr lang="en-US" smtClean="0"/>
              <a:t>‹#›</a:t>
            </a:fld>
            <a:endParaRPr lang="en-US"/>
          </a:p>
        </p:txBody>
      </p:sp>
    </p:spTree>
    <p:extLst>
      <p:ext uri="{BB962C8B-B14F-4D97-AF65-F5344CB8AC3E}">
        <p14:creationId xmlns:p14="http://schemas.microsoft.com/office/powerpoint/2010/main" val="3293186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C9D1B4-D9DA-41E9-9180-0080180F1B22}" type="datetime1">
              <a:rPr lang="en-US" smtClean="0"/>
              <a:t>3/17/20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922394-96B1-4130-9F58-06B799E76477}" type="slidenum">
              <a:rPr lang="en-US" smtClean="0"/>
              <a:t>‹#›</a:t>
            </a:fld>
            <a:endParaRPr lang="en-US"/>
          </a:p>
        </p:txBody>
      </p:sp>
    </p:spTree>
    <p:extLst>
      <p:ext uri="{BB962C8B-B14F-4D97-AF65-F5344CB8AC3E}">
        <p14:creationId xmlns:p14="http://schemas.microsoft.com/office/powerpoint/2010/main" val="868064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F56863-EB93-4D35-BE00-0F709FB236B2}" type="datetime1">
              <a:rPr lang="en-US" smtClean="0"/>
              <a:t>3/17/20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922394-96B1-4130-9F58-06B799E76477}" type="slidenum">
              <a:rPr lang="en-US" smtClean="0"/>
              <a:t>‹#›</a:t>
            </a:fld>
            <a:endParaRPr lang="en-US"/>
          </a:p>
        </p:txBody>
      </p:sp>
    </p:spTree>
    <p:extLst>
      <p:ext uri="{BB962C8B-B14F-4D97-AF65-F5344CB8AC3E}">
        <p14:creationId xmlns:p14="http://schemas.microsoft.com/office/powerpoint/2010/main" val="3574498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8C728A-984A-4888-96D6-8CE5D758BC79}" type="datetime1">
              <a:rPr lang="en-US" smtClean="0"/>
              <a:t>3/17/20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922394-96B1-4130-9F58-06B799E76477}" type="slidenum">
              <a:rPr lang="en-US" smtClean="0"/>
              <a:t>‹#›</a:t>
            </a:fld>
            <a:endParaRPr lang="en-US"/>
          </a:p>
        </p:txBody>
      </p:sp>
    </p:spTree>
    <p:extLst>
      <p:ext uri="{BB962C8B-B14F-4D97-AF65-F5344CB8AC3E}">
        <p14:creationId xmlns:p14="http://schemas.microsoft.com/office/powerpoint/2010/main" val="458955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6C12B5-FF8B-46B9-A4AB-0533943F1B14}" type="datetime1">
              <a:rPr lang="en-US" smtClean="0"/>
              <a:t>3/17/20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922394-96B1-4130-9F58-06B799E76477}" type="slidenum">
              <a:rPr lang="en-US" smtClean="0"/>
              <a:t>‹#›</a:t>
            </a:fld>
            <a:endParaRPr lang="en-US"/>
          </a:p>
        </p:txBody>
      </p:sp>
    </p:spTree>
    <p:extLst>
      <p:ext uri="{BB962C8B-B14F-4D97-AF65-F5344CB8AC3E}">
        <p14:creationId xmlns:p14="http://schemas.microsoft.com/office/powerpoint/2010/main" val="1162640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A89AB8-77C0-455B-A457-DF3A97CCFC24}" type="datetime1">
              <a:rPr lang="en-US" smtClean="0"/>
              <a:t>3/17/20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922394-96B1-4130-9F58-06B799E76477}" type="slidenum">
              <a:rPr lang="en-US" smtClean="0"/>
              <a:t>‹#›</a:t>
            </a:fld>
            <a:endParaRPr lang="en-US"/>
          </a:p>
        </p:txBody>
      </p:sp>
    </p:spTree>
    <p:extLst>
      <p:ext uri="{BB962C8B-B14F-4D97-AF65-F5344CB8AC3E}">
        <p14:creationId xmlns:p14="http://schemas.microsoft.com/office/powerpoint/2010/main" val="941638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A08B8-79F2-43F9-899F-D11E2328C1C3}" type="datetime1">
              <a:rPr lang="en-US" smtClean="0"/>
              <a:t>3/17/20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922394-96B1-4130-9F58-06B799E76477}" type="slidenum">
              <a:rPr lang="en-US" smtClean="0"/>
              <a:t>‹#›</a:t>
            </a:fld>
            <a:endParaRPr lang="en-US"/>
          </a:p>
        </p:txBody>
      </p:sp>
    </p:spTree>
    <p:extLst>
      <p:ext uri="{BB962C8B-B14F-4D97-AF65-F5344CB8AC3E}">
        <p14:creationId xmlns:p14="http://schemas.microsoft.com/office/powerpoint/2010/main" val="1700826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1739E7-0A08-4DF0-B3C9-8BB66D2509A9}" type="datetime1">
              <a:rPr lang="en-US" smtClean="0"/>
              <a:t>3/17/20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922394-96B1-4130-9F58-06B799E76477}" type="slidenum">
              <a:rPr lang="en-US" smtClean="0"/>
              <a:t>‹#›</a:t>
            </a:fld>
            <a:endParaRPr lang="en-US"/>
          </a:p>
        </p:txBody>
      </p:sp>
    </p:spTree>
    <p:extLst>
      <p:ext uri="{BB962C8B-B14F-4D97-AF65-F5344CB8AC3E}">
        <p14:creationId xmlns:p14="http://schemas.microsoft.com/office/powerpoint/2010/main" val="1790247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4F6E7D-E8CC-40C1-9448-E45C738ACFAC}" type="datetime1">
              <a:rPr lang="en-US" smtClean="0"/>
              <a:t>3/17/20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922394-96B1-4130-9F58-06B799E76477}" type="slidenum">
              <a:rPr lang="en-US" smtClean="0"/>
              <a:t>‹#›</a:t>
            </a:fld>
            <a:endParaRPr lang="en-US"/>
          </a:p>
        </p:txBody>
      </p:sp>
    </p:spTree>
    <p:extLst>
      <p:ext uri="{BB962C8B-B14F-4D97-AF65-F5344CB8AC3E}">
        <p14:creationId xmlns:p14="http://schemas.microsoft.com/office/powerpoint/2010/main" val="1099160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96CD3A-3C39-4F0A-9503-241F20B03255}" type="datetime1">
              <a:rPr lang="en-US" smtClean="0"/>
              <a:t>3/17/20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922394-96B1-4130-9F58-06B799E76477}" type="slidenum">
              <a:rPr lang="en-US" smtClean="0"/>
              <a:t>‹#›</a:t>
            </a:fld>
            <a:endParaRPr lang="en-US"/>
          </a:p>
        </p:txBody>
      </p:sp>
    </p:spTree>
    <p:extLst>
      <p:ext uri="{BB962C8B-B14F-4D97-AF65-F5344CB8AC3E}">
        <p14:creationId xmlns:p14="http://schemas.microsoft.com/office/powerpoint/2010/main" val="2518015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jpeg"/><Relationship Id="rId7"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26.png"/><Relationship Id="rId10" Type="http://schemas.openxmlformats.org/officeDocument/2006/relationships/image" Target="../media/image5.png"/><Relationship Id="rId4" Type="http://schemas.openxmlformats.org/officeDocument/2006/relationships/image" Target="../media/image25.jpe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3" Type="http://schemas.openxmlformats.org/officeDocument/2006/relationships/image" Target="../media/image2311.png"/><Relationship Id="rId3" Type="http://schemas.openxmlformats.org/officeDocument/2006/relationships/image" Target="../media/image31.png"/><Relationship Id="rId12" Type="http://schemas.openxmlformats.org/officeDocument/2006/relationships/customXml" Target="../ink/ink3.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2211.png"/><Relationship Id="rId5" Type="http://schemas.openxmlformats.org/officeDocument/2006/relationships/image" Target="../media/image33.png"/><Relationship Id="rId15" Type="http://schemas.openxmlformats.org/officeDocument/2006/relationships/image" Target="../media/image2411.png"/><Relationship Id="rId10" Type="http://schemas.openxmlformats.org/officeDocument/2006/relationships/customXml" Target="../ink/ink2.xml"/><Relationship Id="rId4" Type="http://schemas.openxmlformats.org/officeDocument/2006/relationships/image" Target="../media/image32.png"/><Relationship Id="rId9" Type="http://schemas.openxmlformats.org/officeDocument/2006/relationships/image" Target="../media/image2111.png"/><Relationship Id="rId14" Type="http://schemas.openxmlformats.org/officeDocument/2006/relationships/customXml" Target="../ink/ink4.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customXml" Target="../ink/ink5.xml"/><Relationship Id="rId11" Type="http://schemas.openxmlformats.org/officeDocument/2006/relationships/image" Target="../media/image34.jpeg"/><Relationship Id="rId5" Type="http://schemas.openxmlformats.org/officeDocument/2006/relationships/image" Target="../media/image40.png"/><Relationship Id="rId10" Type="http://schemas.openxmlformats.org/officeDocument/2006/relationships/image" Target="../media/image33.jpeg"/><Relationship Id="rId4" Type="http://schemas.openxmlformats.org/officeDocument/2006/relationships/image" Target="../media/image39.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5.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50.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50.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4.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6.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customXml" Target="../ink/ink8.xml"/><Relationship Id="rId5" Type="http://schemas.openxmlformats.org/officeDocument/2006/relationships/image" Target="../media/image44.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image" Target="../media/image14.png"/><Relationship Id="rId7" Type="http://schemas.openxmlformats.org/officeDocument/2006/relationships/image" Target="../media/image58.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60.png"/><Relationship Id="rId5" Type="http://schemas.openxmlformats.org/officeDocument/2006/relationships/image" Target="../media/image50.png"/><Relationship Id="rId10" Type="http://schemas.openxmlformats.org/officeDocument/2006/relationships/customXml" Target="../ink/ink10.xml"/><Relationship Id="rId4" Type="http://schemas.openxmlformats.org/officeDocument/2006/relationships/image" Target="../media/image45.png"/><Relationship Id="rId9"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openxmlformats.org/officeDocument/2006/relationships/customXml" Target="../ink/ink12.xml"/><Relationship Id="rId3" Type="http://schemas.openxmlformats.org/officeDocument/2006/relationships/image" Target="../media/image45.png"/><Relationship Id="rId7" Type="http://schemas.openxmlformats.org/officeDocument/2006/relationships/image" Target="../media/image56.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customXml" Target="../ink/ink11.xml"/><Relationship Id="rId5" Type="http://schemas.openxmlformats.org/officeDocument/2006/relationships/image" Target="../media/image44.png"/><Relationship Id="rId4" Type="http://schemas.openxmlformats.org/officeDocument/2006/relationships/image" Target="../media/image50.png"/><Relationship Id="rId9" Type="http://schemas.openxmlformats.org/officeDocument/2006/relationships/customXml" Target="../ink/ink13.xml"/></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customXml" Target="../ink/ink14.xml"/><Relationship Id="rId12" Type="http://schemas.openxmlformats.org/officeDocument/2006/relationships/image" Target="../media/image66.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customXml" Target="../ink/ink16.xml"/><Relationship Id="rId5" Type="http://schemas.openxmlformats.org/officeDocument/2006/relationships/image" Target="../media/image43.png"/><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customXml" Target="../ink/ink15.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hyperlink" Target="https://www.federalreserve.gov/econres/scfindex.htm" TargetMode="External"/><Relationship Id="rId5" Type="http://schemas.openxmlformats.org/officeDocument/2006/relationships/image" Target="../media/image72.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8.png"/><Relationship Id="rId4" Type="http://schemas.openxmlformats.org/officeDocument/2006/relationships/image" Target="../media/image2011.png"/></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customXml" Target="../ink/ink18.xml"/><Relationship Id="rId7"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50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customXml" Target="../ink/ink20.xml"/><Relationship Id="rId7"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500.png"/></Relationships>
</file>

<file path=ppt/slides/_rels/slide5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customXml" Target="../ink/ink21.xml"/><Relationship Id="rId7"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500.png"/></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jpeg"/><Relationship Id="rId18" Type="http://schemas.openxmlformats.org/officeDocument/2006/relationships/image" Target="../media/image107.jpeg"/><Relationship Id="rId3" Type="http://schemas.openxmlformats.org/officeDocument/2006/relationships/image" Target="../media/image92.jpeg"/><Relationship Id="rId7" Type="http://schemas.openxmlformats.org/officeDocument/2006/relationships/image" Target="../media/image96.jpeg"/><Relationship Id="rId12" Type="http://schemas.openxmlformats.org/officeDocument/2006/relationships/image" Target="../media/image101.jpeg"/><Relationship Id="rId17" Type="http://schemas.openxmlformats.org/officeDocument/2006/relationships/image" Target="../media/image106.jpeg"/><Relationship Id="rId2" Type="http://schemas.openxmlformats.org/officeDocument/2006/relationships/image" Target="../media/image91.jpeg"/><Relationship Id="rId16"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94.jpeg"/><Relationship Id="rId15" Type="http://schemas.openxmlformats.org/officeDocument/2006/relationships/image" Target="../media/image10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 Id="rId14" Type="http://schemas.openxmlformats.org/officeDocument/2006/relationships/image" Target="../media/image103.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AC1D-07DF-4567-BD5D-20E0E2368479}"/>
              </a:ext>
            </a:extLst>
          </p:cNvPr>
          <p:cNvSpPr>
            <a:spLocks noGrp="1"/>
          </p:cNvSpPr>
          <p:nvPr>
            <p:ph type="ctrTitle"/>
          </p:nvPr>
        </p:nvSpPr>
        <p:spPr/>
        <p:txBody>
          <a:bodyPr>
            <a:normAutofit fontScale="90000"/>
          </a:bodyPr>
          <a:lstStyle/>
          <a:p>
            <a:r>
              <a:rPr lang="en-US" dirty="0"/>
              <a:t>Proofs to Algorithms for High-Dimensional Statistics</a:t>
            </a:r>
          </a:p>
        </p:txBody>
      </p:sp>
      <p:sp>
        <p:nvSpPr>
          <p:cNvPr id="3" name="Subtitle 2">
            <a:extLst>
              <a:ext uri="{FF2B5EF4-FFF2-40B4-BE49-F238E27FC236}">
                <a16:creationId xmlns:a16="http://schemas.microsoft.com/office/drawing/2014/main" id="{A266527B-159B-4E39-AB3E-535AF4944495}"/>
              </a:ext>
            </a:extLst>
          </p:cNvPr>
          <p:cNvSpPr>
            <a:spLocks noGrp="1"/>
          </p:cNvSpPr>
          <p:nvPr>
            <p:ph type="subTitle" idx="1"/>
          </p:nvPr>
        </p:nvSpPr>
        <p:spPr/>
        <p:txBody>
          <a:bodyPr/>
          <a:lstStyle/>
          <a:p>
            <a:r>
              <a:rPr lang="en-US" i="1" dirty="0"/>
              <a:t>Samuel Hopkins</a:t>
            </a:r>
          </a:p>
          <a:p>
            <a:r>
              <a:rPr lang="en-US" i="1" dirty="0"/>
              <a:t>Miller Fellow, UC Berkeley</a:t>
            </a:r>
          </a:p>
        </p:txBody>
      </p:sp>
      <p:pic>
        <p:nvPicPr>
          <p:cNvPr id="4" name="Picture 2" descr="Image result for uc berkeley logo">
            <a:extLst>
              <a:ext uri="{FF2B5EF4-FFF2-40B4-BE49-F238E27FC236}">
                <a16:creationId xmlns:a16="http://schemas.microsoft.com/office/drawing/2014/main" id="{8DF26EFC-126C-41A6-BF7D-37AF358E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5409" y="5939711"/>
            <a:ext cx="2273181" cy="54835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5CEBDE80-5A61-4AB2-BB79-C8D8ECD63C67}"/>
              </a:ext>
            </a:extLst>
          </p:cNvPr>
          <p:cNvSpPr>
            <a:spLocks noGrp="1"/>
          </p:cNvSpPr>
          <p:nvPr>
            <p:ph type="sldNum" sz="quarter" idx="12"/>
          </p:nvPr>
        </p:nvSpPr>
        <p:spPr/>
        <p:txBody>
          <a:bodyPr/>
          <a:lstStyle/>
          <a:p>
            <a:fld id="{ED922394-96B1-4130-9F58-06B799E76477}" type="slidenum">
              <a:rPr lang="en-US" smtClean="0"/>
              <a:t>1</a:t>
            </a:fld>
            <a:endParaRPr lang="en-US"/>
          </a:p>
        </p:txBody>
      </p:sp>
    </p:spTree>
    <p:extLst>
      <p:ext uri="{BB962C8B-B14F-4D97-AF65-F5344CB8AC3E}">
        <p14:creationId xmlns:p14="http://schemas.microsoft.com/office/powerpoint/2010/main" val="3575221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67346-7AE3-4D73-9D41-FD70818F80A1}"/>
              </a:ext>
            </a:extLst>
          </p:cNvPr>
          <p:cNvSpPr>
            <a:spLocks noGrp="1"/>
          </p:cNvSpPr>
          <p:nvPr>
            <p:ph type="title"/>
          </p:nvPr>
        </p:nvSpPr>
        <p:spPr>
          <a:xfrm>
            <a:off x="628650" y="2041941"/>
            <a:ext cx="7886700" cy="2493845"/>
          </a:xfrm>
        </p:spPr>
        <p:txBody>
          <a:bodyPr>
            <a:normAutofit/>
          </a:bodyPr>
          <a:lstStyle/>
          <a:p>
            <a:r>
              <a:rPr lang="en-US" dirty="0"/>
              <a:t>Part I:</a:t>
            </a:r>
            <a:br>
              <a:rPr lang="en-US" dirty="0"/>
            </a:br>
            <a:r>
              <a:rPr lang="en-US" dirty="0"/>
              <a:t>Clustering and Mixture Models</a:t>
            </a:r>
            <a:br>
              <a:rPr lang="en-US" dirty="0"/>
            </a:br>
            <a:r>
              <a:rPr lang="en-US" dirty="0">
                <a:solidFill>
                  <a:schemeClr val="bg2">
                    <a:lumMod val="50000"/>
                  </a:schemeClr>
                </a:solidFill>
              </a:rPr>
              <a:t>[</a:t>
            </a:r>
            <a:r>
              <a:rPr lang="en-US" b="1" dirty="0">
                <a:solidFill>
                  <a:schemeClr val="bg2">
                    <a:lumMod val="50000"/>
                  </a:schemeClr>
                </a:solidFill>
              </a:rPr>
              <a:t>H</a:t>
            </a:r>
            <a:r>
              <a:rPr lang="en-US" dirty="0">
                <a:solidFill>
                  <a:schemeClr val="bg2">
                    <a:lumMod val="50000"/>
                  </a:schemeClr>
                </a:solidFill>
              </a:rPr>
              <a:t>-Li STOC 18]</a:t>
            </a:r>
          </a:p>
        </p:txBody>
      </p:sp>
      <p:sp>
        <p:nvSpPr>
          <p:cNvPr id="3" name="Slide Number Placeholder 2">
            <a:extLst>
              <a:ext uri="{FF2B5EF4-FFF2-40B4-BE49-F238E27FC236}">
                <a16:creationId xmlns:a16="http://schemas.microsoft.com/office/drawing/2014/main" id="{72843DCA-8916-4A49-A79C-11DD90E8B86F}"/>
              </a:ext>
            </a:extLst>
          </p:cNvPr>
          <p:cNvSpPr>
            <a:spLocks noGrp="1"/>
          </p:cNvSpPr>
          <p:nvPr>
            <p:ph type="sldNum" sz="quarter" idx="12"/>
          </p:nvPr>
        </p:nvSpPr>
        <p:spPr/>
        <p:txBody>
          <a:bodyPr/>
          <a:lstStyle/>
          <a:p>
            <a:fld id="{ED922394-96B1-4130-9F58-06B799E76477}" type="slidenum">
              <a:rPr lang="en-US" smtClean="0"/>
              <a:t>10</a:t>
            </a:fld>
            <a:endParaRPr lang="en-US"/>
          </a:p>
        </p:txBody>
      </p:sp>
    </p:spTree>
    <p:extLst>
      <p:ext uri="{BB962C8B-B14F-4D97-AF65-F5344CB8AC3E}">
        <p14:creationId xmlns:p14="http://schemas.microsoft.com/office/powerpoint/2010/main" val="4186758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34EC75-08C4-4BA2-A0C8-50AB74C515D8}"/>
              </a:ext>
            </a:extLst>
          </p:cNvPr>
          <p:cNvPicPr>
            <a:picLocks noChangeAspect="1"/>
          </p:cNvPicPr>
          <p:nvPr/>
        </p:nvPicPr>
        <p:blipFill>
          <a:blip r:embed="rId3"/>
          <a:stretch>
            <a:fillRect/>
          </a:stretch>
        </p:blipFill>
        <p:spPr>
          <a:xfrm>
            <a:off x="3987898" y="2346769"/>
            <a:ext cx="4791253" cy="3238274"/>
          </a:xfrm>
          <a:prstGeom prst="rect">
            <a:avLst/>
          </a:prstGeom>
        </p:spPr>
      </p:pic>
      <p:sp>
        <p:nvSpPr>
          <p:cNvPr id="2" name="Title 1">
            <a:extLst>
              <a:ext uri="{FF2B5EF4-FFF2-40B4-BE49-F238E27FC236}">
                <a16:creationId xmlns:a16="http://schemas.microsoft.com/office/drawing/2014/main" id="{852C26B0-4F20-4DEF-BA8B-89D3616BDFB4}"/>
              </a:ext>
            </a:extLst>
          </p:cNvPr>
          <p:cNvSpPr>
            <a:spLocks noGrp="1"/>
          </p:cNvSpPr>
          <p:nvPr>
            <p:ph type="title"/>
          </p:nvPr>
        </p:nvSpPr>
        <p:spPr/>
        <p:txBody>
          <a:bodyPr/>
          <a:lstStyle/>
          <a:p>
            <a:r>
              <a:rPr lang="en-US" dirty="0"/>
              <a:t>Gaussian Mixture Models</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2BBC66D2-0410-4C47-9108-BBFA4412E207}"/>
                  </a:ext>
                </a:extLst>
              </p:cNvPr>
              <p:cNvSpPr>
                <a:spLocks noGrp="1"/>
              </p:cNvSpPr>
              <p:nvPr>
                <p:ph idx="1"/>
              </p:nvPr>
            </p:nvSpPr>
            <p:spPr>
              <a:xfrm>
                <a:off x="364849" y="1501602"/>
                <a:ext cx="8265679" cy="1110521"/>
              </a:xfrm>
            </p:spPr>
            <p:txBody>
              <a:bodyPr>
                <a:normAutofit fontScale="92500"/>
              </a:bodyPr>
              <a:lstStyle/>
              <a:p>
                <a:pPr marL="0" indent="0">
                  <a:buNone/>
                </a:pPr>
                <a:r>
                  <a:rPr lang="en-US" b="1" dirty="0"/>
                  <a:t>Get: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𝑛</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rPr>
                          <m:t>𝑑</m:t>
                        </m:r>
                      </m:sup>
                    </m:sSup>
                  </m:oMath>
                </a14:m>
                <a:r>
                  <a:rPr lang="en-US" dirty="0"/>
                  <a:t> each from random one of </a:t>
                </a:r>
                <a14:m>
                  <m:oMath xmlns:m="http://schemas.openxmlformats.org/officeDocument/2006/math">
                    <m:r>
                      <a:rPr lang="en-US" b="0" i="1" smtClean="0">
                        <a:latin typeface="Cambria Math" panose="02040503050406030204" pitchFamily="18" charset="0"/>
                      </a:rPr>
                      <m:t>𝑘</m:t>
                    </m:r>
                  </m:oMath>
                </a14:m>
                <a:r>
                  <a:rPr lang="en-US" dirty="0"/>
                  <a:t> Gaussians </a:t>
                </a:r>
              </a:p>
              <a:p>
                <a:pPr marL="0" indent="0">
                  <a:buNone/>
                </a:pPr>
                <a:r>
                  <a:rPr lang="en-US" b="1" dirty="0"/>
                  <a:t>Goal: </a:t>
                </a:r>
                <a:r>
                  <a:rPr lang="en-US" dirty="0"/>
                  <a:t>cluster the samples, </a:t>
                </a:r>
                <a14:m>
                  <m:oMath xmlns:m="http://schemas.openxmlformats.org/officeDocument/2006/math">
                    <m:r>
                      <m:rPr>
                        <m:sty m:val="p"/>
                      </m:rPr>
                      <a:rPr lang="en-US" b="0" i="0" smtClean="0">
                        <a:latin typeface="Cambria Math" panose="02040503050406030204" pitchFamily="18" charset="0"/>
                      </a:rPr>
                      <m:t>poly</m:t>
                    </m:r>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oMath>
                </a14:m>
                <a:r>
                  <a:rPr lang="en-US" b="1" dirty="0"/>
                  <a:t> </a:t>
                </a:r>
                <a:r>
                  <a:rPr lang="en-US" dirty="0"/>
                  <a:t>time</a:t>
                </a:r>
              </a:p>
            </p:txBody>
          </p:sp>
        </mc:Choice>
        <mc:Fallback xmlns="">
          <p:sp>
            <p:nvSpPr>
              <p:cNvPr id="5" name="Content Placeholder 2">
                <a:extLst>
                  <a:ext uri="{FF2B5EF4-FFF2-40B4-BE49-F238E27FC236}">
                    <a16:creationId xmlns:a16="http://schemas.microsoft.com/office/drawing/2014/main" id="{2BBC66D2-0410-4C47-9108-BBFA4412E207}"/>
                  </a:ext>
                </a:extLst>
              </p:cNvPr>
              <p:cNvSpPr>
                <a:spLocks noGrp="1" noRot="1" noChangeAspect="1" noMove="1" noResize="1" noEditPoints="1" noAdjustHandles="1" noChangeArrowheads="1" noChangeShapeType="1" noTextEdit="1"/>
              </p:cNvSpPr>
              <p:nvPr>
                <p:ph idx="1"/>
              </p:nvPr>
            </p:nvSpPr>
            <p:spPr>
              <a:xfrm>
                <a:off x="364849" y="1501602"/>
                <a:ext cx="8265679" cy="1110521"/>
              </a:xfrm>
              <a:blipFill>
                <a:blip r:embed="rId4"/>
                <a:stretch>
                  <a:fillRect l="-1327" t="-6593"/>
                </a:stretch>
              </a:blipFill>
            </p:spPr>
            <p:txBody>
              <a:bodyPr/>
              <a:lstStyle/>
              <a:p>
                <a:r>
                  <a:rPr lang="en-US">
                    <a:noFill/>
                  </a:rPr>
                  <a:t> </a:t>
                </a:r>
              </a:p>
            </p:txBody>
          </p:sp>
        </mc:Fallback>
      </mc:AlternateContent>
      <p:sp>
        <p:nvSpPr>
          <p:cNvPr id="8" name="Content Placeholder 2">
            <a:extLst>
              <a:ext uri="{FF2B5EF4-FFF2-40B4-BE49-F238E27FC236}">
                <a16:creationId xmlns:a16="http://schemas.microsoft.com/office/drawing/2014/main" id="{553E43A3-D85B-458E-805E-DD29647031CF}"/>
              </a:ext>
            </a:extLst>
          </p:cNvPr>
          <p:cNvSpPr txBox="1">
            <a:spLocks/>
          </p:cNvSpPr>
          <p:nvPr/>
        </p:nvSpPr>
        <p:spPr>
          <a:xfrm>
            <a:off x="364849" y="3026098"/>
            <a:ext cx="5503688" cy="24338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b="1" dirty="0"/>
              <a:t>Origins: </a:t>
            </a:r>
            <a:r>
              <a:rPr lang="en-US" sz="2600" dirty="0">
                <a:solidFill>
                  <a:schemeClr val="bg2">
                    <a:lumMod val="50000"/>
                  </a:schemeClr>
                </a:solidFill>
              </a:rPr>
              <a:t>[Pearson 1894]</a:t>
            </a:r>
          </a:p>
          <a:p>
            <a:pPr marL="0" indent="0">
              <a:buFont typeface="Arial" panose="020B0604020202020204" pitchFamily="34" charset="0"/>
              <a:buNone/>
            </a:pPr>
            <a:endParaRPr lang="en-US" sz="2600" dirty="0">
              <a:solidFill>
                <a:schemeClr val="bg2">
                  <a:lumMod val="50000"/>
                </a:schemeClr>
              </a:solidFill>
            </a:endParaRPr>
          </a:p>
          <a:p>
            <a:pPr marL="0" indent="0">
              <a:buFont typeface="Arial" panose="020B0604020202020204" pitchFamily="34" charset="0"/>
              <a:buNone/>
            </a:pPr>
            <a:r>
              <a:rPr lang="en-US" sz="2600" b="1" dirty="0"/>
              <a:t>Ubiquity: </a:t>
            </a:r>
          </a:p>
          <a:p>
            <a:pPr marL="0" indent="0">
              <a:buFont typeface="Arial" panose="020B0604020202020204" pitchFamily="34" charset="0"/>
              <a:buNone/>
            </a:pPr>
            <a:r>
              <a:rPr lang="en-US" sz="2600" dirty="0"/>
              <a:t>in every data science software package</a:t>
            </a:r>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8EC8D1AD-749B-440C-BD34-60661A66EEBD}"/>
                  </a:ext>
                </a:extLst>
              </p:cNvPr>
              <p:cNvSpPr txBox="1">
                <a:spLocks/>
              </p:cNvSpPr>
              <p:nvPr/>
            </p:nvSpPr>
            <p:spPr>
              <a:xfrm>
                <a:off x="364849" y="5924401"/>
                <a:ext cx="6535354" cy="614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Measure of difficulty: </a:t>
                </a:r>
                <a:r>
                  <a:rPr lang="en-US" dirty="0"/>
                  <a:t>cluster separation </a:t>
                </a:r>
                <a14:m>
                  <m:oMath xmlns:m="http://schemas.openxmlformats.org/officeDocument/2006/math">
                    <m:r>
                      <m:rPr>
                        <m:sty m:val="p"/>
                      </m:rPr>
                      <a:rPr lang="en-US" b="0" i="0" smtClean="0">
                        <a:latin typeface="Cambria Math" panose="02040503050406030204" pitchFamily="18" charset="0"/>
                      </a:rPr>
                      <m:t>Δ</m:t>
                    </m:r>
                  </m:oMath>
                </a14:m>
                <a:endParaRPr lang="en-US" dirty="0"/>
              </a:p>
            </p:txBody>
          </p:sp>
        </mc:Choice>
        <mc:Fallback xmlns="">
          <p:sp>
            <p:nvSpPr>
              <p:cNvPr id="9" name="Content Placeholder 2">
                <a:extLst>
                  <a:ext uri="{FF2B5EF4-FFF2-40B4-BE49-F238E27FC236}">
                    <a16:creationId xmlns:a16="http://schemas.microsoft.com/office/drawing/2014/main" id="{8EC8D1AD-749B-440C-BD34-60661A66EEBD}"/>
                  </a:ext>
                </a:extLst>
              </p:cNvPr>
              <p:cNvSpPr txBox="1">
                <a:spLocks noRot="1" noChangeAspect="1" noMove="1" noResize="1" noEditPoints="1" noAdjustHandles="1" noChangeArrowheads="1" noChangeShapeType="1" noTextEdit="1"/>
              </p:cNvSpPr>
              <p:nvPr/>
            </p:nvSpPr>
            <p:spPr>
              <a:xfrm>
                <a:off x="364849" y="5924401"/>
                <a:ext cx="6535354" cy="614512"/>
              </a:xfrm>
              <a:prstGeom prst="rect">
                <a:avLst/>
              </a:prstGeom>
              <a:blipFill>
                <a:blip r:embed="rId5"/>
                <a:stretch>
                  <a:fillRect l="-1959" t="-16832" b="-5941"/>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E154D9B3-CF93-4F53-BE46-98D3C2EA8C4B}"/>
              </a:ext>
            </a:extLst>
          </p:cNvPr>
          <p:cNvSpPr>
            <a:spLocks noGrp="1"/>
          </p:cNvSpPr>
          <p:nvPr>
            <p:ph type="sldNum" sz="quarter" idx="12"/>
          </p:nvPr>
        </p:nvSpPr>
        <p:spPr/>
        <p:txBody>
          <a:bodyPr/>
          <a:lstStyle/>
          <a:p>
            <a:fld id="{ED922394-96B1-4130-9F58-06B799E76477}" type="slidenum">
              <a:rPr lang="en-US" smtClean="0"/>
              <a:t>11</a:t>
            </a:fld>
            <a:endParaRPr lang="en-US"/>
          </a:p>
        </p:txBody>
      </p:sp>
    </p:spTree>
    <p:extLst>
      <p:ext uri="{BB962C8B-B14F-4D97-AF65-F5344CB8AC3E}">
        <p14:creationId xmlns:p14="http://schemas.microsoft.com/office/powerpoint/2010/main" val="98595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34EC75-08C4-4BA2-A0C8-50AB74C515D8}"/>
              </a:ext>
            </a:extLst>
          </p:cNvPr>
          <p:cNvPicPr>
            <a:picLocks noChangeAspect="1"/>
          </p:cNvPicPr>
          <p:nvPr/>
        </p:nvPicPr>
        <p:blipFill>
          <a:blip r:embed="rId2"/>
          <a:stretch>
            <a:fillRect/>
          </a:stretch>
        </p:blipFill>
        <p:spPr>
          <a:xfrm>
            <a:off x="4782660" y="2056862"/>
            <a:ext cx="4060347" cy="2744275"/>
          </a:xfrm>
          <a:prstGeom prst="rect">
            <a:avLst/>
          </a:prstGeom>
        </p:spPr>
      </p:pic>
      <p:sp>
        <p:nvSpPr>
          <p:cNvPr id="2" name="Title 1">
            <a:extLst>
              <a:ext uri="{FF2B5EF4-FFF2-40B4-BE49-F238E27FC236}">
                <a16:creationId xmlns:a16="http://schemas.microsoft.com/office/drawing/2014/main" id="{852C26B0-4F20-4DEF-BA8B-89D3616BDFB4}"/>
              </a:ext>
            </a:extLst>
          </p:cNvPr>
          <p:cNvSpPr>
            <a:spLocks noGrp="1"/>
          </p:cNvSpPr>
          <p:nvPr>
            <p:ph type="title"/>
          </p:nvPr>
        </p:nvSpPr>
        <p:spPr/>
        <p:txBody>
          <a:bodyPr/>
          <a:lstStyle/>
          <a:p>
            <a:r>
              <a:rPr lang="en-US" dirty="0"/>
              <a:t>Gaussian Mixture Models</a:t>
            </a:r>
          </a:p>
        </p:txBody>
      </p:sp>
      <p:sp>
        <p:nvSpPr>
          <p:cNvPr id="10" name="Content Placeholder 2">
            <a:extLst>
              <a:ext uri="{FF2B5EF4-FFF2-40B4-BE49-F238E27FC236}">
                <a16:creationId xmlns:a16="http://schemas.microsoft.com/office/drawing/2014/main" id="{CA491FDF-B056-45BE-9279-9F504D7ACE90}"/>
              </a:ext>
            </a:extLst>
          </p:cNvPr>
          <p:cNvSpPr txBox="1">
            <a:spLocks/>
          </p:cNvSpPr>
          <p:nvPr/>
        </p:nvSpPr>
        <p:spPr>
          <a:xfrm>
            <a:off x="364849" y="1695155"/>
            <a:ext cx="7822548" cy="75383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Question 1 (“Identifiability”): </a:t>
            </a:r>
          </a:p>
          <a:p>
            <a:pPr marL="0" indent="0">
              <a:buNone/>
            </a:pPr>
            <a:r>
              <a:rPr lang="en-US" dirty="0"/>
              <a:t>When do samples determine unique clustering?</a:t>
            </a:r>
          </a:p>
        </p:txBody>
      </p:sp>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2A721848-B981-494E-874A-A55A3C1DEB76}"/>
                  </a:ext>
                </a:extLst>
              </p:cNvPr>
              <p:cNvSpPr txBox="1">
                <a:spLocks/>
              </p:cNvSpPr>
              <p:nvPr/>
            </p:nvSpPr>
            <p:spPr>
              <a:xfrm>
                <a:off x="364848" y="2505964"/>
                <a:ext cx="5297397" cy="6094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Answer: </a:t>
                </a:r>
                <a:r>
                  <a:rPr lang="en-US" sz="2400" dirty="0"/>
                  <a:t>if and only if </a:t>
                </a:r>
                <a14:m>
                  <m:oMath xmlns:m="http://schemas.openxmlformats.org/officeDocument/2006/math">
                    <m:r>
                      <m:rPr>
                        <m:sty m:val="p"/>
                      </m:rPr>
                      <a:rPr lang="en-US" sz="2400" b="0" i="0" smtClean="0">
                        <a:solidFill>
                          <a:schemeClr val="accent2">
                            <a:lumMod val="75000"/>
                          </a:schemeClr>
                        </a:solidFill>
                        <a:latin typeface="Cambria Math" panose="02040503050406030204" pitchFamily="18" charset="0"/>
                      </a:rPr>
                      <m:t>Δ</m:t>
                    </m:r>
                    <m:r>
                      <a:rPr lang="en-US" sz="2400" b="0" i="1" smtClean="0">
                        <a:solidFill>
                          <a:schemeClr val="accent2">
                            <a:lumMod val="75000"/>
                          </a:schemeClr>
                        </a:solidFill>
                        <a:latin typeface="Cambria Math" panose="02040503050406030204" pitchFamily="18" charset="0"/>
                      </a:rPr>
                      <m:t>≫</m:t>
                    </m:r>
                    <m:rad>
                      <m:radPr>
                        <m:degHide m:val="on"/>
                        <m:ctrlPr>
                          <a:rPr lang="en-US" sz="2400" b="0" i="1" smtClean="0">
                            <a:solidFill>
                              <a:schemeClr val="accent2">
                                <a:lumMod val="75000"/>
                              </a:schemeClr>
                            </a:solidFill>
                            <a:latin typeface="Cambria Math" panose="02040503050406030204" pitchFamily="18" charset="0"/>
                          </a:rPr>
                        </m:ctrlPr>
                      </m:radPr>
                      <m:deg/>
                      <m:e>
                        <m:func>
                          <m:funcPr>
                            <m:ctrlPr>
                              <a:rPr lang="en-US" sz="2400" b="0" i="1" smtClean="0">
                                <a:solidFill>
                                  <a:schemeClr val="accent2">
                                    <a:lumMod val="75000"/>
                                  </a:schemeClr>
                                </a:solidFill>
                                <a:latin typeface="Cambria Math" panose="02040503050406030204" pitchFamily="18" charset="0"/>
                              </a:rPr>
                            </m:ctrlPr>
                          </m:funcPr>
                          <m:fName>
                            <m:r>
                              <m:rPr>
                                <m:sty m:val="p"/>
                              </m:rPr>
                              <a:rPr lang="en-US" sz="2400" b="0" i="0" smtClean="0">
                                <a:solidFill>
                                  <a:schemeClr val="accent2">
                                    <a:lumMod val="75000"/>
                                  </a:schemeClr>
                                </a:solidFill>
                                <a:latin typeface="Cambria Math" panose="02040503050406030204" pitchFamily="18" charset="0"/>
                              </a:rPr>
                              <m:t>log</m:t>
                            </m:r>
                          </m:fName>
                          <m:e>
                            <m:r>
                              <a:rPr lang="en-US" sz="2400" b="0" i="1" smtClean="0">
                                <a:solidFill>
                                  <a:schemeClr val="accent2">
                                    <a:lumMod val="75000"/>
                                  </a:schemeClr>
                                </a:solidFill>
                                <a:latin typeface="Cambria Math" panose="02040503050406030204" pitchFamily="18" charset="0"/>
                              </a:rPr>
                              <m:t>𝑘</m:t>
                            </m:r>
                          </m:e>
                        </m:func>
                      </m:e>
                    </m:rad>
                  </m:oMath>
                </a14:m>
                <a:endParaRPr lang="en-US" sz="2400" b="1" dirty="0"/>
              </a:p>
            </p:txBody>
          </p:sp>
        </mc:Choice>
        <mc:Fallback xmlns="">
          <p:sp>
            <p:nvSpPr>
              <p:cNvPr id="11" name="Content Placeholder 2">
                <a:extLst>
                  <a:ext uri="{FF2B5EF4-FFF2-40B4-BE49-F238E27FC236}">
                    <a16:creationId xmlns:a16="http://schemas.microsoft.com/office/drawing/2014/main" id="{2A721848-B981-494E-874A-A55A3C1DEB76}"/>
                  </a:ext>
                </a:extLst>
              </p:cNvPr>
              <p:cNvSpPr txBox="1">
                <a:spLocks noRot="1" noChangeAspect="1" noMove="1" noResize="1" noEditPoints="1" noAdjustHandles="1" noChangeArrowheads="1" noChangeShapeType="1" noTextEdit="1"/>
              </p:cNvSpPr>
              <p:nvPr/>
            </p:nvSpPr>
            <p:spPr>
              <a:xfrm>
                <a:off x="364848" y="2505964"/>
                <a:ext cx="5297397" cy="609468"/>
              </a:xfrm>
              <a:prstGeom prst="rect">
                <a:avLst/>
              </a:prstGeom>
              <a:blipFill>
                <a:blip r:embed="rId3"/>
                <a:stretch>
                  <a:fillRect l="-1841" t="-5000" b="-1000"/>
                </a:stretch>
              </a:blipFill>
            </p:spPr>
            <p:txBody>
              <a:bodyPr/>
              <a:lstStyle/>
              <a:p>
                <a:r>
                  <a:rPr lang="en-US">
                    <a:noFill/>
                  </a:rPr>
                  <a:t> </a:t>
                </a:r>
              </a:p>
            </p:txBody>
          </p:sp>
        </mc:Fallback>
      </mc:AlternateContent>
      <p:sp>
        <p:nvSpPr>
          <p:cNvPr id="12" name="Content Placeholder 2">
            <a:extLst>
              <a:ext uri="{FF2B5EF4-FFF2-40B4-BE49-F238E27FC236}">
                <a16:creationId xmlns:a16="http://schemas.microsoft.com/office/drawing/2014/main" id="{0F861E2D-07D5-4E45-BA51-97594365769A}"/>
              </a:ext>
            </a:extLst>
          </p:cNvPr>
          <p:cNvSpPr txBox="1">
            <a:spLocks/>
          </p:cNvSpPr>
          <p:nvPr/>
        </p:nvSpPr>
        <p:spPr>
          <a:xfrm>
            <a:off x="389435" y="3157921"/>
            <a:ext cx="3918763" cy="9073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Brute-force search finds correct clustering</a:t>
            </a:r>
          </a:p>
        </p:txBody>
      </p:sp>
      <p:sp>
        <p:nvSpPr>
          <p:cNvPr id="7" name="Arrow: Down 6">
            <a:extLst>
              <a:ext uri="{FF2B5EF4-FFF2-40B4-BE49-F238E27FC236}">
                <a16:creationId xmlns:a16="http://schemas.microsoft.com/office/drawing/2014/main" id="{E8DD9FE6-9A22-4A8E-95B5-ED07F2382612}"/>
              </a:ext>
            </a:extLst>
          </p:cNvPr>
          <p:cNvSpPr/>
          <p:nvPr/>
        </p:nvSpPr>
        <p:spPr>
          <a:xfrm rot="13434052">
            <a:off x="3488914" y="2928921"/>
            <a:ext cx="329136" cy="457443"/>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29210DDB-783F-4981-A464-1B63290CDF3E}"/>
              </a:ext>
            </a:extLst>
          </p:cNvPr>
          <p:cNvSpPr txBox="1">
            <a:spLocks/>
          </p:cNvSpPr>
          <p:nvPr/>
        </p:nvSpPr>
        <p:spPr>
          <a:xfrm>
            <a:off x="389435" y="4104276"/>
            <a:ext cx="7886700" cy="6094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Question 2 (Algorithms): </a:t>
            </a:r>
            <a:r>
              <a:rPr lang="en-US" sz="2400" dirty="0"/>
              <a:t>Polynomial time?</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E8B7048C-F91B-4A0A-89A9-7FE2B19FD608}"/>
                  </a:ext>
                </a:extLst>
              </p:cNvPr>
              <p:cNvSpPr/>
              <p:nvPr/>
            </p:nvSpPr>
            <p:spPr>
              <a:xfrm>
                <a:off x="364848" y="4557600"/>
                <a:ext cx="8150502" cy="596830"/>
              </a:xfrm>
              <a:prstGeom prst="rect">
                <a:avLst/>
              </a:prstGeom>
            </p:spPr>
            <p:txBody>
              <a:bodyPr wrap="square">
                <a:spAutoFit/>
              </a:bodyPr>
              <a:lstStyle/>
              <a:p>
                <a:r>
                  <a:rPr lang="en-US" sz="2400" b="1" dirty="0"/>
                  <a:t>1894-2018: </a:t>
                </a:r>
                <a:r>
                  <a:rPr lang="en-US" sz="2400" dirty="0"/>
                  <a:t>greedy clustering (+ preprocessing), </a:t>
                </a:r>
                <a14:m>
                  <m:oMath xmlns:m="http://schemas.openxmlformats.org/officeDocument/2006/math">
                    <m:r>
                      <m:rPr>
                        <m:sty m:val="p"/>
                      </m:rPr>
                      <a:rPr lang="en-US" sz="2400" b="0" i="0" smtClean="0">
                        <a:solidFill>
                          <a:schemeClr val="accent2">
                            <a:lumMod val="75000"/>
                          </a:schemeClr>
                        </a:solidFill>
                        <a:latin typeface="Cambria Math" panose="02040503050406030204" pitchFamily="18" charset="0"/>
                      </a:rPr>
                      <m:t>Δ</m:t>
                    </m:r>
                    <m:r>
                      <a:rPr lang="en-US" sz="2400" b="0" i="1" smtClean="0">
                        <a:solidFill>
                          <a:schemeClr val="accent2">
                            <a:lumMod val="75000"/>
                          </a:schemeClr>
                        </a:solidFill>
                        <a:latin typeface="Cambria Math" panose="02040503050406030204" pitchFamily="18" charset="0"/>
                      </a:rPr>
                      <m:t>≫</m:t>
                    </m:r>
                    <m:sSup>
                      <m:sSupPr>
                        <m:ctrlPr>
                          <a:rPr lang="en-US" sz="2400" b="0" i="1" smtClean="0">
                            <a:solidFill>
                              <a:schemeClr val="accent2">
                                <a:lumMod val="75000"/>
                              </a:schemeClr>
                            </a:solidFill>
                            <a:latin typeface="Cambria Math" panose="02040503050406030204" pitchFamily="18" charset="0"/>
                          </a:rPr>
                        </m:ctrlPr>
                      </m:sSupPr>
                      <m:e>
                        <m:r>
                          <a:rPr lang="en-US" sz="2400" b="0" i="1" smtClean="0">
                            <a:solidFill>
                              <a:schemeClr val="accent2">
                                <a:lumMod val="75000"/>
                              </a:schemeClr>
                            </a:solidFill>
                            <a:latin typeface="Cambria Math" panose="02040503050406030204" pitchFamily="18" charset="0"/>
                          </a:rPr>
                          <m:t>𝑘</m:t>
                        </m:r>
                      </m:e>
                      <m:sup>
                        <m:f>
                          <m:fPr>
                            <m:ctrlPr>
                              <a:rPr lang="en-US" sz="2400" b="0" i="1" smtClean="0">
                                <a:solidFill>
                                  <a:schemeClr val="accent2">
                                    <a:lumMod val="75000"/>
                                  </a:schemeClr>
                                </a:solidFill>
                                <a:latin typeface="Cambria Math" panose="02040503050406030204" pitchFamily="18" charset="0"/>
                              </a:rPr>
                            </m:ctrlPr>
                          </m:fPr>
                          <m:num>
                            <m:r>
                              <a:rPr lang="en-US" sz="2400" b="0" i="1" smtClean="0">
                                <a:solidFill>
                                  <a:schemeClr val="accent2">
                                    <a:lumMod val="75000"/>
                                  </a:schemeClr>
                                </a:solidFill>
                                <a:latin typeface="Cambria Math" panose="02040503050406030204" pitchFamily="18" charset="0"/>
                              </a:rPr>
                              <m:t>1</m:t>
                            </m:r>
                          </m:num>
                          <m:den>
                            <m:r>
                              <a:rPr lang="en-US" sz="2400" b="0" i="1" smtClean="0">
                                <a:solidFill>
                                  <a:schemeClr val="accent2">
                                    <a:lumMod val="75000"/>
                                  </a:schemeClr>
                                </a:solidFill>
                                <a:latin typeface="Cambria Math" panose="02040503050406030204" pitchFamily="18" charset="0"/>
                              </a:rPr>
                              <m:t>4</m:t>
                            </m:r>
                          </m:den>
                        </m:f>
                      </m:sup>
                    </m:sSup>
                  </m:oMath>
                </a14:m>
                <a:endParaRPr lang="en-US" sz="2400" dirty="0"/>
              </a:p>
            </p:txBody>
          </p:sp>
        </mc:Choice>
        <mc:Fallback xmlns="">
          <p:sp>
            <p:nvSpPr>
              <p:cNvPr id="14" name="Rectangle 13">
                <a:extLst>
                  <a:ext uri="{FF2B5EF4-FFF2-40B4-BE49-F238E27FC236}">
                    <a16:creationId xmlns:a16="http://schemas.microsoft.com/office/drawing/2014/main" id="{E8B7048C-F91B-4A0A-89A9-7FE2B19FD608}"/>
                  </a:ext>
                </a:extLst>
              </p:cNvPr>
              <p:cNvSpPr>
                <a:spLocks noRot="1" noChangeAspect="1" noMove="1" noResize="1" noEditPoints="1" noAdjustHandles="1" noChangeArrowheads="1" noChangeShapeType="1" noTextEdit="1"/>
              </p:cNvSpPr>
              <p:nvPr/>
            </p:nvSpPr>
            <p:spPr>
              <a:xfrm>
                <a:off x="364848" y="4557600"/>
                <a:ext cx="8150502" cy="596830"/>
              </a:xfrm>
              <a:prstGeom prst="rect">
                <a:avLst/>
              </a:prstGeom>
              <a:blipFill>
                <a:blip r:embed="rId4"/>
                <a:stretch>
                  <a:fillRect l="-1197" b="-22449"/>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729281C0-5A55-4871-ADD0-7BCCF9BFAB22}"/>
              </a:ext>
            </a:extLst>
          </p:cNvPr>
          <p:cNvSpPr/>
          <p:nvPr/>
        </p:nvSpPr>
        <p:spPr>
          <a:xfrm>
            <a:off x="464233" y="5371403"/>
            <a:ext cx="8215533" cy="430887"/>
          </a:xfrm>
          <a:prstGeom prst="rect">
            <a:avLst/>
          </a:prstGeom>
        </p:spPr>
        <p:txBody>
          <a:bodyPr wrap="square">
            <a:spAutoFit/>
          </a:bodyPr>
          <a:lstStyle/>
          <a:p>
            <a:pPr algn="ctr"/>
            <a:r>
              <a:rPr lang="en-US" sz="2200" b="1" dirty="0">
                <a:solidFill>
                  <a:srgbClr val="C00000"/>
                </a:solidFill>
              </a:rPr>
              <a:t>Exponential gap between “classical stats” and algorithms!</a:t>
            </a:r>
          </a:p>
        </p:txBody>
      </p:sp>
      <p:sp>
        <p:nvSpPr>
          <p:cNvPr id="16" name="Rectangle 15">
            <a:extLst>
              <a:ext uri="{FF2B5EF4-FFF2-40B4-BE49-F238E27FC236}">
                <a16:creationId xmlns:a16="http://schemas.microsoft.com/office/drawing/2014/main" id="{7CAEC05D-3189-43D7-A377-ABBFC4498AA1}"/>
              </a:ext>
            </a:extLst>
          </p:cNvPr>
          <p:cNvSpPr/>
          <p:nvPr/>
        </p:nvSpPr>
        <p:spPr>
          <a:xfrm>
            <a:off x="227916" y="6019263"/>
            <a:ext cx="8628916" cy="784830"/>
          </a:xfrm>
          <a:prstGeom prst="rect">
            <a:avLst/>
          </a:prstGeom>
        </p:spPr>
        <p:txBody>
          <a:bodyPr wrap="square">
            <a:spAutoFit/>
          </a:bodyPr>
          <a:lstStyle/>
          <a:p>
            <a:r>
              <a:rPr lang="en-US" sz="1500" dirty="0">
                <a:solidFill>
                  <a:schemeClr val="bg2">
                    <a:lumMod val="50000"/>
                  </a:schemeClr>
                </a:solidFill>
              </a:rPr>
              <a:t>[</a:t>
            </a:r>
            <a:r>
              <a:rPr lang="en-US" sz="1500" b="1" dirty="0">
                <a:solidFill>
                  <a:schemeClr val="bg2">
                    <a:lumMod val="50000"/>
                  </a:schemeClr>
                </a:solidFill>
              </a:rPr>
              <a:t>H-</a:t>
            </a:r>
            <a:r>
              <a:rPr lang="en-US" sz="1500" dirty="0">
                <a:solidFill>
                  <a:schemeClr val="bg2">
                    <a:lumMod val="50000"/>
                  </a:schemeClr>
                </a:solidFill>
              </a:rPr>
              <a:t>Li STOC 18, Kothari-Steinhart-</a:t>
            </a:r>
            <a:r>
              <a:rPr lang="en-US" sz="1500" dirty="0" err="1">
                <a:solidFill>
                  <a:schemeClr val="bg2">
                    <a:lumMod val="50000"/>
                  </a:schemeClr>
                </a:solidFill>
              </a:rPr>
              <a:t>Steurer</a:t>
            </a:r>
            <a:r>
              <a:rPr lang="en-US" sz="1500" dirty="0">
                <a:solidFill>
                  <a:schemeClr val="bg2">
                    <a:lumMod val="50000"/>
                  </a:schemeClr>
                </a:solidFill>
              </a:rPr>
              <a:t> STOC 18, </a:t>
            </a:r>
            <a:r>
              <a:rPr lang="en-US" sz="1500" dirty="0" err="1">
                <a:solidFill>
                  <a:schemeClr val="bg2">
                    <a:lumMod val="50000"/>
                  </a:schemeClr>
                </a:solidFill>
              </a:rPr>
              <a:t>Diakonikolas</a:t>
            </a:r>
            <a:r>
              <a:rPr lang="en-US" sz="1500" dirty="0">
                <a:solidFill>
                  <a:schemeClr val="bg2">
                    <a:lumMod val="50000"/>
                  </a:schemeClr>
                </a:solidFill>
              </a:rPr>
              <a:t>-Kane-Stewart STOC 18, </a:t>
            </a:r>
            <a:r>
              <a:rPr lang="en-US" sz="1500" dirty="0" err="1">
                <a:solidFill>
                  <a:schemeClr val="bg2">
                    <a:lumMod val="50000"/>
                  </a:schemeClr>
                </a:solidFill>
              </a:rPr>
              <a:t>Vempala</a:t>
            </a:r>
            <a:r>
              <a:rPr lang="en-US" sz="1500" dirty="0">
                <a:solidFill>
                  <a:schemeClr val="bg2">
                    <a:lumMod val="50000"/>
                  </a:schemeClr>
                </a:solidFill>
              </a:rPr>
              <a:t>-Wang FOCS 02, Dasgupta FOCS 99, Dasgupta-Schulman JMLR 07, Hsu-</a:t>
            </a:r>
            <a:r>
              <a:rPr lang="en-US" sz="1500" dirty="0" err="1">
                <a:solidFill>
                  <a:schemeClr val="bg2">
                    <a:lumMod val="50000"/>
                  </a:schemeClr>
                </a:solidFill>
              </a:rPr>
              <a:t>Kakade</a:t>
            </a:r>
            <a:r>
              <a:rPr lang="en-US" sz="1500" dirty="0">
                <a:solidFill>
                  <a:schemeClr val="bg2">
                    <a:lumMod val="50000"/>
                  </a:schemeClr>
                </a:solidFill>
              </a:rPr>
              <a:t> ITCS 13, Ge-Huang-</a:t>
            </a:r>
            <a:r>
              <a:rPr lang="en-US" sz="1500" dirty="0" err="1">
                <a:solidFill>
                  <a:schemeClr val="bg2">
                    <a:lumMod val="50000"/>
                  </a:schemeClr>
                </a:solidFill>
              </a:rPr>
              <a:t>Kakade</a:t>
            </a:r>
            <a:r>
              <a:rPr lang="en-US" sz="1500" dirty="0">
                <a:solidFill>
                  <a:schemeClr val="bg2">
                    <a:lumMod val="50000"/>
                  </a:schemeClr>
                </a:solidFill>
              </a:rPr>
              <a:t> STOC 15, Arora-Kannan Ann. Appl. </a:t>
            </a:r>
            <a:r>
              <a:rPr lang="en-US" sz="1500" dirty="0" err="1">
                <a:solidFill>
                  <a:schemeClr val="bg2">
                    <a:lumMod val="50000"/>
                  </a:schemeClr>
                </a:solidFill>
              </a:rPr>
              <a:t>Probab</a:t>
            </a:r>
            <a:r>
              <a:rPr lang="en-US" sz="1500" dirty="0">
                <a:solidFill>
                  <a:schemeClr val="bg2">
                    <a:lumMod val="50000"/>
                  </a:schemeClr>
                </a:solidFill>
              </a:rPr>
              <a:t>. 05]</a:t>
            </a:r>
            <a:endParaRPr lang="en-US" sz="1500" b="1" dirty="0"/>
          </a:p>
        </p:txBody>
      </p:sp>
      <p:sp>
        <p:nvSpPr>
          <p:cNvPr id="3" name="Slide Number Placeholder 2">
            <a:extLst>
              <a:ext uri="{FF2B5EF4-FFF2-40B4-BE49-F238E27FC236}">
                <a16:creationId xmlns:a16="http://schemas.microsoft.com/office/drawing/2014/main" id="{32D3E514-6BCE-4474-9495-4061CAACEE43}"/>
              </a:ext>
            </a:extLst>
          </p:cNvPr>
          <p:cNvSpPr>
            <a:spLocks noGrp="1"/>
          </p:cNvSpPr>
          <p:nvPr>
            <p:ph type="sldNum" sz="quarter" idx="12"/>
          </p:nvPr>
        </p:nvSpPr>
        <p:spPr/>
        <p:txBody>
          <a:bodyPr/>
          <a:lstStyle/>
          <a:p>
            <a:fld id="{ED922394-96B1-4130-9F58-06B799E76477}" type="slidenum">
              <a:rPr lang="en-US" smtClean="0"/>
              <a:t>12</a:t>
            </a:fld>
            <a:endParaRPr lang="en-US"/>
          </a:p>
        </p:txBody>
      </p:sp>
    </p:spTree>
    <p:extLst>
      <p:ext uri="{BB962C8B-B14F-4D97-AF65-F5344CB8AC3E}">
        <p14:creationId xmlns:p14="http://schemas.microsoft.com/office/powerpoint/2010/main" val="13815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7"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34EC75-08C4-4BA2-A0C8-50AB74C515D8}"/>
              </a:ext>
            </a:extLst>
          </p:cNvPr>
          <p:cNvPicPr>
            <a:picLocks noChangeAspect="1"/>
          </p:cNvPicPr>
          <p:nvPr/>
        </p:nvPicPr>
        <p:blipFill>
          <a:blip r:embed="rId2"/>
          <a:stretch>
            <a:fillRect/>
          </a:stretch>
        </p:blipFill>
        <p:spPr>
          <a:xfrm>
            <a:off x="4782660" y="2056862"/>
            <a:ext cx="4060347" cy="2744275"/>
          </a:xfrm>
          <a:prstGeom prst="rect">
            <a:avLst/>
          </a:prstGeom>
        </p:spPr>
      </p:pic>
      <p:sp>
        <p:nvSpPr>
          <p:cNvPr id="2" name="Title 1">
            <a:extLst>
              <a:ext uri="{FF2B5EF4-FFF2-40B4-BE49-F238E27FC236}">
                <a16:creationId xmlns:a16="http://schemas.microsoft.com/office/drawing/2014/main" id="{852C26B0-4F20-4DEF-BA8B-89D3616BDFB4}"/>
              </a:ext>
            </a:extLst>
          </p:cNvPr>
          <p:cNvSpPr>
            <a:spLocks noGrp="1"/>
          </p:cNvSpPr>
          <p:nvPr>
            <p:ph type="title"/>
          </p:nvPr>
        </p:nvSpPr>
        <p:spPr/>
        <p:txBody>
          <a:bodyPr/>
          <a:lstStyle/>
          <a:p>
            <a:r>
              <a:rPr lang="en-US" dirty="0"/>
              <a:t>Gaussian Mixture Models</a:t>
            </a:r>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CA491FDF-B056-45BE-9279-9F504D7ACE90}"/>
                  </a:ext>
                </a:extLst>
              </p:cNvPr>
              <p:cNvSpPr txBox="1">
                <a:spLocks/>
              </p:cNvSpPr>
              <p:nvPr/>
            </p:nvSpPr>
            <p:spPr>
              <a:xfrm>
                <a:off x="364849" y="1695154"/>
                <a:ext cx="7948246" cy="9781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Brute force: </a:t>
                </a:r>
                <a14:m>
                  <m:oMath xmlns:m="http://schemas.openxmlformats.org/officeDocument/2006/math">
                    <m:r>
                      <m:rPr>
                        <m:sty m:val="p"/>
                      </m:rPr>
                      <a:rPr lang="en-US">
                        <a:solidFill>
                          <a:schemeClr val="accent2">
                            <a:lumMod val="75000"/>
                          </a:schemeClr>
                        </a:solidFill>
                        <a:latin typeface="Cambria Math" panose="02040503050406030204" pitchFamily="18" charset="0"/>
                      </a:rPr>
                      <m:t>Δ</m:t>
                    </m:r>
                    <m:r>
                      <a:rPr lang="en-US" i="1">
                        <a:solidFill>
                          <a:schemeClr val="accent2">
                            <a:lumMod val="75000"/>
                          </a:schemeClr>
                        </a:solidFill>
                        <a:latin typeface="Cambria Math" panose="02040503050406030204" pitchFamily="18" charset="0"/>
                      </a:rPr>
                      <m:t>≫</m:t>
                    </m:r>
                    <m:rad>
                      <m:radPr>
                        <m:degHide m:val="on"/>
                        <m:ctrlPr>
                          <a:rPr lang="en-US" i="1">
                            <a:solidFill>
                              <a:schemeClr val="accent2">
                                <a:lumMod val="75000"/>
                              </a:schemeClr>
                            </a:solidFill>
                            <a:latin typeface="Cambria Math" panose="02040503050406030204" pitchFamily="18" charset="0"/>
                          </a:rPr>
                        </m:ctrlPr>
                      </m:radPr>
                      <m:deg/>
                      <m:e>
                        <m:func>
                          <m:funcPr>
                            <m:ctrlPr>
                              <a:rPr lang="en-US" i="1">
                                <a:solidFill>
                                  <a:schemeClr val="accent2">
                                    <a:lumMod val="75000"/>
                                  </a:schemeClr>
                                </a:solidFill>
                                <a:latin typeface="Cambria Math" panose="02040503050406030204" pitchFamily="18" charset="0"/>
                              </a:rPr>
                            </m:ctrlPr>
                          </m:funcPr>
                          <m:fName>
                            <m:r>
                              <m:rPr>
                                <m:sty m:val="p"/>
                              </m:rPr>
                              <a:rPr lang="en-US">
                                <a:solidFill>
                                  <a:schemeClr val="accent2">
                                    <a:lumMod val="75000"/>
                                  </a:schemeClr>
                                </a:solidFill>
                                <a:latin typeface="Cambria Math" panose="02040503050406030204" pitchFamily="18" charset="0"/>
                              </a:rPr>
                              <m:t>log</m:t>
                            </m:r>
                          </m:fName>
                          <m:e>
                            <m:r>
                              <a:rPr lang="en-US" i="1">
                                <a:solidFill>
                                  <a:schemeClr val="accent2">
                                    <a:lumMod val="75000"/>
                                  </a:schemeClr>
                                </a:solidFill>
                                <a:latin typeface="Cambria Math" panose="02040503050406030204" pitchFamily="18" charset="0"/>
                              </a:rPr>
                              <m:t>𝑘</m:t>
                            </m:r>
                          </m:e>
                        </m:func>
                      </m:e>
                    </m:rad>
                  </m:oMath>
                </a14:m>
                <a:r>
                  <a:rPr lang="en-US" b="1" dirty="0"/>
                  <a:t>       Greedy: </a:t>
                </a:r>
                <a14:m>
                  <m:oMath xmlns:m="http://schemas.openxmlformats.org/officeDocument/2006/math">
                    <m:r>
                      <m:rPr>
                        <m:sty m:val="p"/>
                      </m:rPr>
                      <a:rPr lang="en-US">
                        <a:solidFill>
                          <a:schemeClr val="accent2">
                            <a:lumMod val="75000"/>
                          </a:schemeClr>
                        </a:solidFill>
                        <a:latin typeface="Cambria Math" panose="02040503050406030204" pitchFamily="18" charset="0"/>
                      </a:rPr>
                      <m:t>Δ</m:t>
                    </m:r>
                    <m:r>
                      <a:rPr lang="en-US" i="1">
                        <a:solidFill>
                          <a:schemeClr val="accent2">
                            <a:lumMod val="75000"/>
                          </a:schemeClr>
                        </a:solidFill>
                        <a:latin typeface="Cambria Math" panose="02040503050406030204" pitchFamily="18" charset="0"/>
                      </a:rPr>
                      <m:t>≫</m:t>
                    </m:r>
                    <m:sSup>
                      <m:sSupPr>
                        <m:ctrlPr>
                          <a:rPr lang="en-US" i="1">
                            <a:solidFill>
                              <a:schemeClr val="accent2">
                                <a:lumMod val="75000"/>
                              </a:schemeClr>
                            </a:solidFill>
                            <a:latin typeface="Cambria Math" panose="02040503050406030204" pitchFamily="18" charset="0"/>
                          </a:rPr>
                        </m:ctrlPr>
                      </m:sSupPr>
                      <m:e>
                        <m:r>
                          <a:rPr lang="en-US" i="1">
                            <a:solidFill>
                              <a:schemeClr val="accent2">
                                <a:lumMod val="75000"/>
                              </a:schemeClr>
                            </a:solidFill>
                            <a:latin typeface="Cambria Math" panose="02040503050406030204" pitchFamily="18" charset="0"/>
                          </a:rPr>
                          <m:t>𝑘</m:t>
                        </m:r>
                      </m:e>
                      <m:sup>
                        <m:f>
                          <m:fPr>
                            <m:ctrlPr>
                              <a:rPr lang="en-US" i="1">
                                <a:solidFill>
                                  <a:schemeClr val="accent2">
                                    <a:lumMod val="75000"/>
                                  </a:schemeClr>
                                </a:solidFill>
                                <a:latin typeface="Cambria Math" panose="02040503050406030204" pitchFamily="18" charset="0"/>
                              </a:rPr>
                            </m:ctrlPr>
                          </m:fPr>
                          <m:num>
                            <m:r>
                              <a:rPr lang="en-US" i="1">
                                <a:solidFill>
                                  <a:schemeClr val="accent2">
                                    <a:lumMod val="75000"/>
                                  </a:schemeClr>
                                </a:solidFill>
                                <a:latin typeface="Cambria Math" panose="02040503050406030204" pitchFamily="18" charset="0"/>
                              </a:rPr>
                              <m:t>1</m:t>
                            </m:r>
                          </m:num>
                          <m:den>
                            <m:r>
                              <a:rPr lang="en-US" i="1">
                                <a:solidFill>
                                  <a:schemeClr val="accent2">
                                    <a:lumMod val="75000"/>
                                  </a:schemeClr>
                                </a:solidFill>
                                <a:latin typeface="Cambria Math" panose="02040503050406030204" pitchFamily="18" charset="0"/>
                              </a:rPr>
                              <m:t>4</m:t>
                            </m:r>
                          </m:den>
                        </m:f>
                      </m:sup>
                    </m:sSup>
                  </m:oMath>
                </a14:m>
                <a:r>
                  <a:rPr lang="en-US" b="1" dirty="0"/>
                  <a:t> </a:t>
                </a:r>
                <a:endParaRPr lang="en-US" dirty="0"/>
              </a:p>
            </p:txBody>
          </p:sp>
        </mc:Choice>
        <mc:Fallback xmlns="">
          <p:sp>
            <p:nvSpPr>
              <p:cNvPr id="10" name="Content Placeholder 2">
                <a:extLst>
                  <a:ext uri="{FF2B5EF4-FFF2-40B4-BE49-F238E27FC236}">
                    <a16:creationId xmlns:a16="http://schemas.microsoft.com/office/drawing/2014/main" id="{CA491FDF-B056-45BE-9279-9F504D7ACE90}"/>
                  </a:ext>
                </a:extLst>
              </p:cNvPr>
              <p:cNvSpPr txBox="1">
                <a:spLocks noRot="1" noChangeAspect="1" noMove="1" noResize="1" noEditPoints="1" noAdjustHandles="1" noChangeArrowheads="1" noChangeShapeType="1" noTextEdit="1"/>
              </p:cNvSpPr>
              <p:nvPr/>
            </p:nvSpPr>
            <p:spPr>
              <a:xfrm>
                <a:off x="364849" y="1695154"/>
                <a:ext cx="7948246" cy="978113"/>
              </a:xfrm>
              <a:prstGeom prst="rect">
                <a:avLst/>
              </a:prstGeom>
              <a:blipFill>
                <a:blip r:embed="rId3"/>
                <a:stretch>
                  <a:fillRect l="-16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Rounded Corners 16">
                <a:extLst>
                  <a:ext uri="{FF2B5EF4-FFF2-40B4-BE49-F238E27FC236}">
                    <a16:creationId xmlns:a16="http://schemas.microsoft.com/office/drawing/2014/main" id="{74B9DECE-2AF3-43F0-8386-65809746F65F}"/>
                  </a:ext>
                </a:extLst>
              </p:cNvPr>
              <p:cNvSpPr/>
              <p:nvPr/>
            </p:nvSpPr>
            <p:spPr>
              <a:xfrm>
                <a:off x="257542" y="2622589"/>
                <a:ext cx="8628916" cy="3124289"/>
              </a:xfrm>
              <a:prstGeom prst="round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Theorem: </a:t>
                </a:r>
                <a:r>
                  <a:rPr lang="en-US" sz="2400" dirty="0">
                    <a:solidFill>
                      <a:schemeClr val="tx1"/>
                    </a:solidFill>
                  </a:rPr>
                  <a:t>For every </a:t>
                </a:r>
                <a14:m>
                  <m:oMath xmlns:m="http://schemas.openxmlformats.org/officeDocument/2006/math">
                    <m:r>
                      <a:rPr lang="en-US" sz="2400" i="1" smtClean="0">
                        <a:solidFill>
                          <a:schemeClr val="accent2">
                            <a:lumMod val="75000"/>
                          </a:schemeClr>
                        </a:solidFill>
                        <a:latin typeface="Cambria Math" panose="02040503050406030204" pitchFamily="18" charset="0"/>
                      </a:rPr>
                      <m:t>𝜖</m:t>
                    </m:r>
                    <m:r>
                      <a:rPr lang="en-US" sz="2400" i="1" smtClean="0">
                        <a:solidFill>
                          <a:schemeClr val="accent2">
                            <a:lumMod val="75000"/>
                          </a:schemeClr>
                        </a:solidFill>
                        <a:latin typeface="Cambria Math" panose="02040503050406030204" pitchFamily="18" charset="0"/>
                      </a:rPr>
                      <m:t>&gt;0</m:t>
                    </m:r>
                  </m:oMath>
                </a14:m>
                <a:r>
                  <a:rPr lang="en-US" sz="2400" dirty="0">
                    <a:solidFill>
                      <a:schemeClr val="tx1"/>
                    </a:solidFill>
                  </a:rPr>
                  <a:t>, cluster in polynomial time if </a:t>
                </a:r>
                <a14:m>
                  <m:oMath xmlns:m="http://schemas.openxmlformats.org/officeDocument/2006/math">
                    <m:r>
                      <m:rPr>
                        <m:sty m:val="p"/>
                      </m:rPr>
                      <a:rPr lang="en-US" sz="2400" smtClean="0">
                        <a:solidFill>
                          <a:schemeClr val="accent2">
                            <a:lumMod val="75000"/>
                          </a:schemeClr>
                        </a:solidFill>
                        <a:latin typeface="Cambria Math" panose="02040503050406030204" pitchFamily="18" charset="0"/>
                      </a:rPr>
                      <m:t>Δ</m:t>
                    </m:r>
                    <m:r>
                      <a:rPr lang="en-US" sz="2400" i="1">
                        <a:solidFill>
                          <a:schemeClr val="accent2">
                            <a:lumMod val="75000"/>
                          </a:schemeClr>
                        </a:solidFill>
                        <a:latin typeface="Cambria Math" panose="02040503050406030204" pitchFamily="18" charset="0"/>
                      </a:rPr>
                      <m:t>≥</m:t>
                    </m:r>
                    <m:sSup>
                      <m:sSupPr>
                        <m:ctrlPr>
                          <a:rPr lang="en-US" sz="2400" i="1">
                            <a:solidFill>
                              <a:schemeClr val="accent2">
                                <a:lumMod val="75000"/>
                              </a:schemeClr>
                            </a:solidFill>
                            <a:latin typeface="Cambria Math" panose="02040503050406030204" pitchFamily="18" charset="0"/>
                          </a:rPr>
                        </m:ctrlPr>
                      </m:sSupPr>
                      <m:e>
                        <m:r>
                          <a:rPr lang="en-US" sz="2400" i="1">
                            <a:solidFill>
                              <a:schemeClr val="accent2">
                                <a:lumMod val="75000"/>
                              </a:schemeClr>
                            </a:solidFill>
                            <a:latin typeface="Cambria Math" panose="02040503050406030204" pitchFamily="18" charset="0"/>
                          </a:rPr>
                          <m:t>𝑘</m:t>
                        </m:r>
                      </m:e>
                      <m:sup>
                        <m:r>
                          <a:rPr lang="en-US" sz="2400" i="1">
                            <a:solidFill>
                              <a:schemeClr val="accent2">
                                <a:lumMod val="75000"/>
                              </a:schemeClr>
                            </a:solidFill>
                            <a:latin typeface="Cambria Math" panose="02040503050406030204" pitchFamily="18" charset="0"/>
                          </a:rPr>
                          <m:t>𝜖</m:t>
                        </m:r>
                      </m:sup>
                    </m:sSup>
                  </m:oMath>
                </a14:m>
                <a:r>
                  <a:rPr lang="en-US" sz="2400" dirty="0">
                    <a:solidFill>
                      <a:schemeClr val="tx1"/>
                    </a:solidFill>
                  </a:rPr>
                  <a:t>, </a:t>
                </a:r>
                <a14:m>
                  <m:oMath xmlns:m="http://schemas.openxmlformats.org/officeDocument/2006/math">
                    <m:sSup>
                      <m:sSupPr>
                        <m:ctrlPr>
                          <a:rPr lang="en-US" sz="2400" b="0" i="1" smtClean="0">
                            <a:solidFill>
                              <a:srgbClr val="1D6295"/>
                            </a:solidFill>
                            <a:latin typeface="Cambria Math" panose="02040503050406030204" pitchFamily="18" charset="0"/>
                          </a:rPr>
                        </m:ctrlPr>
                      </m:sSupPr>
                      <m:e>
                        <m:r>
                          <a:rPr lang="en-US" sz="2400" b="0" i="1" smtClean="0">
                            <a:solidFill>
                              <a:srgbClr val="1D6295"/>
                            </a:solidFill>
                            <a:latin typeface="Cambria Math" panose="02040503050406030204" pitchFamily="18" charset="0"/>
                          </a:rPr>
                          <m:t>𝑑</m:t>
                        </m:r>
                      </m:e>
                      <m:sup>
                        <m:func>
                          <m:funcPr>
                            <m:ctrlPr>
                              <a:rPr lang="en-US" sz="2400" b="0" i="1" smtClean="0">
                                <a:solidFill>
                                  <a:srgbClr val="1D6295"/>
                                </a:solidFill>
                                <a:latin typeface="Cambria Math" panose="02040503050406030204" pitchFamily="18" charset="0"/>
                              </a:rPr>
                            </m:ctrlPr>
                          </m:funcPr>
                          <m:fName>
                            <m:r>
                              <m:rPr>
                                <m:sty m:val="p"/>
                              </m:rPr>
                              <a:rPr lang="en-US" sz="2400" b="0" i="0" smtClean="0">
                                <a:solidFill>
                                  <a:srgbClr val="1D6295"/>
                                </a:solidFill>
                                <a:latin typeface="Cambria Math" panose="02040503050406030204" pitchFamily="18" charset="0"/>
                              </a:rPr>
                              <m:t>log</m:t>
                            </m:r>
                          </m:fName>
                          <m:e>
                            <m:r>
                              <a:rPr lang="en-US" sz="2400" b="0" i="1" smtClean="0">
                                <a:solidFill>
                                  <a:srgbClr val="1D6295"/>
                                </a:solidFill>
                                <a:latin typeface="Cambria Math" panose="02040503050406030204" pitchFamily="18" charset="0"/>
                              </a:rPr>
                              <m:t>𝑘</m:t>
                            </m:r>
                          </m:e>
                        </m:func>
                      </m:sup>
                    </m:sSup>
                  </m:oMath>
                </a14:m>
                <a:r>
                  <a:rPr lang="en-US" sz="2400" dirty="0">
                    <a:solidFill>
                      <a:srgbClr val="1D6295"/>
                    </a:solidFill>
                  </a:rPr>
                  <a:t> </a:t>
                </a:r>
                <a:r>
                  <a:rPr lang="en-US" sz="2400" dirty="0">
                    <a:solidFill>
                      <a:schemeClr val="tx1"/>
                    </a:solidFill>
                  </a:rPr>
                  <a:t>time if </a:t>
                </a:r>
                <a14:m>
                  <m:oMath xmlns:m="http://schemas.openxmlformats.org/officeDocument/2006/math">
                    <m:r>
                      <m:rPr>
                        <m:sty m:val="p"/>
                      </m:rPr>
                      <a:rPr lang="en-US" sz="2400" smtClean="0">
                        <a:solidFill>
                          <a:schemeClr val="accent2">
                            <a:lumMod val="75000"/>
                          </a:schemeClr>
                        </a:solidFill>
                        <a:latin typeface="Cambria Math" panose="02040503050406030204" pitchFamily="18" charset="0"/>
                      </a:rPr>
                      <m:t>Δ</m:t>
                    </m:r>
                    <m:r>
                      <a:rPr lang="en-US" sz="2400" i="1">
                        <a:solidFill>
                          <a:schemeClr val="accent2">
                            <a:lumMod val="75000"/>
                          </a:schemeClr>
                        </a:solidFill>
                        <a:latin typeface="Cambria Math" panose="02040503050406030204" pitchFamily="18" charset="0"/>
                      </a:rPr>
                      <m:t>≫</m:t>
                    </m:r>
                    <m:rad>
                      <m:radPr>
                        <m:degHide m:val="on"/>
                        <m:ctrlPr>
                          <a:rPr lang="en-US" sz="2400" i="1">
                            <a:solidFill>
                              <a:schemeClr val="accent2">
                                <a:lumMod val="75000"/>
                              </a:schemeClr>
                            </a:solidFill>
                            <a:latin typeface="Cambria Math" panose="02040503050406030204" pitchFamily="18" charset="0"/>
                          </a:rPr>
                        </m:ctrlPr>
                      </m:radPr>
                      <m:deg/>
                      <m:e>
                        <m:func>
                          <m:funcPr>
                            <m:ctrlPr>
                              <a:rPr lang="en-US" sz="2400" i="1">
                                <a:solidFill>
                                  <a:schemeClr val="accent2">
                                    <a:lumMod val="75000"/>
                                  </a:schemeClr>
                                </a:solidFill>
                                <a:latin typeface="Cambria Math" panose="02040503050406030204" pitchFamily="18" charset="0"/>
                              </a:rPr>
                            </m:ctrlPr>
                          </m:funcPr>
                          <m:fName>
                            <m:r>
                              <m:rPr>
                                <m:sty m:val="p"/>
                              </m:rPr>
                              <a:rPr lang="en-US" sz="2400">
                                <a:solidFill>
                                  <a:schemeClr val="accent2">
                                    <a:lumMod val="75000"/>
                                  </a:schemeClr>
                                </a:solidFill>
                                <a:latin typeface="Cambria Math" panose="02040503050406030204" pitchFamily="18" charset="0"/>
                              </a:rPr>
                              <m:t>log</m:t>
                            </m:r>
                          </m:fName>
                          <m:e>
                            <m:r>
                              <a:rPr lang="en-US" sz="2400" i="1">
                                <a:solidFill>
                                  <a:schemeClr val="accent2">
                                    <a:lumMod val="75000"/>
                                  </a:schemeClr>
                                </a:solidFill>
                                <a:latin typeface="Cambria Math" panose="02040503050406030204" pitchFamily="18" charset="0"/>
                              </a:rPr>
                              <m:t>𝑘</m:t>
                            </m:r>
                          </m:e>
                        </m:func>
                      </m:e>
                    </m:rad>
                  </m:oMath>
                </a14:m>
                <a:r>
                  <a:rPr lang="en-US" sz="2400" dirty="0">
                    <a:solidFill>
                      <a:schemeClr val="tx1"/>
                    </a:solidFill>
                  </a:rPr>
                  <a:t>.</a:t>
                </a:r>
              </a:p>
              <a:p>
                <a:endParaRPr lang="en-US" sz="2400" dirty="0">
                  <a:solidFill>
                    <a:schemeClr val="bg2">
                      <a:lumMod val="50000"/>
                    </a:schemeClr>
                  </a:solidFill>
                </a:endParaRPr>
              </a:p>
              <a:p>
                <a:r>
                  <a:rPr lang="en-US" sz="2400" dirty="0">
                    <a:solidFill>
                      <a:schemeClr val="bg2">
                        <a:lumMod val="50000"/>
                      </a:schemeClr>
                    </a:solidFill>
                  </a:rPr>
                  <a:t>[</a:t>
                </a:r>
                <a:r>
                  <a:rPr lang="en-US" sz="2400" b="1" dirty="0">
                    <a:solidFill>
                      <a:schemeClr val="bg2">
                        <a:lumMod val="50000"/>
                      </a:schemeClr>
                    </a:solidFill>
                  </a:rPr>
                  <a:t>H</a:t>
                </a:r>
                <a:r>
                  <a:rPr lang="en-US" sz="2400" dirty="0">
                    <a:solidFill>
                      <a:schemeClr val="bg2">
                        <a:lumMod val="50000"/>
                      </a:schemeClr>
                    </a:solidFill>
                  </a:rPr>
                  <a:t>-Li STOC 2018, Kothari-Steinhart-</a:t>
                </a:r>
                <a:r>
                  <a:rPr lang="en-US" sz="2400" dirty="0" err="1">
                    <a:solidFill>
                      <a:schemeClr val="bg2">
                        <a:lumMod val="50000"/>
                      </a:schemeClr>
                    </a:solidFill>
                  </a:rPr>
                  <a:t>Steurer</a:t>
                </a:r>
                <a:r>
                  <a:rPr lang="en-US" sz="2400" dirty="0">
                    <a:solidFill>
                      <a:schemeClr val="bg2">
                        <a:lumMod val="50000"/>
                      </a:schemeClr>
                    </a:solidFill>
                  </a:rPr>
                  <a:t> STOC 18, </a:t>
                </a:r>
                <a:r>
                  <a:rPr lang="en-US" sz="2400" dirty="0" err="1">
                    <a:solidFill>
                      <a:schemeClr val="bg2">
                        <a:lumMod val="50000"/>
                      </a:schemeClr>
                    </a:solidFill>
                  </a:rPr>
                  <a:t>Diakonikolas</a:t>
                </a:r>
                <a:r>
                  <a:rPr lang="en-US" sz="2400" dirty="0">
                    <a:solidFill>
                      <a:schemeClr val="bg2">
                        <a:lumMod val="50000"/>
                      </a:schemeClr>
                    </a:solidFill>
                  </a:rPr>
                  <a:t>-Kane-Stewart STOC 18]</a:t>
                </a:r>
              </a:p>
            </p:txBody>
          </p:sp>
        </mc:Choice>
        <mc:Fallback xmlns="">
          <p:sp>
            <p:nvSpPr>
              <p:cNvPr id="17" name="Rectangle: Rounded Corners 16">
                <a:extLst>
                  <a:ext uri="{FF2B5EF4-FFF2-40B4-BE49-F238E27FC236}">
                    <a16:creationId xmlns:a16="http://schemas.microsoft.com/office/drawing/2014/main" id="{74B9DECE-2AF3-43F0-8386-65809746F65F}"/>
                  </a:ext>
                </a:extLst>
              </p:cNvPr>
              <p:cNvSpPr>
                <a:spLocks noRot="1" noChangeAspect="1" noMove="1" noResize="1" noEditPoints="1" noAdjustHandles="1" noChangeArrowheads="1" noChangeShapeType="1" noTextEdit="1"/>
              </p:cNvSpPr>
              <p:nvPr/>
            </p:nvSpPr>
            <p:spPr>
              <a:xfrm>
                <a:off x="257542" y="2622589"/>
                <a:ext cx="8628916" cy="3124289"/>
              </a:xfrm>
              <a:prstGeom prst="roundRect">
                <a:avLst/>
              </a:prstGeom>
              <a:blipFill>
                <a:blip r:embed="rId4"/>
                <a:stretch>
                  <a:fillRect/>
                </a:stretch>
              </a:blipFill>
              <a:ln w="38100">
                <a:solidFill>
                  <a:schemeClr val="bg2">
                    <a:lumMod val="50000"/>
                  </a:schemeClr>
                </a:solidFill>
              </a:ln>
            </p:spPr>
            <p:txBody>
              <a:bodyPr/>
              <a:lstStyle/>
              <a:p>
                <a:r>
                  <a:rPr lang="en-US">
                    <a:noFill/>
                  </a:rPr>
                  <a:t> </a:t>
                </a:r>
              </a:p>
            </p:txBody>
          </p:sp>
        </mc:Fallback>
      </mc:AlternateContent>
      <p:sp>
        <p:nvSpPr>
          <p:cNvPr id="18" name="Rectangle 17">
            <a:extLst>
              <a:ext uri="{FF2B5EF4-FFF2-40B4-BE49-F238E27FC236}">
                <a16:creationId xmlns:a16="http://schemas.microsoft.com/office/drawing/2014/main" id="{18FDEB91-3BC5-40F9-8897-807FDF8D6A17}"/>
              </a:ext>
            </a:extLst>
          </p:cNvPr>
          <p:cNvSpPr/>
          <p:nvPr/>
        </p:nvSpPr>
        <p:spPr>
          <a:xfrm>
            <a:off x="2916731" y="5969654"/>
            <a:ext cx="3204660" cy="523220"/>
          </a:xfrm>
          <a:prstGeom prst="rect">
            <a:avLst/>
          </a:prstGeom>
        </p:spPr>
        <p:txBody>
          <a:bodyPr wrap="none">
            <a:spAutoFit/>
          </a:bodyPr>
          <a:lstStyle/>
          <a:p>
            <a:r>
              <a:rPr lang="en-US" sz="2800" b="1" i="1" dirty="0">
                <a:solidFill>
                  <a:srgbClr val="C00000"/>
                </a:solidFill>
              </a:rPr>
              <a:t>First to beat greedy!</a:t>
            </a:r>
          </a:p>
        </p:txBody>
      </p:sp>
      <p:sp>
        <p:nvSpPr>
          <p:cNvPr id="5" name="Slide Number Placeholder 4">
            <a:extLst>
              <a:ext uri="{FF2B5EF4-FFF2-40B4-BE49-F238E27FC236}">
                <a16:creationId xmlns:a16="http://schemas.microsoft.com/office/drawing/2014/main" id="{A6DE5BF3-D215-4DCC-A275-C567D8D4D3FF}"/>
              </a:ext>
            </a:extLst>
          </p:cNvPr>
          <p:cNvSpPr>
            <a:spLocks noGrp="1"/>
          </p:cNvSpPr>
          <p:nvPr>
            <p:ph type="sldNum" sz="quarter" idx="12"/>
          </p:nvPr>
        </p:nvSpPr>
        <p:spPr/>
        <p:txBody>
          <a:bodyPr/>
          <a:lstStyle/>
          <a:p>
            <a:fld id="{ED922394-96B1-4130-9F58-06B799E76477}" type="slidenum">
              <a:rPr lang="en-US" smtClean="0"/>
              <a:t>13</a:t>
            </a:fld>
            <a:endParaRPr lang="en-US"/>
          </a:p>
        </p:txBody>
      </p:sp>
    </p:spTree>
    <p:extLst>
      <p:ext uri="{BB962C8B-B14F-4D97-AF65-F5344CB8AC3E}">
        <p14:creationId xmlns:p14="http://schemas.microsoft.com/office/powerpoint/2010/main" val="112466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BDFA05-91D9-4B0E-80DD-3687E9101837}"/>
              </a:ext>
            </a:extLst>
          </p:cNvPr>
          <p:cNvPicPr>
            <a:picLocks noChangeAspect="1"/>
          </p:cNvPicPr>
          <p:nvPr/>
        </p:nvPicPr>
        <p:blipFill>
          <a:blip r:embed="rId2"/>
          <a:stretch>
            <a:fillRect/>
          </a:stretch>
        </p:blipFill>
        <p:spPr>
          <a:xfrm>
            <a:off x="3464334" y="136524"/>
            <a:ext cx="5679666" cy="3181362"/>
          </a:xfrm>
          <a:prstGeom prst="rect">
            <a:avLst/>
          </a:prstGeom>
        </p:spPr>
      </p:pic>
      <p:sp>
        <p:nvSpPr>
          <p:cNvPr id="12" name="TextBox 11">
            <a:extLst>
              <a:ext uri="{FF2B5EF4-FFF2-40B4-BE49-F238E27FC236}">
                <a16:creationId xmlns:a16="http://schemas.microsoft.com/office/drawing/2014/main" id="{7DD37850-B922-4546-BC5E-E46A6CCC6A3E}"/>
              </a:ext>
            </a:extLst>
          </p:cNvPr>
          <p:cNvSpPr txBox="1"/>
          <p:nvPr/>
        </p:nvSpPr>
        <p:spPr>
          <a:xfrm>
            <a:off x="4678792" y="336561"/>
            <a:ext cx="1695450" cy="769441"/>
          </a:xfrm>
          <a:prstGeom prst="rect">
            <a:avLst/>
          </a:prstGeom>
          <a:noFill/>
        </p:spPr>
        <p:txBody>
          <a:bodyPr wrap="square" rtlCol="0">
            <a:spAutoFit/>
          </a:bodyPr>
          <a:lstStyle/>
          <a:p>
            <a:r>
              <a:rPr lang="en-US" sz="2200" dirty="0">
                <a:solidFill>
                  <a:srgbClr val="404040"/>
                </a:solidFill>
              </a:rPr>
              <a:t>Probabilistic process</a:t>
            </a:r>
          </a:p>
        </p:txBody>
      </p:sp>
      <p:sp>
        <p:nvSpPr>
          <p:cNvPr id="13" name="TextBox 12">
            <a:extLst>
              <a:ext uri="{FF2B5EF4-FFF2-40B4-BE49-F238E27FC236}">
                <a16:creationId xmlns:a16="http://schemas.microsoft.com/office/drawing/2014/main" id="{C089E15E-D7E9-4EE0-8FC6-8CEE743C2120}"/>
              </a:ext>
            </a:extLst>
          </p:cNvPr>
          <p:cNvSpPr txBox="1"/>
          <p:nvPr/>
        </p:nvSpPr>
        <p:spPr>
          <a:xfrm>
            <a:off x="7331525" y="2479686"/>
            <a:ext cx="1695450" cy="769441"/>
          </a:xfrm>
          <a:prstGeom prst="rect">
            <a:avLst/>
          </a:prstGeom>
          <a:noFill/>
        </p:spPr>
        <p:txBody>
          <a:bodyPr wrap="square" rtlCol="0">
            <a:spAutoFit/>
          </a:bodyPr>
          <a:lstStyle/>
          <a:p>
            <a:r>
              <a:rPr lang="en-US" sz="2200" dirty="0">
                <a:solidFill>
                  <a:srgbClr val="E0523B"/>
                </a:solidFill>
              </a:rPr>
              <a:t>(efficient) algorithm</a:t>
            </a:r>
          </a:p>
        </p:txBody>
      </p:sp>
      <p:sp>
        <p:nvSpPr>
          <p:cNvPr id="14" name="TextBox 13">
            <a:extLst>
              <a:ext uri="{FF2B5EF4-FFF2-40B4-BE49-F238E27FC236}">
                <a16:creationId xmlns:a16="http://schemas.microsoft.com/office/drawing/2014/main" id="{C9CEDAC6-81DE-4D8C-BC78-08169B3E6EEE}"/>
              </a:ext>
            </a:extLst>
          </p:cNvPr>
          <p:cNvSpPr txBox="1"/>
          <p:nvPr/>
        </p:nvSpPr>
        <p:spPr>
          <a:xfrm>
            <a:off x="338118" y="590562"/>
            <a:ext cx="3919558" cy="2800767"/>
          </a:xfrm>
          <a:prstGeom prst="rect">
            <a:avLst/>
          </a:prstGeom>
          <a:noFill/>
        </p:spPr>
        <p:txBody>
          <a:bodyPr wrap="square" rtlCol="0">
            <a:spAutoFit/>
          </a:bodyPr>
          <a:lstStyle/>
          <a:p>
            <a:r>
              <a:rPr lang="en-US" sz="2200" b="1" dirty="0"/>
              <a:t>Typical approach:</a:t>
            </a:r>
          </a:p>
          <a:p>
            <a:endParaRPr lang="en-US" sz="2200" b="1" dirty="0"/>
          </a:p>
          <a:p>
            <a:pPr marL="457200" indent="-457200">
              <a:buAutoNum type="arabicPeriod"/>
            </a:pPr>
            <a:r>
              <a:rPr lang="en-US" sz="2200" dirty="0">
                <a:solidFill>
                  <a:schemeClr val="accent2"/>
                </a:solidFill>
              </a:rPr>
              <a:t>Identifiability</a:t>
            </a:r>
            <a:r>
              <a:rPr lang="en-US" sz="2200" dirty="0"/>
              <a:t> </a:t>
            </a:r>
          </a:p>
          <a:p>
            <a:pPr lvl="1"/>
            <a:r>
              <a:rPr lang="en-US" sz="2200" i="1" dirty="0"/>
              <a:t>“samples determine parameters”</a:t>
            </a:r>
          </a:p>
          <a:p>
            <a:pPr marL="457200" indent="-457200">
              <a:buAutoNum type="arabicPeriod"/>
            </a:pPr>
            <a:r>
              <a:rPr lang="en-US" sz="2200" dirty="0"/>
              <a:t>Forget step 1. </a:t>
            </a:r>
          </a:p>
          <a:p>
            <a:pPr marL="457200" indent="-457200">
              <a:buAutoNum type="arabicPeriod"/>
            </a:pPr>
            <a:r>
              <a:rPr lang="en-US" sz="2200" dirty="0"/>
              <a:t>Design </a:t>
            </a:r>
            <a:r>
              <a:rPr lang="en-US" sz="2200" dirty="0">
                <a:solidFill>
                  <a:srgbClr val="E0523B"/>
                </a:solidFill>
              </a:rPr>
              <a:t>efficient algorithm</a:t>
            </a:r>
          </a:p>
          <a:p>
            <a:pPr marL="457200" indent="-457200">
              <a:buAutoNum type="arabicPeriod"/>
            </a:pPr>
            <a:r>
              <a:rPr lang="en-US" sz="2200" dirty="0"/>
              <a:t>Rigorously analyze algorithm</a:t>
            </a:r>
          </a:p>
        </p:txBody>
      </p:sp>
      <p:sp>
        <p:nvSpPr>
          <p:cNvPr id="16" name="TextBox 15">
            <a:extLst>
              <a:ext uri="{FF2B5EF4-FFF2-40B4-BE49-F238E27FC236}">
                <a16:creationId xmlns:a16="http://schemas.microsoft.com/office/drawing/2014/main" id="{07D89ED4-37E4-4171-B0F2-6890D8A20242}"/>
              </a:ext>
            </a:extLst>
          </p:cNvPr>
          <p:cNvSpPr txBox="1"/>
          <p:nvPr/>
        </p:nvSpPr>
        <p:spPr>
          <a:xfrm>
            <a:off x="138093" y="3678204"/>
            <a:ext cx="9005907" cy="2862322"/>
          </a:xfrm>
          <a:prstGeom prst="rect">
            <a:avLst/>
          </a:prstGeom>
          <a:noFill/>
        </p:spPr>
        <p:txBody>
          <a:bodyPr wrap="square" rtlCol="0">
            <a:spAutoFit/>
          </a:bodyPr>
          <a:lstStyle/>
          <a:p>
            <a:r>
              <a:rPr lang="en-US" sz="2800" b="1" dirty="0"/>
              <a:t>Proofs to Algorithms</a:t>
            </a:r>
          </a:p>
          <a:p>
            <a:endParaRPr lang="en-US" sz="2200" b="1" dirty="0"/>
          </a:p>
          <a:p>
            <a:pPr marL="457200" indent="-457200">
              <a:buAutoNum type="arabicPeriod"/>
            </a:pPr>
            <a:r>
              <a:rPr lang="en-US" sz="2600" dirty="0"/>
              <a:t>Prove </a:t>
            </a:r>
            <a:r>
              <a:rPr lang="en-US" sz="2600" dirty="0">
                <a:solidFill>
                  <a:schemeClr val="accent2"/>
                </a:solidFill>
              </a:rPr>
              <a:t>identifiability</a:t>
            </a:r>
            <a:r>
              <a:rPr lang="en-US" sz="2600" dirty="0"/>
              <a:t> via </a:t>
            </a:r>
            <a:r>
              <a:rPr lang="en-US" sz="2600" i="1" dirty="0">
                <a:solidFill>
                  <a:schemeClr val="accent5"/>
                </a:solidFill>
              </a:rPr>
              <a:t>simple </a:t>
            </a:r>
            <a:r>
              <a:rPr lang="en-US" sz="2600" dirty="0">
                <a:solidFill>
                  <a:schemeClr val="accent5"/>
                </a:solidFill>
              </a:rPr>
              <a:t>proof</a:t>
            </a:r>
            <a:endParaRPr lang="en-US" sz="2600" i="1" dirty="0">
              <a:solidFill>
                <a:schemeClr val="accent5"/>
              </a:solidFill>
            </a:endParaRPr>
          </a:p>
          <a:p>
            <a:pPr marL="457200" indent="-457200">
              <a:buAutoNum type="arabicPeriod"/>
            </a:pPr>
            <a:endParaRPr lang="en-US" sz="2600" i="1" dirty="0"/>
          </a:p>
          <a:p>
            <a:pPr marL="457200" indent="-457200">
              <a:buAutoNum type="arabicPeriod"/>
            </a:pPr>
            <a:r>
              <a:rPr lang="en-US" sz="2600" dirty="0"/>
              <a:t>Mechanically transform </a:t>
            </a:r>
            <a:r>
              <a:rPr lang="en-US" sz="2600" i="1" dirty="0">
                <a:solidFill>
                  <a:schemeClr val="accent5"/>
                </a:solidFill>
              </a:rPr>
              <a:t>simple </a:t>
            </a:r>
            <a:r>
              <a:rPr lang="en-US" sz="2600" dirty="0">
                <a:solidFill>
                  <a:schemeClr val="accent5"/>
                </a:solidFill>
              </a:rPr>
              <a:t>proof </a:t>
            </a:r>
            <a:r>
              <a:rPr lang="en-US" sz="2600" dirty="0"/>
              <a:t>into </a:t>
            </a:r>
            <a:r>
              <a:rPr lang="en-US" sz="2600" dirty="0">
                <a:solidFill>
                  <a:srgbClr val="E0523B"/>
                </a:solidFill>
              </a:rPr>
              <a:t>efficient algorithm</a:t>
            </a:r>
          </a:p>
          <a:p>
            <a:pPr marL="457200" indent="-457200">
              <a:buAutoNum type="arabicPeriod"/>
            </a:pPr>
            <a:endParaRPr lang="en-US" sz="2600" dirty="0">
              <a:solidFill>
                <a:srgbClr val="E0523B"/>
              </a:solidFill>
            </a:endParaRPr>
          </a:p>
          <a:p>
            <a:pPr marL="457200" indent="-457200">
              <a:buAutoNum type="arabicPeriod"/>
            </a:pPr>
            <a:r>
              <a:rPr lang="en-US" sz="2600" dirty="0"/>
              <a:t>Rigorous analysis for free</a:t>
            </a:r>
          </a:p>
        </p:txBody>
      </p:sp>
      <p:sp>
        <p:nvSpPr>
          <p:cNvPr id="2" name="Slide Number Placeholder 1">
            <a:extLst>
              <a:ext uri="{FF2B5EF4-FFF2-40B4-BE49-F238E27FC236}">
                <a16:creationId xmlns:a16="http://schemas.microsoft.com/office/drawing/2014/main" id="{1834F623-9438-4267-A567-F20EE00916BF}"/>
              </a:ext>
            </a:extLst>
          </p:cNvPr>
          <p:cNvSpPr>
            <a:spLocks noGrp="1"/>
          </p:cNvSpPr>
          <p:nvPr>
            <p:ph type="sldNum" sz="quarter" idx="12"/>
          </p:nvPr>
        </p:nvSpPr>
        <p:spPr/>
        <p:txBody>
          <a:bodyPr/>
          <a:lstStyle/>
          <a:p>
            <a:fld id="{ED922394-96B1-4130-9F58-06B799E76477}" type="slidenum">
              <a:rPr lang="en-US" smtClean="0"/>
              <a:t>14</a:t>
            </a:fld>
            <a:endParaRPr lang="en-US"/>
          </a:p>
        </p:txBody>
      </p:sp>
    </p:spTree>
    <p:extLst>
      <p:ext uri="{BB962C8B-B14F-4D97-AF65-F5344CB8AC3E}">
        <p14:creationId xmlns:p14="http://schemas.microsoft.com/office/powerpoint/2010/main" val="388100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7EDF09-8A22-4954-87CA-DEEDE1CA7A5F}"/>
              </a:ext>
            </a:extLst>
          </p:cNvPr>
          <p:cNvSpPr/>
          <p:nvPr/>
        </p:nvSpPr>
        <p:spPr>
          <a:xfrm>
            <a:off x="2215662" y="2753990"/>
            <a:ext cx="6299688" cy="1015663"/>
          </a:xfrm>
          <a:prstGeom prst="rect">
            <a:avLst/>
          </a:prstGeom>
        </p:spPr>
        <p:txBody>
          <a:bodyPr wrap="square">
            <a:spAutoFit/>
          </a:bodyPr>
          <a:lstStyle/>
          <a:p>
            <a:r>
              <a:rPr lang="en-US" sz="3000" dirty="0">
                <a:solidFill>
                  <a:srgbClr val="C00000"/>
                </a:solidFill>
              </a:rPr>
              <a:t>Key tool: </a:t>
            </a:r>
            <a:r>
              <a:rPr lang="en-US" sz="3000" b="1" dirty="0">
                <a:solidFill>
                  <a:srgbClr val="C00000"/>
                </a:solidFill>
              </a:rPr>
              <a:t>Sum of Squares Method </a:t>
            </a:r>
            <a:r>
              <a:rPr lang="en-US" sz="3000" dirty="0">
                <a:solidFill>
                  <a:srgbClr val="C00000"/>
                </a:solidFill>
              </a:rPr>
              <a:t>(</a:t>
            </a:r>
            <a:r>
              <a:rPr lang="en-US" sz="3000" dirty="0" err="1">
                <a:solidFill>
                  <a:srgbClr val="C00000"/>
                </a:solidFill>
              </a:rPr>
              <a:t>SoS</a:t>
            </a:r>
            <a:r>
              <a:rPr lang="en-US" sz="3000" dirty="0">
                <a:solidFill>
                  <a:srgbClr val="C00000"/>
                </a:solidFill>
              </a:rPr>
              <a:t>)</a:t>
            </a:r>
            <a:r>
              <a:rPr lang="en-US" sz="3000" b="1" dirty="0">
                <a:solidFill>
                  <a:srgbClr val="C00000"/>
                </a:solidFill>
              </a:rPr>
              <a:t> </a:t>
            </a:r>
            <a:r>
              <a:rPr lang="en-US" sz="3000" dirty="0">
                <a:solidFill>
                  <a:srgbClr val="C00000"/>
                </a:solidFill>
              </a:rPr>
              <a:t>from polynomial optimization</a:t>
            </a:r>
          </a:p>
        </p:txBody>
      </p:sp>
      <p:pic>
        <p:nvPicPr>
          <p:cNvPr id="5" name="Picture 4">
            <a:extLst>
              <a:ext uri="{FF2B5EF4-FFF2-40B4-BE49-F238E27FC236}">
                <a16:creationId xmlns:a16="http://schemas.microsoft.com/office/drawing/2014/main" id="{ABF9DAA1-C471-44C6-B012-03566F6205A4}"/>
              </a:ext>
            </a:extLst>
          </p:cNvPr>
          <p:cNvPicPr>
            <a:picLocks noChangeAspect="1"/>
          </p:cNvPicPr>
          <p:nvPr/>
        </p:nvPicPr>
        <p:blipFill>
          <a:blip r:embed="rId2"/>
          <a:stretch>
            <a:fillRect/>
          </a:stretch>
        </p:blipFill>
        <p:spPr>
          <a:xfrm>
            <a:off x="741940" y="2506600"/>
            <a:ext cx="1260599" cy="1659081"/>
          </a:xfrm>
          <a:prstGeom prst="rect">
            <a:avLst/>
          </a:prstGeom>
        </p:spPr>
      </p:pic>
      <p:sp>
        <p:nvSpPr>
          <p:cNvPr id="2" name="Slide Number Placeholder 1">
            <a:extLst>
              <a:ext uri="{FF2B5EF4-FFF2-40B4-BE49-F238E27FC236}">
                <a16:creationId xmlns:a16="http://schemas.microsoft.com/office/drawing/2014/main" id="{19783A4D-DC39-4B16-A1D6-983CCE5B8942}"/>
              </a:ext>
            </a:extLst>
          </p:cNvPr>
          <p:cNvSpPr>
            <a:spLocks noGrp="1"/>
          </p:cNvSpPr>
          <p:nvPr>
            <p:ph type="sldNum" sz="quarter" idx="12"/>
          </p:nvPr>
        </p:nvSpPr>
        <p:spPr/>
        <p:txBody>
          <a:bodyPr/>
          <a:lstStyle/>
          <a:p>
            <a:fld id="{ED922394-96B1-4130-9F58-06B799E76477}" type="slidenum">
              <a:rPr lang="en-US" smtClean="0"/>
              <a:t>15</a:t>
            </a:fld>
            <a:endParaRPr lang="en-US"/>
          </a:p>
        </p:txBody>
      </p:sp>
    </p:spTree>
    <p:extLst>
      <p:ext uri="{BB962C8B-B14F-4D97-AF65-F5344CB8AC3E}">
        <p14:creationId xmlns:p14="http://schemas.microsoft.com/office/powerpoint/2010/main" val="1099787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F29EA6-DF1C-4F53-9A41-7230F5CFE40A}"/>
              </a:ext>
            </a:extLst>
          </p:cNvPr>
          <p:cNvSpPr>
            <a:spLocks noGrp="1"/>
          </p:cNvSpPr>
          <p:nvPr>
            <p:ph type="title"/>
          </p:nvPr>
        </p:nvSpPr>
        <p:spPr>
          <a:xfrm>
            <a:off x="628650" y="124194"/>
            <a:ext cx="7886700" cy="1325563"/>
          </a:xfrm>
        </p:spPr>
        <p:txBody>
          <a:bodyPr>
            <a:normAutofit/>
          </a:bodyPr>
          <a:lstStyle/>
          <a:p>
            <a:r>
              <a:rPr lang="en-US" sz="3400" dirty="0"/>
              <a:t>Major Algorithmic Success</a:t>
            </a:r>
          </a:p>
        </p:txBody>
      </p:sp>
      <p:pic>
        <p:nvPicPr>
          <p:cNvPr id="5" name="Picture 2" descr="Image result for f 18 hornet">
            <a:extLst>
              <a:ext uri="{FF2B5EF4-FFF2-40B4-BE49-F238E27FC236}">
                <a16:creationId xmlns:a16="http://schemas.microsoft.com/office/drawing/2014/main" id="{1B8BE4EA-8417-4D0F-B0B6-146059753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217" y="398338"/>
            <a:ext cx="1883076" cy="11654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quantum computer">
            <a:extLst>
              <a:ext uri="{FF2B5EF4-FFF2-40B4-BE49-F238E27FC236}">
                <a16:creationId xmlns:a16="http://schemas.microsoft.com/office/drawing/2014/main" id="{6486E816-A78C-4C26-A1B2-06977522A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849" y="2537635"/>
            <a:ext cx="1179602" cy="18006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cryptography">
            <a:extLst>
              <a:ext uri="{FF2B5EF4-FFF2-40B4-BE49-F238E27FC236}">
                <a16:creationId xmlns:a16="http://schemas.microsoft.com/office/drawing/2014/main" id="{324D5976-58AF-48EC-845E-A1EAA494ED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5217" y="4855456"/>
            <a:ext cx="2085243" cy="1563932"/>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1E9CF42B-EA9A-40D5-BFE1-02705DD7B5D6}"/>
              </a:ext>
            </a:extLst>
          </p:cNvPr>
          <p:cNvSpPr/>
          <p:nvPr/>
        </p:nvSpPr>
        <p:spPr>
          <a:xfrm>
            <a:off x="2839797" y="2151442"/>
            <a:ext cx="3464406" cy="3464406"/>
          </a:xfrm>
          <a:prstGeom prst="ellipse">
            <a:avLst/>
          </a:prstGeom>
          <a:solidFill>
            <a:srgbClr val="FFFFFF">
              <a:alpha val="89804"/>
            </a:srgb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lumMod val="75000"/>
                  </a:schemeClr>
                </a:solidFill>
              </a:rPr>
              <a:t>Polynomial Optimization &amp;</a:t>
            </a:r>
            <a:endParaRPr lang="en-US" sz="2400" b="1" dirty="0">
              <a:solidFill>
                <a:schemeClr val="accent1">
                  <a:lumMod val="75000"/>
                </a:schemeClr>
              </a:solidFill>
            </a:endParaRPr>
          </a:p>
          <a:p>
            <a:pPr algn="ctr"/>
            <a:r>
              <a:rPr lang="en-US" sz="2400" dirty="0">
                <a:solidFill>
                  <a:schemeClr val="accent1">
                    <a:lumMod val="75000"/>
                  </a:schemeClr>
                </a:solidFill>
              </a:rPr>
              <a:t>Sum of Squares Method</a:t>
            </a:r>
          </a:p>
          <a:p>
            <a:pPr algn="ctr"/>
            <a:endParaRPr lang="en-US" sz="2400" dirty="0">
              <a:solidFill>
                <a:schemeClr val="accent1">
                  <a:lumMod val="75000"/>
                </a:schemeClr>
              </a:solidFill>
            </a:endParaRPr>
          </a:p>
          <a:p>
            <a:pPr algn="ctr"/>
            <a:r>
              <a:rPr lang="en-US" dirty="0">
                <a:solidFill>
                  <a:schemeClr val="accent5"/>
                </a:solidFill>
              </a:rPr>
              <a:t>convex programs subsuming LP, SDP, spectral methods</a:t>
            </a:r>
          </a:p>
        </p:txBody>
      </p:sp>
      <p:pic>
        <p:nvPicPr>
          <p:cNvPr id="10" name="Picture 8" descr="Image result for combinatorial optimization">
            <a:extLst>
              <a:ext uri="{FF2B5EF4-FFF2-40B4-BE49-F238E27FC236}">
                <a16:creationId xmlns:a16="http://schemas.microsoft.com/office/drawing/2014/main" id="{D8D5396F-A8AD-495C-83C7-00095397A2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35" y="1205628"/>
            <a:ext cx="2969079" cy="14845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A5C521B-25D0-4C3D-B5A4-E034C43F8DEA}"/>
              </a:ext>
            </a:extLst>
          </p:cNvPr>
          <p:cNvSpPr/>
          <p:nvPr/>
        </p:nvSpPr>
        <p:spPr>
          <a:xfrm>
            <a:off x="97562" y="2703223"/>
            <a:ext cx="2876712" cy="369332"/>
          </a:xfrm>
          <a:prstGeom prst="rect">
            <a:avLst/>
          </a:prstGeom>
        </p:spPr>
        <p:txBody>
          <a:bodyPr wrap="square">
            <a:spAutoFit/>
          </a:bodyPr>
          <a:lstStyle/>
          <a:p>
            <a:r>
              <a:rPr lang="en-US" b="1" dirty="0"/>
              <a:t>Combinatorial optimization</a:t>
            </a:r>
          </a:p>
        </p:txBody>
      </p:sp>
      <p:grpSp>
        <p:nvGrpSpPr>
          <p:cNvPr id="12" name="Group 11">
            <a:extLst>
              <a:ext uri="{FF2B5EF4-FFF2-40B4-BE49-F238E27FC236}">
                <a16:creationId xmlns:a16="http://schemas.microsoft.com/office/drawing/2014/main" id="{4746F038-A3C6-4719-9353-4F17BE603C48}"/>
              </a:ext>
            </a:extLst>
          </p:cNvPr>
          <p:cNvGrpSpPr/>
          <p:nvPr/>
        </p:nvGrpSpPr>
        <p:grpSpPr>
          <a:xfrm>
            <a:off x="350961" y="4711713"/>
            <a:ext cx="2217704" cy="788813"/>
            <a:chOff x="329864" y="-713168"/>
            <a:chExt cx="9120606" cy="3244102"/>
          </a:xfrm>
        </p:grpSpPr>
        <p:pic>
          <p:nvPicPr>
            <p:cNvPr id="13" name="Picture 12">
              <a:extLst>
                <a:ext uri="{FF2B5EF4-FFF2-40B4-BE49-F238E27FC236}">
                  <a16:creationId xmlns:a16="http://schemas.microsoft.com/office/drawing/2014/main" id="{F6817609-466D-4CCB-85BF-64AF0AD86448}"/>
                </a:ext>
              </a:extLst>
            </p:cNvPr>
            <p:cNvPicPr>
              <a:picLocks noChangeAspect="1"/>
            </p:cNvPicPr>
            <p:nvPr/>
          </p:nvPicPr>
          <p:blipFill>
            <a:blip r:embed="rId6"/>
            <a:stretch>
              <a:fillRect/>
            </a:stretch>
          </p:blipFill>
          <p:spPr>
            <a:xfrm>
              <a:off x="4795062" y="-566055"/>
              <a:ext cx="1814885" cy="1304455"/>
            </a:xfrm>
            <a:prstGeom prst="rect">
              <a:avLst/>
            </a:prstGeom>
            <a:ln w="38100" cap="rnd">
              <a:solidFill>
                <a:schemeClr val="bg2">
                  <a:lumMod val="50000"/>
                </a:schemeClr>
              </a:solidFill>
              <a:round/>
              <a:extLst>
                <a:ext uri="{C807C97D-BFC1-408E-A445-0C87EB9F89A2}">
                  <ask:lineSketchStyleProps xmlns:ask="http://schemas.microsoft.com/office/drawing/2018/sketchyshapes" sd="1219033472">
                    <a:custGeom>
                      <a:avLst/>
                      <a:gdLst>
                        <a:gd name="connsiteX0" fmla="*/ 0 w 2928959"/>
                        <a:gd name="connsiteY0" fmla="*/ 0 h 1852626"/>
                        <a:gd name="connsiteX1" fmla="*/ 527213 w 2928959"/>
                        <a:gd name="connsiteY1" fmla="*/ 0 h 1852626"/>
                        <a:gd name="connsiteX2" fmla="*/ 1142294 w 2928959"/>
                        <a:gd name="connsiteY2" fmla="*/ 0 h 1852626"/>
                        <a:gd name="connsiteX3" fmla="*/ 1698796 w 2928959"/>
                        <a:gd name="connsiteY3" fmla="*/ 0 h 1852626"/>
                        <a:gd name="connsiteX4" fmla="*/ 2226009 w 2928959"/>
                        <a:gd name="connsiteY4" fmla="*/ 0 h 1852626"/>
                        <a:gd name="connsiteX5" fmla="*/ 2928959 w 2928959"/>
                        <a:gd name="connsiteY5" fmla="*/ 0 h 1852626"/>
                        <a:gd name="connsiteX6" fmla="*/ 2928959 w 2928959"/>
                        <a:gd name="connsiteY6" fmla="*/ 463157 h 1852626"/>
                        <a:gd name="connsiteX7" fmla="*/ 2928959 w 2928959"/>
                        <a:gd name="connsiteY7" fmla="*/ 926313 h 1852626"/>
                        <a:gd name="connsiteX8" fmla="*/ 2928959 w 2928959"/>
                        <a:gd name="connsiteY8" fmla="*/ 1352417 h 1852626"/>
                        <a:gd name="connsiteX9" fmla="*/ 2928959 w 2928959"/>
                        <a:gd name="connsiteY9" fmla="*/ 1852626 h 1852626"/>
                        <a:gd name="connsiteX10" fmla="*/ 2401746 w 2928959"/>
                        <a:gd name="connsiteY10" fmla="*/ 1852626 h 1852626"/>
                        <a:gd name="connsiteX11" fmla="*/ 1903823 w 2928959"/>
                        <a:gd name="connsiteY11" fmla="*/ 1852626 h 1852626"/>
                        <a:gd name="connsiteX12" fmla="*/ 1288742 w 2928959"/>
                        <a:gd name="connsiteY12" fmla="*/ 1852626 h 1852626"/>
                        <a:gd name="connsiteX13" fmla="*/ 761529 w 2928959"/>
                        <a:gd name="connsiteY13" fmla="*/ 1852626 h 1852626"/>
                        <a:gd name="connsiteX14" fmla="*/ 0 w 2928959"/>
                        <a:gd name="connsiteY14" fmla="*/ 1852626 h 1852626"/>
                        <a:gd name="connsiteX15" fmla="*/ 0 w 2928959"/>
                        <a:gd name="connsiteY15" fmla="*/ 1352417 h 1852626"/>
                        <a:gd name="connsiteX16" fmla="*/ 0 w 2928959"/>
                        <a:gd name="connsiteY16" fmla="*/ 926313 h 1852626"/>
                        <a:gd name="connsiteX17" fmla="*/ 0 w 2928959"/>
                        <a:gd name="connsiteY17" fmla="*/ 444630 h 1852626"/>
                        <a:gd name="connsiteX18" fmla="*/ 0 w 2928959"/>
                        <a:gd name="connsiteY18" fmla="*/ 0 h 185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28959" h="1852626" fill="none" extrusionOk="0">
                          <a:moveTo>
                            <a:pt x="0" y="0"/>
                          </a:moveTo>
                          <a:cubicBezTo>
                            <a:pt x="225897" y="-28325"/>
                            <a:pt x="363463" y="18280"/>
                            <a:pt x="527213" y="0"/>
                          </a:cubicBezTo>
                          <a:cubicBezTo>
                            <a:pt x="690963" y="-18280"/>
                            <a:pt x="887058" y="20929"/>
                            <a:pt x="1142294" y="0"/>
                          </a:cubicBezTo>
                          <a:cubicBezTo>
                            <a:pt x="1397530" y="-20929"/>
                            <a:pt x="1457989" y="62549"/>
                            <a:pt x="1698796" y="0"/>
                          </a:cubicBezTo>
                          <a:cubicBezTo>
                            <a:pt x="1939603" y="-62549"/>
                            <a:pt x="2040408" y="10093"/>
                            <a:pt x="2226009" y="0"/>
                          </a:cubicBezTo>
                          <a:cubicBezTo>
                            <a:pt x="2411610" y="-10093"/>
                            <a:pt x="2708268" y="51486"/>
                            <a:pt x="2928959" y="0"/>
                          </a:cubicBezTo>
                          <a:cubicBezTo>
                            <a:pt x="2963842" y="186371"/>
                            <a:pt x="2874174" y="321644"/>
                            <a:pt x="2928959" y="463157"/>
                          </a:cubicBezTo>
                          <a:cubicBezTo>
                            <a:pt x="2983744" y="604670"/>
                            <a:pt x="2926899" y="775419"/>
                            <a:pt x="2928959" y="926313"/>
                          </a:cubicBezTo>
                          <a:cubicBezTo>
                            <a:pt x="2931019" y="1077207"/>
                            <a:pt x="2899274" y="1217739"/>
                            <a:pt x="2928959" y="1352417"/>
                          </a:cubicBezTo>
                          <a:cubicBezTo>
                            <a:pt x="2958644" y="1487095"/>
                            <a:pt x="2910815" y="1681006"/>
                            <a:pt x="2928959" y="1852626"/>
                          </a:cubicBezTo>
                          <a:cubicBezTo>
                            <a:pt x="2675577" y="1901690"/>
                            <a:pt x="2514987" y="1834003"/>
                            <a:pt x="2401746" y="1852626"/>
                          </a:cubicBezTo>
                          <a:cubicBezTo>
                            <a:pt x="2288505" y="1871249"/>
                            <a:pt x="2148600" y="1824427"/>
                            <a:pt x="1903823" y="1852626"/>
                          </a:cubicBezTo>
                          <a:cubicBezTo>
                            <a:pt x="1659046" y="1880825"/>
                            <a:pt x="1429714" y="1785161"/>
                            <a:pt x="1288742" y="1852626"/>
                          </a:cubicBezTo>
                          <a:cubicBezTo>
                            <a:pt x="1147770" y="1920091"/>
                            <a:pt x="1001179" y="1838509"/>
                            <a:pt x="761529" y="1852626"/>
                          </a:cubicBezTo>
                          <a:cubicBezTo>
                            <a:pt x="521879" y="1866743"/>
                            <a:pt x="380600" y="1799282"/>
                            <a:pt x="0" y="1852626"/>
                          </a:cubicBezTo>
                          <a:cubicBezTo>
                            <a:pt x="-52038" y="1719032"/>
                            <a:pt x="53999" y="1545221"/>
                            <a:pt x="0" y="1352417"/>
                          </a:cubicBezTo>
                          <a:cubicBezTo>
                            <a:pt x="-53999" y="1159613"/>
                            <a:pt x="42556" y="1030311"/>
                            <a:pt x="0" y="926313"/>
                          </a:cubicBezTo>
                          <a:cubicBezTo>
                            <a:pt x="-42556" y="822315"/>
                            <a:pt x="6807" y="548356"/>
                            <a:pt x="0" y="444630"/>
                          </a:cubicBezTo>
                          <a:cubicBezTo>
                            <a:pt x="-6807" y="340904"/>
                            <a:pt x="34181" y="147739"/>
                            <a:pt x="0" y="0"/>
                          </a:cubicBezTo>
                          <a:close/>
                        </a:path>
                        <a:path w="2928959" h="1852626" stroke="0" extrusionOk="0">
                          <a:moveTo>
                            <a:pt x="0" y="0"/>
                          </a:moveTo>
                          <a:cubicBezTo>
                            <a:pt x="230639" y="-46008"/>
                            <a:pt x="362404" y="4623"/>
                            <a:pt x="556502" y="0"/>
                          </a:cubicBezTo>
                          <a:cubicBezTo>
                            <a:pt x="750600" y="-4623"/>
                            <a:pt x="948743" y="27086"/>
                            <a:pt x="1054425" y="0"/>
                          </a:cubicBezTo>
                          <a:cubicBezTo>
                            <a:pt x="1160107" y="-27086"/>
                            <a:pt x="1445219" y="27370"/>
                            <a:pt x="1698796" y="0"/>
                          </a:cubicBezTo>
                          <a:cubicBezTo>
                            <a:pt x="1952373" y="-27370"/>
                            <a:pt x="2043240" y="4975"/>
                            <a:pt x="2255298" y="0"/>
                          </a:cubicBezTo>
                          <a:cubicBezTo>
                            <a:pt x="2467356" y="-4975"/>
                            <a:pt x="2761886" y="61565"/>
                            <a:pt x="2928959" y="0"/>
                          </a:cubicBezTo>
                          <a:cubicBezTo>
                            <a:pt x="2976995" y="234780"/>
                            <a:pt x="2910616" y="256626"/>
                            <a:pt x="2928959" y="500209"/>
                          </a:cubicBezTo>
                          <a:cubicBezTo>
                            <a:pt x="2947302" y="743792"/>
                            <a:pt x="2907493" y="795757"/>
                            <a:pt x="2928959" y="963366"/>
                          </a:cubicBezTo>
                          <a:cubicBezTo>
                            <a:pt x="2950425" y="1130975"/>
                            <a:pt x="2876138" y="1225403"/>
                            <a:pt x="2928959" y="1426522"/>
                          </a:cubicBezTo>
                          <a:cubicBezTo>
                            <a:pt x="2981780" y="1627641"/>
                            <a:pt x="2928226" y="1663574"/>
                            <a:pt x="2928959" y="1852626"/>
                          </a:cubicBezTo>
                          <a:cubicBezTo>
                            <a:pt x="2787344" y="1876762"/>
                            <a:pt x="2591409" y="1791560"/>
                            <a:pt x="2401746" y="1852626"/>
                          </a:cubicBezTo>
                          <a:cubicBezTo>
                            <a:pt x="2212083" y="1913692"/>
                            <a:pt x="2020625" y="1839101"/>
                            <a:pt x="1815955" y="1852626"/>
                          </a:cubicBezTo>
                          <a:cubicBezTo>
                            <a:pt x="1611285" y="1866151"/>
                            <a:pt x="1488925" y="1799950"/>
                            <a:pt x="1259452" y="1852626"/>
                          </a:cubicBezTo>
                          <a:cubicBezTo>
                            <a:pt x="1029979" y="1905302"/>
                            <a:pt x="814577" y="1807324"/>
                            <a:pt x="615081" y="1852626"/>
                          </a:cubicBezTo>
                          <a:cubicBezTo>
                            <a:pt x="415585" y="1897928"/>
                            <a:pt x="207967" y="1843856"/>
                            <a:pt x="0" y="1852626"/>
                          </a:cubicBezTo>
                          <a:cubicBezTo>
                            <a:pt x="-32423" y="1732461"/>
                            <a:pt x="42924" y="1560145"/>
                            <a:pt x="0" y="1426522"/>
                          </a:cubicBezTo>
                          <a:cubicBezTo>
                            <a:pt x="-42924" y="1292899"/>
                            <a:pt x="53903" y="1057229"/>
                            <a:pt x="0" y="963366"/>
                          </a:cubicBezTo>
                          <a:cubicBezTo>
                            <a:pt x="-53903" y="869503"/>
                            <a:pt x="7007" y="639372"/>
                            <a:pt x="0" y="518735"/>
                          </a:cubicBezTo>
                          <a:cubicBezTo>
                            <a:pt x="-7007" y="398098"/>
                            <a:pt x="35456" y="152301"/>
                            <a:pt x="0" y="0"/>
                          </a:cubicBezTo>
                          <a:close/>
                        </a:path>
                      </a:pathLst>
                    </a:custGeom>
                    <ask:type>
                      <ask:lineSketchNone/>
                    </ask:type>
                  </ask:lineSketchStyleProps>
                </a:ext>
              </a:extLst>
            </a:ln>
          </p:spPr>
        </p:pic>
        <p:pic>
          <p:nvPicPr>
            <p:cNvPr id="14" name="Picture 13">
              <a:extLst>
                <a:ext uri="{FF2B5EF4-FFF2-40B4-BE49-F238E27FC236}">
                  <a16:creationId xmlns:a16="http://schemas.microsoft.com/office/drawing/2014/main" id="{93F42C13-D45B-4FFF-846E-66C782D720A7}"/>
                </a:ext>
              </a:extLst>
            </p:cNvPr>
            <p:cNvPicPr>
              <a:picLocks noChangeAspect="1"/>
            </p:cNvPicPr>
            <p:nvPr/>
          </p:nvPicPr>
          <p:blipFill>
            <a:blip r:embed="rId7"/>
            <a:stretch>
              <a:fillRect/>
            </a:stretch>
          </p:blipFill>
          <p:spPr>
            <a:xfrm>
              <a:off x="7665467" y="661576"/>
              <a:ext cx="1785003" cy="1307593"/>
            </a:xfrm>
            <a:prstGeom prst="rect">
              <a:avLst/>
            </a:prstGeom>
            <a:ln w="38100">
              <a:solidFill>
                <a:schemeClr val="bg2">
                  <a:lumMod val="50000"/>
                </a:schemeClr>
              </a:solidFill>
            </a:ln>
          </p:spPr>
        </p:pic>
        <p:pic>
          <p:nvPicPr>
            <p:cNvPr id="15" name="Picture 14">
              <a:extLst>
                <a:ext uri="{FF2B5EF4-FFF2-40B4-BE49-F238E27FC236}">
                  <a16:creationId xmlns:a16="http://schemas.microsoft.com/office/drawing/2014/main" id="{BAA4391E-C1A5-4E9F-81DE-C7C64B56313D}"/>
                </a:ext>
              </a:extLst>
            </p:cNvPr>
            <p:cNvPicPr>
              <a:picLocks noChangeAspect="1"/>
            </p:cNvPicPr>
            <p:nvPr/>
          </p:nvPicPr>
          <p:blipFill>
            <a:blip r:embed="rId8"/>
            <a:stretch>
              <a:fillRect/>
            </a:stretch>
          </p:blipFill>
          <p:spPr>
            <a:xfrm>
              <a:off x="329864" y="-713168"/>
              <a:ext cx="1483914" cy="1307592"/>
            </a:xfrm>
            <a:prstGeom prst="rect">
              <a:avLst/>
            </a:prstGeom>
            <a:ln w="38100">
              <a:solidFill>
                <a:schemeClr val="bg2">
                  <a:lumMod val="50000"/>
                </a:schemeClr>
              </a:solidFill>
            </a:ln>
          </p:spPr>
        </p:pic>
        <p:pic>
          <p:nvPicPr>
            <p:cNvPr id="16" name="Picture 15">
              <a:extLst>
                <a:ext uri="{FF2B5EF4-FFF2-40B4-BE49-F238E27FC236}">
                  <a16:creationId xmlns:a16="http://schemas.microsoft.com/office/drawing/2014/main" id="{2DCBADB4-AE6D-417B-ACFE-20C5AC3BF929}"/>
                </a:ext>
              </a:extLst>
            </p:cNvPr>
            <p:cNvPicPr>
              <a:picLocks noChangeAspect="1"/>
            </p:cNvPicPr>
            <p:nvPr/>
          </p:nvPicPr>
          <p:blipFill>
            <a:blip r:embed="rId9"/>
            <a:stretch>
              <a:fillRect/>
            </a:stretch>
          </p:blipFill>
          <p:spPr>
            <a:xfrm>
              <a:off x="530585" y="1497593"/>
              <a:ext cx="2724554" cy="1005840"/>
            </a:xfrm>
            <a:prstGeom prst="rect">
              <a:avLst/>
            </a:prstGeom>
            <a:ln w="38100">
              <a:solidFill>
                <a:schemeClr val="bg2">
                  <a:lumMod val="50000"/>
                </a:schemeClr>
              </a:solidFill>
            </a:ln>
          </p:spPr>
        </p:pic>
        <p:pic>
          <p:nvPicPr>
            <p:cNvPr id="17" name="Picture 16">
              <a:extLst>
                <a:ext uri="{FF2B5EF4-FFF2-40B4-BE49-F238E27FC236}">
                  <a16:creationId xmlns:a16="http://schemas.microsoft.com/office/drawing/2014/main" id="{D307E02B-DCDA-4439-BA5D-CDEE4A06C443}"/>
                </a:ext>
              </a:extLst>
            </p:cNvPr>
            <p:cNvPicPr>
              <a:picLocks noChangeAspect="1"/>
            </p:cNvPicPr>
            <p:nvPr/>
          </p:nvPicPr>
          <p:blipFill>
            <a:blip r:embed="rId10"/>
            <a:stretch>
              <a:fillRect/>
            </a:stretch>
          </p:blipFill>
          <p:spPr>
            <a:xfrm>
              <a:off x="4170378" y="1525094"/>
              <a:ext cx="2065566" cy="1005840"/>
            </a:xfrm>
            <a:prstGeom prst="rect">
              <a:avLst/>
            </a:prstGeom>
            <a:ln w="38100">
              <a:solidFill>
                <a:schemeClr val="bg2">
                  <a:lumMod val="50000"/>
                </a:schemeClr>
              </a:solidFill>
            </a:ln>
          </p:spPr>
        </p:pic>
        <p:pic>
          <p:nvPicPr>
            <p:cNvPr id="18" name="Picture 17">
              <a:extLst>
                <a:ext uri="{FF2B5EF4-FFF2-40B4-BE49-F238E27FC236}">
                  <a16:creationId xmlns:a16="http://schemas.microsoft.com/office/drawing/2014/main" id="{74C529DE-6C5C-47F9-B4AC-7B16CF640DCF}"/>
                </a:ext>
              </a:extLst>
            </p:cNvPr>
            <p:cNvPicPr>
              <a:picLocks noChangeAspect="1"/>
            </p:cNvPicPr>
            <p:nvPr/>
          </p:nvPicPr>
          <p:blipFill>
            <a:blip r:embed="rId11"/>
            <a:stretch>
              <a:fillRect/>
            </a:stretch>
          </p:blipFill>
          <p:spPr>
            <a:xfrm>
              <a:off x="2636310" y="-566054"/>
              <a:ext cx="1136158" cy="1005841"/>
            </a:xfrm>
            <a:prstGeom prst="rect">
              <a:avLst/>
            </a:prstGeom>
            <a:ln w="38100">
              <a:solidFill>
                <a:schemeClr val="bg2">
                  <a:lumMod val="50000"/>
                </a:schemeClr>
              </a:solidFill>
            </a:ln>
          </p:spPr>
        </p:pic>
      </p:grpSp>
      <p:sp>
        <p:nvSpPr>
          <p:cNvPr id="19" name="Rectangle 18">
            <a:extLst>
              <a:ext uri="{FF2B5EF4-FFF2-40B4-BE49-F238E27FC236}">
                <a16:creationId xmlns:a16="http://schemas.microsoft.com/office/drawing/2014/main" id="{84BF1FDB-93A4-400B-998A-786492B6DEF1}"/>
              </a:ext>
            </a:extLst>
          </p:cNvPr>
          <p:cNvSpPr/>
          <p:nvPr/>
        </p:nvSpPr>
        <p:spPr>
          <a:xfrm>
            <a:off x="595153" y="5615848"/>
            <a:ext cx="2124364" cy="646331"/>
          </a:xfrm>
          <a:prstGeom prst="rect">
            <a:avLst/>
          </a:prstGeom>
        </p:spPr>
        <p:txBody>
          <a:bodyPr wrap="none">
            <a:spAutoFit/>
          </a:bodyPr>
          <a:lstStyle/>
          <a:p>
            <a:r>
              <a:rPr lang="en-US" b="1" dirty="0">
                <a:solidFill>
                  <a:srgbClr val="C00000"/>
                </a:solidFill>
              </a:rPr>
              <a:t>Statistics</a:t>
            </a:r>
          </a:p>
          <a:p>
            <a:r>
              <a:rPr lang="en-US" i="1" dirty="0">
                <a:solidFill>
                  <a:srgbClr val="C00000"/>
                </a:solidFill>
              </a:rPr>
              <a:t>Proofs to algorithms</a:t>
            </a:r>
          </a:p>
        </p:txBody>
      </p:sp>
      <p:sp>
        <p:nvSpPr>
          <p:cNvPr id="20" name="Rectangle 19">
            <a:extLst>
              <a:ext uri="{FF2B5EF4-FFF2-40B4-BE49-F238E27FC236}">
                <a16:creationId xmlns:a16="http://schemas.microsoft.com/office/drawing/2014/main" id="{3A2892B0-FA16-4B16-A632-9847C1B78C06}"/>
              </a:ext>
            </a:extLst>
          </p:cNvPr>
          <p:cNvSpPr/>
          <p:nvPr/>
        </p:nvSpPr>
        <p:spPr>
          <a:xfrm>
            <a:off x="6016172" y="1631982"/>
            <a:ext cx="2837542" cy="369332"/>
          </a:xfrm>
          <a:prstGeom prst="rect">
            <a:avLst/>
          </a:prstGeom>
        </p:spPr>
        <p:txBody>
          <a:bodyPr wrap="square">
            <a:spAutoFit/>
          </a:bodyPr>
          <a:lstStyle/>
          <a:p>
            <a:r>
              <a:rPr lang="en-US" b="1" dirty="0"/>
              <a:t>Robotics/optimal control</a:t>
            </a:r>
          </a:p>
        </p:txBody>
      </p:sp>
      <p:sp>
        <p:nvSpPr>
          <p:cNvPr id="21" name="Rectangle 20">
            <a:extLst>
              <a:ext uri="{FF2B5EF4-FFF2-40B4-BE49-F238E27FC236}">
                <a16:creationId xmlns:a16="http://schemas.microsoft.com/office/drawing/2014/main" id="{2B1543D4-0DD7-490F-BCD7-227F0CC4AE77}"/>
              </a:ext>
            </a:extLst>
          </p:cNvPr>
          <p:cNvSpPr/>
          <p:nvPr/>
        </p:nvSpPr>
        <p:spPr>
          <a:xfrm>
            <a:off x="6396569" y="4344744"/>
            <a:ext cx="2282100" cy="369332"/>
          </a:xfrm>
          <a:prstGeom prst="rect">
            <a:avLst/>
          </a:prstGeom>
        </p:spPr>
        <p:txBody>
          <a:bodyPr wrap="none">
            <a:spAutoFit/>
          </a:bodyPr>
          <a:lstStyle/>
          <a:p>
            <a:r>
              <a:rPr lang="en-US" b="1" dirty="0"/>
              <a:t>Quantum information</a:t>
            </a:r>
          </a:p>
        </p:txBody>
      </p:sp>
      <p:sp>
        <p:nvSpPr>
          <p:cNvPr id="22" name="Rectangle 21">
            <a:extLst>
              <a:ext uri="{FF2B5EF4-FFF2-40B4-BE49-F238E27FC236}">
                <a16:creationId xmlns:a16="http://schemas.microsoft.com/office/drawing/2014/main" id="{E56C54C9-DAD5-4BC5-AFF2-42FF407B039E}"/>
              </a:ext>
            </a:extLst>
          </p:cNvPr>
          <p:cNvSpPr/>
          <p:nvPr/>
        </p:nvSpPr>
        <p:spPr>
          <a:xfrm>
            <a:off x="6681162" y="6448644"/>
            <a:ext cx="1473352" cy="369332"/>
          </a:xfrm>
          <a:prstGeom prst="rect">
            <a:avLst/>
          </a:prstGeom>
        </p:spPr>
        <p:txBody>
          <a:bodyPr wrap="none">
            <a:spAutoFit/>
          </a:bodyPr>
          <a:lstStyle/>
          <a:p>
            <a:r>
              <a:rPr lang="en-US" b="1" dirty="0"/>
              <a:t>Cryptography</a:t>
            </a:r>
          </a:p>
        </p:txBody>
      </p:sp>
      <p:sp>
        <p:nvSpPr>
          <p:cNvPr id="2" name="Slide Number Placeholder 1">
            <a:extLst>
              <a:ext uri="{FF2B5EF4-FFF2-40B4-BE49-F238E27FC236}">
                <a16:creationId xmlns:a16="http://schemas.microsoft.com/office/drawing/2014/main" id="{6F6AE3F4-3D0F-425D-B73E-A52338257A54}"/>
              </a:ext>
            </a:extLst>
          </p:cNvPr>
          <p:cNvSpPr>
            <a:spLocks noGrp="1"/>
          </p:cNvSpPr>
          <p:nvPr>
            <p:ph type="sldNum" sz="quarter" idx="12"/>
          </p:nvPr>
        </p:nvSpPr>
        <p:spPr/>
        <p:txBody>
          <a:bodyPr/>
          <a:lstStyle/>
          <a:p>
            <a:fld id="{ED922394-96B1-4130-9F58-06B799E76477}" type="slidenum">
              <a:rPr lang="en-US" smtClean="0"/>
              <a:t>16</a:t>
            </a:fld>
            <a:endParaRPr lang="en-US"/>
          </a:p>
        </p:txBody>
      </p:sp>
    </p:spTree>
    <p:extLst>
      <p:ext uri="{BB962C8B-B14F-4D97-AF65-F5344CB8AC3E}">
        <p14:creationId xmlns:p14="http://schemas.microsoft.com/office/powerpoint/2010/main" val="60108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B9E8D-17E4-4358-807B-425B20CE0772}"/>
              </a:ext>
            </a:extLst>
          </p:cNvPr>
          <p:cNvSpPr>
            <a:spLocks noGrp="1"/>
          </p:cNvSpPr>
          <p:nvPr>
            <p:ph type="title"/>
          </p:nvPr>
        </p:nvSpPr>
        <p:spPr/>
        <p:txBody>
          <a:bodyPr/>
          <a:lstStyle/>
          <a:p>
            <a:r>
              <a:rPr lang="en-US" dirty="0" err="1"/>
              <a:t>SoS</a:t>
            </a:r>
            <a:r>
              <a:rPr lang="en-US" dirty="0"/>
              <a:t> Crash Course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BD50F5-3F71-4D37-99C8-5D67C57DB44B}"/>
                  </a:ext>
                </a:extLst>
              </p:cNvPr>
              <p:cNvSpPr>
                <a:spLocks noGrp="1"/>
              </p:cNvSpPr>
              <p:nvPr>
                <p:ph idx="1"/>
              </p:nvPr>
            </p:nvSpPr>
            <p:spPr>
              <a:xfrm>
                <a:off x="628650" y="1825625"/>
                <a:ext cx="7886700" cy="2091282"/>
              </a:xfrm>
            </p:spPr>
            <p:txBody>
              <a:bodyPr/>
              <a:lstStyle/>
              <a:p>
                <a:pPr marL="0" indent="0">
                  <a:buNone/>
                </a:pPr>
                <a:r>
                  <a:rPr lang="en-US" dirty="0"/>
                  <a:t>Algorithm for solving </a:t>
                </a:r>
                <a:r>
                  <a:rPr lang="en-US" b="1" dirty="0"/>
                  <a:t>systems of polynomial inequalities </a:t>
                </a:r>
                <a:r>
                  <a:rPr lang="en-US" dirty="0">
                    <a:solidFill>
                      <a:schemeClr val="bg2">
                        <a:lumMod val="50000"/>
                      </a:schemeClr>
                    </a:solidFill>
                  </a:rPr>
                  <a:t>[</a:t>
                </a:r>
                <a:r>
                  <a:rPr lang="en-US" dirty="0" err="1">
                    <a:solidFill>
                      <a:schemeClr val="bg2">
                        <a:lumMod val="50000"/>
                      </a:schemeClr>
                    </a:solidFill>
                  </a:rPr>
                  <a:t>Parrilo</a:t>
                </a:r>
                <a:r>
                  <a:rPr lang="en-US" dirty="0">
                    <a:solidFill>
                      <a:schemeClr val="bg2">
                        <a:lumMod val="50000"/>
                      </a:schemeClr>
                    </a:solidFill>
                  </a:rPr>
                  <a:t> 00, </a:t>
                </a:r>
                <a:r>
                  <a:rPr lang="en-US" dirty="0" err="1">
                    <a:solidFill>
                      <a:schemeClr val="bg2">
                        <a:lumMod val="50000"/>
                      </a:schemeClr>
                    </a:solidFill>
                  </a:rPr>
                  <a:t>Lasserre</a:t>
                </a:r>
                <a:r>
                  <a:rPr lang="en-US" dirty="0">
                    <a:solidFill>
                      <a:schemeClr val="bg2">
                        <a:lumMod val="50000"/>
                      </a:schemeClr>
                    </a:solidFill>
                  </a:rPr>
                  <a:t> 02]</a:t>
                </a:r>
                <a:endParaRPr lang="en-US" b="1" dirty="0"/>
              </a:p>
              <a:p>
                <a:pPr marL="0" indent="0" algn="ctr">
                  <a:buNone/>
                </a:pPr>
                <a:endParaRPr lang="en-US" b="0" i="1" dirty="0">
                  <a:solidFill>
                    <a:schemeClr val="accent2"/>
                  </a:solidFill>
                  <a:latin typeface="Cambria Math" panose="02040503050406030204" pitchFamily="18" charset="0"/>
                </a:endParaRPr>
              </a:p>
              <a:p>
                <a:pPr marL="0" indent="0" algn="ctr">
                  <a:buNone/>
                </a:pPr>
                <a14:m>
                  <m:oMath xmlns:m="http://schemas.openxmlformats.org/officeDocument/2006/math">
                    <m:sSub>
                      <m:sSubPr>
                        <m:ctrlPr>
                          <a:rPr lang="en-US" b="0"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𝑝</m:t>
                        </m:r>
                      </m:e>
                      <m:sub>
                        <m:r>
                          <a:rPr lang="en-US" b="0" i="1" smtClean="0">
                            <a:solidFill>
                              <a:schemeClr val="accent2"/>
                            </a:solidFill>
                            <a:latin typeface="Cambria Math" panose="02040503050406030204" pitchFamily="18" charset="0"/>
                          </a:rPr>
                          <m:t>1</m:t>
                        </m:r>
                      </m:sub>
                    </m:sSub>
                    <m:d>
                      <m:dPr>
                        <m:ctrlPr>
                          <a:rPr lang="en-US" b="0" i="1" smtClean="0">
                            <a:solidFill>
                              <a:schemeClr val="accent2"/>
                            </a:solidFill>
                            <a:latin typeface="Cambria Math" panose="02040503050406030204" pitchFamily="18" charset="0"/>
                          </a:rPr>
                        </m:ctrlPr>
                      </m:dPr>
                      <m:e>
                        <m:r>
                          <a:rPr lang="en-US" b="0" i="1" smtClean="0">
                            <a:solidFill>
                              <a:schemeClr val="accent2"/>
                            </a:solidFill>
                            <a:latin typeface="Cambria Math" panose="02040503050406030204" pitchFamily="18" charset="0"/>
                          </a:rPr>
                          <m:t>𝑥</m:t>
                        </m:r>
                      </m:e>
                    </m:d>
                    <m:r>
                      <a:rPr lang="en-US" b="0" i="1" smtClean="0">
                        <a:solidFill>
                          <a:schemeClr val="accent2"/>
                        </a:solidFill>
                        <a:latin typeface="Cambria Math" panose="02040503050406030204" pitchFamily="18" charset="0"/>
                      </a:rPr>
                      <m:t>≥0,…,</m:t>
                    </m:r>
                    <m:sSub>
                      <m:sSubPr>
                        <m:ctrlPr>
                          <a:rPr lang="en-US" b="0"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𝑝</m:t>
                        </m:r>
                      </m:e>
                      <m:sub>
                        <m:r>
                          <a:rPr lang="en-US" b="0" i="1" smtClean="0">
                            <a:solidFill>
                              <a:schemeClr val="accent2"/>
                            </a:solidFill>
                            <a:latin typeface="Cambria Math" panose="02040503050406030204" pitchFamily="18" charset="0"/>
                          </a:rPr>
                          <m:t>𝑚</m:t>
                        </m:r>
                      </m:sub>
                    </m:sSub>
                    <m:d>
                      <m:dPr>
                        <m:ctrlPr>
                          <a:rPr lang="en-US" b="0" i="1" smtClean="0">
                            <a:solidFill>
                              <a:schemeClr val="accent2"/>
                            </a:solidFill>
                            <a:latin typeface="Cambria Math" panose="02040503050406030204" pitchFamily="18" charset="0"/>
                          </a:rPr>
                        </m:ctrlPr>
                      </m:dPr>
                      <m:e>
                        <m:r>
                          <a:rPr lang="en-US" b="0" i="1" smtClean="0">
                            <a:solidFill>
                              <a:schemeClr val="accent2"/>
                            </a:solidFill>
                            <a:latin typeface="Cambria Math" panose="02040503050406030204" pitchFamily="18" charset="0"/>
                          </a:rPr>
                          <m:t>𝑥</m:t>
                        </m:r>
                      </m:e>
                    </m:d>
                    <m:r>
                      <a:rPr lang="en-US" b="0" i="1" smtClean="0">
                        <a:solidFill>
                          <a:schemeClr val="accent2"/>
                        </a:solidFill>
                        <a:latin typeface="Cambria Math" panose="02040503050406030204" pitchFamily="18" charset="0"/>
                      </a:rPr>
                      <m:t>≥0</m:t>
                    </m:r>
                  </m:oMath>
                </a14:m>
                <a:r>
                  <a:rPr lang="en-US" dirty="0">
                    <a:solidFill>
                      <a:schemeClr val="accent2"/>
                    </a:solidFill>
                  </a:rPr>
                  <a:t>, </a:t>
                </a:r>
                <a14:m>
                  <m:oMath xmlns:m="http://schemas.openxmlformats.org/officeDocument/2006/math">
                    <m:r>
                      <a:rPr lang="en-US" b="0" i="1" smtClean="0">
                        <a:solidFill>
                          <a:schemeClr val="accent2"/>
                        </a:solidFill>
                        <a:latin typeface="Cambria Math" panose="02040503050406030204" pitchFamily="18" charset="0"/>
                      </a:rPr>
                      <m:t>𝑥</m:t>
                    </m:r>
                    <m:r>
                      <a:rPr lang="en-US" b="0" i="1" smtClean="0">
                        <a:solidFill>
                          <a:schemeClr val="accent2"/>
                        </a:solidFill>
                        <a:latin typeface="Cambria Math" panose="02040503050406030204" pitchFamily="18" charset="0"/>
                      </a:rPr>
                      <m:t>=</m:t>
                    </m:r>
                    <m:sSub>
                      <m:sSubPr>
                        <m:ctrlPr>
                          <a:rPr lang="en-US" b="0"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𝑥</m:t>
                        </m:r>
                      </m:e>
                      <m:sub>
                        <m:r>
                          <a:rPr lang="en-US" b="0" i="1" smtClean="0">
                            <a:solidFill>
                              <a:schemeClr val="accent2"/>
                            </a:solidFill>
                            <a:latin typeface="Cambria Math" panose="02040503050406030204" pitchFamily="18" charset="0"/>
                          </a:rPr>
                          <m:t>1</m:t>
                        </m:r>
                      </m:sub>
                    </m:sSub>
                    <m:r>
                      <a:rPr lang="en-US" b="0" i="1" smtClean="0">
                        <a:solidFill>
                          <a:schemeClr val="accent2"/>
                        </a:solidFill>
                        <a:latin typeface="Cambria Math" panose="02040503050406030204" pitchFamily="18" charset="0"/>
                      </a:rPr>
                      <m:t>,…,</m:t>
                    </m:r>
                    <m:sSub>
                      <m:sSubPr>
                        <m:ctrlPr>
                          <a:rPr lang="en-US" b="0"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𝑥</m:t>
                        </m:r>
                      </m:e>
                      <m:sub>
                        <m:r>
                          <a:rPr lang="en-US" b="0" i="1" smtClean="0">
                            <a:solidFill>
                              <a:schemeClr val="accent2"/>
                            </a:solidFill>
                            <a:latin typeface="Cambria Math" panose="02040503050406030204" pitchFamily="18" charset="0"/>
                          </a:rPr>
                          <m:t>𝑛</m:t>
                        </m:r>
                      </m:sub>
                    </m:sSub>
                  </m:oMath>
                </a14:m>
                <a:endParaRPr lang="en-US" dirty="0">
                  <a:solidFill>
                    <a:schemeClr val="accent2"/>
                  </a:solidFill>
                </a:endParaRPr>
              </a:p>
              <a:p>
                <a:pPr marL="0" indent="0">
                  <a:buNone/>
                </a:pPr>
                <a:endParaRPr lang="en-US" b="1" dirty="0"/>
              </a:p>
            </p:txBody>
          </p:sp>
        </mc:Choice>
        <mc:Fallback xmlns="">
          <p:sp>
            <p:nvSpPr>
              <p:cNvPr id="3" name="Content Placeholder 2">
                <a:extLst>
                  <a:ext uri="{FF2B5EF4-FFF2-40B4-BE49-F238E27FC236}">
                    <a16:creationId xmlns:a16="http://schemas.microsoft.com/office/drawing/2014/main" id="{65BD50F5-3F71-4D37-99C8-5D67C57DB44B}"/>
                  </a:ext>
                </a:extLst>
              </p:cNvPr>
              <p:cNvSpPr>
                <a:spLocks noGrp="1" noRot="1" noChangeAspect="1" noMove="1" noResize="1" noEditPoints="1" noAdjustHandles="1" noChangeArrowheads="1" noChangeShapeType="1" noTextEdit="1"/>
              </p:cNvSpPr>
              <p:nvPr>
                <p:ph idx="1"/>
              </p:nvPr>
            </p:nvSpPr>
            <p:spPr>
              <a:xfrm>
                <a:off x="628650" y="1825625"/>
                <a:ext cx="7886700" cy="2091282"/>
              </a:xfrm>
              <a:blipFill>
                <a:blip r:embed="rId2"/>
                <a:stretch>
                  <a:fillRect l="-1546" t="-4651"/>
                </a:stretch>
              </a:blipFill>
            </p:spPr>
            <p:txBody>
              <a:bodyPr/>
              <a:lstStyle/>
              <a:p>
                <a:r>
                  <a:rPr lang="en-US">
                    <a:noFill/>
                  </a:rPr>
                  <a:t> </a:t>
                </a:r>
              </a:p>
            </p:txBody>
          </p:sp>
        </mc:Fallback>
      </mc:AlternateContent>
      <p:sp>
        <p:nvSpPr>
          <p:cNvPr id="5" name="Content Placeholder 2">
            <a:extLst>
              <a:ext uri="{FF2B5EF4-FFF2-40B4-BE49-F238E27FC236}">
                <a16:creationId xmlns:a16="http://schemas.microsoft.com/office/drawing/2014/main" id="{8670C80F-1CC5-4300-A910-0F69DDBD523A}"/>
              </a:ext>
            </a:extLst>
          </p:cNvPr>
          <p:cNvSpPr txBox="1">
            <a:spLocks/>
          </p:cNvSpPr>
          <p:nvPr/>
        </p:nvSpPr>
        <p:spPr>
          <a:xfrm>
            <a:off x="628650" y="4195786"/>
            <a:ext cx="7886700" cy="2091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C00000"/>
                </a:solidFill>
              </a:rPr>
              <a:t>When does it work?</a:t>
            </a:r>
            <a:endParaRPr lang="en-US" b="1" dirty="0">
              <a:solidFill>
                <a:srgbClr val="C00000"/>
              </a:solidFill>
            </a:endParaRPr>
          </a:p>
        </p:txBody>
      </p:sp>
      <p:sp>
        <p:nvSpPr>
          <p:cNvPr id="6" name="Slide Number Placeholder 5">
            <a:extLst>
              <a:ext uri="{FF2B5EF4-FFF2-40B4-BE49-F238E27FC236}">
                <a16:creationId xmlns:a16="http://schemas.microsoft.com/office/drawing/2014/main" id="{BB73A830-AD6E-4530-AE0C-118BFCF5376B}"/>
              </a:ext>
            </a:extLst>
          </p:cNvPr>
          <p:cNvSpPr>
            <a:spLocks noGrp="1"/>
          </p:cNvSpPr>
          <p:nvPr>
            <p:ph type="sldNum" sz="quarter" idx="12"/>
          </p:nvPr>
        </p:nvSpPr>
        <p:spPr/>
        <p:txBody>
          <a:bodyPr/>
          <a:lstStyle/>
          <a:p>
            <a:fld id="{ED922394-96B1-4130-9F58-06B799E76477}" type="slidenum">
              <a:rPr lang="en-US" smtClean="0"/>
              <a:t>17</a:t>
            </a:fld>
            <a:endParaRPr lang="en-US"/>
          </a:p>
        </p:txBody>
      </p:sp>
    </p:spTree>
    <p:extLst>
      <p:ext uri="{BB962C8B-B14F-4D97-AF65-F5344CB8AC3E}">
        <p14:creationId xmlns:p14="http://schemas.microsoft.com/office/powerpoint/2010/main" val="151440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95934-30F9-44FC-BAAA-F479CC496A5C}"/>
              </a:ext>
            </a:extLst>
          </p:cNvPr>
          <p:cNvSpPr>
            <a:spLocks noGrp="1"/>
          </p:cNvSpPr>
          <p:nvPr>
            <p:ph type="title"/>
          </p:nvPr>
        </p:nvSpPr>
        <p:spPr/>
        <p:txBody>
          <a:bodyPr/>
          <a:lstStyle/>
          <a:p>
            <a:r>
              <a:rPr lang="en-US" dirty="0" err="1"/>
              <a:t>SoS</a:t>
            </a:r>
            <a:r>
              <a:rPr lang="en-US" dirty="0"/>
              <a:t> Crash Course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A09E6A1-DE1E-44B9-87BA-A99F99C02CE7}"/>
                  </a:ext>
                </a:extLst>
              </p:cNvPr>
              <p:cNvSpPr>
                <a:spLocks noGrp="1"/>
              </p:cNvSpPr>
              <p:nvPr>
                <p:ph idx="1"/>
              </p:nvPr>
            </p:nvSpPr>
            <p:spPr/>
            <p:txBody>
              <a:bodyPr/>
              <a:lstStyle/>
              <a:p>
                <a:pPr marL="0" indent="0">
                  <a:buNone/>
                </a:pPr>
                <a:r>
                  <a:rPr lang="en-US" b="1" dirty="0"/>
                  <a:t>Formal proof system </a:t>
                </a:r>
                <a:r>
                  <a:rPr lang="en-US" dirty="0"/>
                  <a:t>for polynomial inequalities</a:t>
                </a:r>
              </a:p>
              <a:p>
                <a:pPr marL="0" indent="0">
                  <a:buNone/>
                </a:pPr>
                <a:r>
                  <a:rPr lang="en-US" dirty="0">
                    <a:solidFill>
                      <a:schemeClr val="accent2"/>
                    </a:solidFill>
                  </a:rPr>
                  <a:t>	“</a:t>
                </a:r>
                <a14:m>
                  <m:oMath xmlns:m="http://schemas.openxmlformats.org/officeDocument/2006/math">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𝑝</m:t>
                        </m:r>
                      </m:e>
                      <m:sub>
                        <m:r>
                          <a:rPr lang="en-US" i="1">
                            <a:solidFill>
                              <a:schemeClr val="accent2"/>
                            </a:solidFill>
                            <a:latin typeface="Cambria Math" panose="02040503050406030204" pitchFamily="18" charset="0"/>
                          </a:rPr>
                          <m:t>1</m:t>
                        </m:r>
                      </m:sub>
                    </m:sSub>
                    <m:d>
                      <m:dPr>
                        <m:ctrlPr>
                          <a:rPr lang="en-US" i="1">
                            <a:solidFill>
                              <a:schemeClr val="accent2"/>
                            </a:solidFill>
                            <a:latin typeface="Cambria Math" panose="02040503050406030204" pitchFamily="18" charset="0"/>
                          </a:rPr>
                        </m:ctrlPr>
                      </m:dPr>
                      <m:e>
                        <m:r>
                          <a:rPr lang="en-US" i="1">
                            <a:solidFill>
                              <a:schemeClr val="accent2"/>
                            </a:solidFill>
                            <a:latin typeface="Cambria Math" panose="02040503050406030204" pitchFamily="18" charset="0"/>
                          </a:rPr>
                          <m:t>𝑥</m:t>
                        </m:r>
                      </m:e>
                    </m:d>
                    <m:r>
                      <a:rPr lang="en-US" b="0" i="1" smtClean="0">
                        <a:solidFill>
                          <a:schemeClr val="accent2"/>
                        </a:solidFill>
                        <a:latin typeface="Cambria Math" panose="02040503050406030204" pitchFamily="18" charset="0"/>
                      </a:rPr>
                      <m:t>≥0</m:t>
                    </m:r>
                    <m:r>
                      <a:rPr lang="en-US" i="1">
                        <a:solidFill>
                          <a:schemeClr val="accent2"/>
                        </a:solidFill>
                        <a:latin typeface="Cambria Math" panose="02040503050406030204" pitchFamily="18" charset="0"/>
                      </a:rPr>
                      <m:t>,…,</m:t>
                    </m:r>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𝑝</m:t>
                        </m:r>
                      </m:e>
                      <m:sub>
                        <m:r>
                          <a:rPr lang="en-US" i="1">
                            <a:solidFill>
                              <a:schemeClr val="accent2"/>
                            </a:solidFill>
                            <a:latin typeface="Cambria Math" panose="02040503050406030204" pitchFamily="18" charset="0"/>
                          </a:rPr>
                          <m:t>𝑚</m:t>
                        </m:r>
                      </m:sub>
                    </m:sSub>
                    <m:d>
                      <m:dPr>
                        <m:ctrlPr>
                          <a:rPr lang="en-US" i="1">
                            <a:solidFill>
                              <a:schemeClr val="accent2"/>
                            </a:solidFill>
                            <a:latin typeface="Cambria Math" panose="02040503050406030204" pitchFamily="18" charset="0"/>
                          </a:rPr>
                        </m:ctrlPr>
                      </m:dPr>
                      <m:e>
                        <m:r>
                          <a:rPr lang="en-US" i="1">
                            <a:solidFill>
                              <a:schemeClr val="accent2"/>
                            </a:solidFill>
                            <a:latin typeface="Cambria Math" panose="02040503050406030204" pitchFamily="18" charset="0"/>
                          </a:rPr>
                          <m:t>𝑥</m:t>
                        </m:r>
                      </m:e>
                    </m:d>
                    <m:r>
                      <a:rPr lang="en-US" i="1">
                        <a:solidFill>
                          <a:schemeClr val="accent2"/>
                        </a:solidFill>
                        <a:latin typeface="Cambria Math" panose="02040503050406030204" pitchFamily="18" charset="0"/>
                      </a:rPr>
                      <m:t>≥0</m:t>
                    </m:r>
                  </m:oMath>
                </a14:m>
                <a:r>
                  <a:rPr lang="en-US" dirty="0">
                    <a:solidFill>
                      <a:schemeClr val="accent2"/>
                    </a:solidFill>
                  </a:rPr>
                  <a:t> implies </a:t>
                </a:r>
                <a14:m>
                  <m:oMath xmlns:m="http://schemas.openxmlformats.org/officeDocument/2006/math">
                    <m:r>
                      <a:rPr lang="en-US" i="1">
                        <a:solidFill>
                          <a:schemeClr val="accent2"/>
                        </a:solidFill>
                        <a:latin typeface="Cambria Math" panose="02040503050406030204" pitchFamily="18" charset="0"/>
                      </a:rPr>
                      <m:t>𝑞</m:t>
                    </m:r>
                    <m:d>
                      <m:dPr>
                        <m:ctrlPr>
                          <a:rPr lang="en-US" i="1">
                            <a:solidFill>
                              <a:schemeClr val="accent2"/>
                            </a:solidFill>
                            <a:latin typeface="Cambria Math" panose="02040503050406030204" pitchFamily="18" charset="0"/>
                          </a:rPr>
                        </m:ctrlPr>
                      </m:dPr>
                      <m:e>
                        <m:r>
                          <a:rPr lang="en-US" i="1">
                            <a:solidFill>
                              <a:schemeClr val="accent2"/>
                            </a:solidFill>
                            <a:latin typeface="Cambria Math" panose="02040503050406030204" pitchFamily="18" charset="0"/>
                          </a:rPr>
                          <m:t>𝑥</m:t>
                        </m:r>
                      </m:e>
                    </m:d>
                    <m:r>
                      <a:rPr lang="en-US" i="1">
                        <a:solidFill>
                          <a:schemeClr val="accent2"/>
                        </a:solidFill>
                        <a:latin typeface="Cambria Math" panose="02040503050406030204" pitchFamily="18" charset="0"/>
                      </a:rPr>
                      <m:t>≥0</m:t>
                    </m:r>
                  </m:oMath>
                </a14:m>
                <a:r>
                  <a:rPr lang="en-US" dirty="0">
                    <a:solidFill>
                      <a:schemeClr val="accent2"/>
                    </a:solidFill>
                  </a:rPr>
                  <a:t>”</a:t>
                </a:r>
              </a:p>
              <a:p>
                <a:pPr marL="514350" indent="-514350">
                  <a:buAutoNum type="arabicPeriod"/>
                </a:pPr>
                <a:endParaRPr lang="en-US" dirty="0"/>
              </a:p>
            </p:txBody>
          </p:sp>
        </mc:Choice>
        <mc:Fallback xmlns="">
          <p:sp>
            <p:nvSpPr>
              <p:cNvPr id="3" name="Content Placeholder 2">
                <a:extLst>
                  <a:ext uri="{FF2B5EF4-FFF2-40B4-BE49-F238E27FC236}">
                    <a16:creationId xmlns:a16="http://schemas.microsoft.com/office/drawing/2014/main" id="{0A09E6A1-DE1E-44B9-87BA-A99F99C02CE7}"/>
                  </a:ext>
                </a:extLst>
              </p:cNvPr>
              <p:cNvSpPr>
                <a:spLocks noGrp="1" noRot="1" noChangeAspect="1" noMove="1" noResize="1" noEditPoints="1" noAdjustHandles="1" noChangeArrowheads="1" noChangeShapeType="1" noTextEdit="1"/>
              </p:cNvSpPr>
              <p:nvPr>
                <p:ph idx="1"/>
              </p:nvPr>
            </p:nvSpPr>
            <p:spPr>
              <a:blipFill>
                <a:blip r:embed="rId2"/>
                <a:stretch>
                  <a:fillRect l="-1546" t="-224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CAF3071E-78DF-4598-A927-68B0908A932E}"/>
              </a:ext>
            </a:extLst>
          </p:cNvPr>
          <p:cNvPicPr>
            <a:picLocks noChangeAspect="1"/>
          </p:cNvPicPr>
          <p:nvPr/>
        </p:nvPicPr>
        <p:blipFill>
          <a:blip r:embed="rId3"/>
          <a:stretch>
            <a:fillRect/>
          </a:stretch>
        </p:blipFill>
        <p:spPr>
          <a:xfrm>
            <a:off x="1194179" y="3260046"/>
            <a:ext cx="6598693" cy="3051853"/>
          </a:xfrm>
          <a:prstGeom prst="rect">
            <a:avLst/>
          </a:prstGeom>
        </p:spPr>
      </p:pic>
      <p:sp>
        <p:nvSpPr>
          <p:cNvPr id="6" name="Slide Number Placeholder 5">
            <a:extLst>
              <a:ext uri="{FF2B5EF4-FFF2-40B4-BE49-F238E27FC236}">
                <a16:creationId xmlns:a16="http://schemas.microsoft.com/office/drawing/2014/main" id="{F7D8A0A3-EC40-428D-A4DB-8E2AD64980DB}"/>
              </a:ext>
            </a:extLst>
          </p:cNvPr>
          <p:cNvSpPr>
            <a:spLocks noGrp="1"/>
          </p:cNvSpPr>
          <p:nvPr>
            <p:ph type="sldNum" sz="quarter" idx="12"/>
          </p:nvPr>
        </p:nvSpPr>
        <p:spPr/>
        <p:txBody>
          <a:bodyPr/>
          <a:lstStyle/>
          <a:p>
            <a:fld id="{ED922394-96B1-4130-9F58-06B799E76477}" type="slidenum">
              <a:rPr lang="en-US" smtClean="0"/>
              <a:t>18</a:t>
            </a:fld>
            <a:endParaRPr lang="en-US"/>
          </a:p>
        </p:txBody>
      </p:sp>
    </p:spTree>
    <p:extLst>
      <p:ext uri="{BB962C8B-B14F-4D97-AF65-F5344CB8AC3E}">
        <p14:creationId xmlns:p14="http://schemas.microsoft.com/office/powerpoint/2010/main" val="761306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95934-30F9-44FC-BAAA-F479CC496A5C}"/>
              </a:ext>
            </a:extLst>
          </p:cNvPr>
          <p:cNvSpPr>
            <a:spLocks noGrp="1"/>
          </p:cNvSpPr>
          <p:nvPr>
            <p:ph type="title"/>
          </p:nvPr>
        </p:nvSpPr>
        <p:spPr/>
        <p:txBody>
          <a:bodyPr/>
          <a:lstStyle/>
          <a:p>
            <a:r>
              <a:rPr lang="en-US" dirty="0" err="1"/>
              <a:t>SoS</a:t>
            </a:r>
            <a:r>
              <a:rPr lang="en-US" dirty="0"/>
              <a:t> Crash Course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A09E6A1-DE1E-44B9-87BA-A99F99C02CE7}"/>
                  </a:ext>
                </a:extLst>
              </p:cNvPr>
              <p:cNvSpPr>
                <a:spLocks noGrp="1"/>
              </p:cNvSpPr>
              <p:nvPr>
                <p:ph idx="1"/>
              </p:nvPr>
            </p:nvSpPr>
            <p:spPr/>
            <p:txBody>
              <a:bodyPr/>
              <a:lstStyle/>
              <a:p>
                <a:pPr marL="0" indent="0">
                  <a:buNone/>
                </a:pPr>
                <a:r>
                  <a:rPr lang="en-US" b="1" dirty="0"/>
                  <a:t>Formal proof system </a:t>
                </a:r>
                <a:r>
                  <a:rPr lang="en-US" dirty="0"/>
                  <a:t>for polynomial inequalities</a:t>
                </a:r>
              </a:p>
              <a:p>
                <a:pPr marL="0" indent="0">
                  <a:buNone/>
                </a:pPr>
                <a:r>
                  <a:rPr lang="en-US" dirty="0">
                    <a:solidFill>
                      <a:schemeClr val="accent2"/>
                    </a:solidFill>
                  </a:rPr>
                  <a:t>	“</a:t>
                </a:r>
                <a14:m>
                  <m:oMath xmlns:m="http://schemas.openxmlformats.org/officeDocument/2006/math">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𝑝</m:t>
                        </m:r>
                      </m:e>
                      <m:sub>
                        <m:r>
                          <a:rPr lang="en-US" i="1">
                            <a:solidFill>
                              <a:schemeClr val="accent2"/>
                            </a:solidFill>
                            <a:latin typeface="Cambria Math" panose="02040503050406030204" pitchFamily="18" charset="0"/>
                          </a:rPr>
                          <m:t>1</m:t>
                        </m:r>
                      </m:sub>
                    </m:sSub>
                    <m:d>
                      <m:dPr>
                        <m:ctrlPr>
                          <a:rPr lang="en-US" i="1">
                            <a:solidFill>
                              <a:schemeClr val="accent2"/>
                            </a:solidFill>
                            <a:latin typeface="Cambria Math" panose="02040503050406030204" pitchFamily="18" charset="0"/>
                          </a:rPr>
                        </m:ctrlPr>
                      </m:dPr>
                      <m:e>
                        <m:r>
                          <a:rPr lang="en-US" i="1">
                            <a:solidFill>
                              <a:schemeClr val="accent2"/>
                            </a:solidFill>
                            <a:latin typeface="Cambria Math" panose="02040503050406030204" pitchFamily="18" charset="0"/>
                          </a:rPr>
                          <m:t>𝑥</m:t>
                        </m:r>
                      </m:e>
                    </m:d>
                    <m:r>
                      <a:rPr lang="en-US" b="0" i="1" smtClean="0">
                        <a:solidFill>
                          <a:schemeClr val="accent2"/>
                        </a:solidFill>
                        <a:latin typeface="Cambria Math" panose="02040503050406030204" pitchFamily="18" charset="0"/>
                      </a:rPr>
                      <m:t>≥0</m:t>
                    </m:r>
                    <m:r>
                      <a:rPr lang="en-US" i="1">
                        <a:solidFill>
                          <a:schemeClr val="accent2"/>
                        </a:solidFill>
                        <a:latin typeface="Cambria Math" panose="02040503050406030204" pitchFamily="18" charset="0"/>
                      </a:rPr>
                      <m:t>,…,</m:t>
                    </m:r>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𝑝</m:t>
                        </m:r>
                      </m:e>
                      <m:sub>
                        <m:r>
                          <a:rPr lang="en-US" i="1">
                            <a:solidFill>
                              <a:schemeClr val="accent2"/>
                            </a:solidFill>
                            <a:latin typeface="Cambria Math" panose="02040503050406030204" pitchFamily="18" charset="0"/>
                          </a:rPr>
                          <m:t>𝑚</m:t>
                        </m:r>
                      </m:sub>
                    </m:sSub>
                    <m:d>
                      <m:dPr>
                        <m:ctrlPr>
                          <a:rPr lang="en-US" i="1">
                            <a:solidFill>
                              <a:schemeClr val="accent2"/>
                            </a:solidFill>
                            <a:latin typeface="Cambria Math" panose="02040503050406030204" pitchFamily="18" charset="0"/>
                          </a:rPr>
                        </m:ctrlPr>
                      </m:dPr>
                      <m:e>
                        <m:r>
                          <a:rPr lang="en-US" i="1">
                            <a:solidFill>
                              <a:schemeClr val="accent2"/>
                            </a:solidFill>
                            <a:latin typeface="Cambria Math" panose="02040503050406030204" pitchFamily="18" charset="0"/>
                          </a:rPr>
                          <m:t>𝑥</m:t>
                        </m:r>
                      </m:e>
                    </m:d>
                    <m:r>
                      <a:rPr lang="en-US" i="1">
                        <a:solidFill>
                          <a:schemeClr val="accent2"/>
                        </a:solidFill>
                        <a:latin typeface="Cambria Math" panose="02040503050406030204" pitchFamily="18" charset="0"/>
                      </a:rPr>
                      <m:t>≥0</m:t>
                    </m:r>
                  </m:oMath>
                </a14:m>
                <a:r>
                  <a:rPr lang="en-US" dirty="0">
                    <a:solidFill>
                      <a:schemeClr val="accent2"/>
                    </a:solidFill>
                  </a:rPr>
                  <a:t> implies </a:t>
                </a:r>
                <a14:m>
                  <m:oMath xmlns:m="http://schemas.openxmlformats.org/officeDocument/2006/math">
                    <m:r>
                      <a:rPr lang="en-US" i="1">
                        <a:solidFill>
                          <a:schemeClr val="accent2"/>
                        </a:solidFill>
                        <a:latin typeface="Cambria Math" panose="02040503050406030204" pitchFamily="18" charset="0"/>
                      </a:rPr>
                      <m:t>𝑞</m:t>
                    </m:r>
                    <m:d>
                      <m:dPr>
                        <m:ctrlPr>
                          <a:rPr lang="en-US" i="1">
                            <a:solidFill>
                              <a:schemeClr val="accent2"/>
                            </a:solidFill>
                            <a:latin typeface="Cambria Math" panose="02040503050406030204" pitchFamily="18" charset="0"/>
                          </a:rPr>
                        </m:ctrlPr>
                      </m:dPr>
                      <m:e>
                        <m:r>
                          <a:rPr lang="en-US" i="1">
                            <a:solidFill>
                              <a:schemeClr val="accent2"/>
                            </a:solidFill>
                            <a:latin typeface="Cambria Math" panose="02040503050406030204" pitchFamily="18" charset="0"/>
                          </a:rPr>
                          <m:t>𝑥</m:t>
                        </m:r>
                      </m:e>
                    </m:d>
                    <m:r>
                      <a:rPr lang="en-US" i="1">
                        <a:solidFill>
                          <a:schemeClr val="accent2"/>
                        </a:solidFill>
                        <a:latin typeface="Cambria Math" panose="02040503050406030204" pitchFamily="18" charset="0"/>
                      </a:rPr>
                      <m:t>≥0</m:t>
                    </m:r>
                  </m:oMath>
                </a14:m>
                <a:r>
                  <a:rPr lang="en-US" dirty="0">
                    <a:solidFill>
                      <a:schemeClr val="accent2"/>
                    </a:solidFill>
                  </a:rPr>
                  <a:t>”</a:t>
                </a:r>
              </a:p>
              <a:p>
                <a:pPr marL="0" indent="0">
                  <a:buNone/>
                </a:pPr>
                <a:endParaRPr lang="en-US" dirty="0">
                  <a:solidFill>
                    <a:schemeClr val="accent2"/>
                  </a:solidFill>
                </a:endParaRPr>
              </a:p>
              <a:p>
                <a:pPr marL="0" indent="0">
                  <a:buNone/>
                </a:pPr>
                <a:r>
                  <a:rPr lang="en-US" dirty="0"/>
                  <a:t>Proofs rely on </a:t>
                </a:r>
                <a:r>
                  <a:rPr lang="en-US" b="1" dirty="0"/>
                  <a:t>nonnegativity of squares</a:t>
                </a:r>
                <a:endParaRPr lang="en-US" dirty="0">
                  <a:solidFill>
                    <a:schemeClr val="accent2"/>
                  </a:solidFill>
                </a:endParaRPr>
              </a:p>
              <a:p>
                <a:pPr marL="514350" indent="-514350">
                  <a:buAutoNum type="arabicPeriod"/>
                </a:pPr>
                <a:endParaRPr lang="en-US" dirty="0"/>
              </a:p>
            </p:txBody>
          </p:sp>
        </mc:Choice>
        <mc:Fallback xmlns="">
          <p:sp>
            <p:nvSpPr>
              <p:cNvPr id="3" name="Content Placeholder 2">
                <a:extLst>
                  <a:ext uri="{FF2B5EF4-FFF2-40B4-BE49-F238E27FC236}">
                    <a16:creationId xmlns:a16="http://schemas.microsoft.com/office/drawing/2014/main" id="{0A09E6A1-DE1E-44B9-87BA-A99F99C02CE7}"/>
                  </a:ext>
                </a:extLst>
              </p:cNvPr>
              <p:cNvSpPr>
                <a:spLocks noGrp="1" noRot="1" noChangeAspect="1" noMove="1" noResize="1" noEditPoints="1" noAdjustHandles="1" noChangeArrowheads="1" noChangeShapeType="1" noTextEdit="1"/>
              </p:cNvSpPr>
              <p:nvPr>
                <p:ph idx="1"/>
              </p:nvPr>
            </p:nvSpPr>
            <p:spPr>
              <a:blipFill>
                <a:blip r:embed="rId2"/>
                <a:stretch>
                  <a:fillRect l="-1546" t="-2241"/>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89E91F3E-3F2F-48AD-96EC-CB3A9619CB47}"/>
              </a:ext>
            </a:extLst>
          </p:cNvPr>
          <p:cNvPicPr>
            <a:picLocks noChangeAspect="1"/>
          </p:cNvPicPr>
          <p:nvPr/>
        </p:nvPicPr>
        <p:blipFill>
          <a:blip r:embed="rId3"/>
          <a:stretch>
            <a:fillRect/>
          </a:stretch>
        </p:blipFill>
        <p:spPr>
          <a:xfrm>
            <a:off x="732402" y="4994683"/>
            <a:ext cx="2867360" cy="1498191"/>
          </a:xfrm>
          <a:prstGeom prst="rect">
            <a:avLst/>
          </a:prstGeom>
          <a:ln w="38100">
            <a:solidFill>
              <a:schemeClr val="bg2">
                <a:lumMod val="50000"/>
              </a:schemeClr>
            </a:solidFill>
          </a:ln>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E731EE32-935C-4DF3-84EF-B8F492D2E83D}"/>
                  </a:ext>
                </a:extLst>
              </p:cNvPr>
              <p:cNvSpPr/>
              <p:nvPr/>
            </p:nvSpPr>
            <p:spPr>
              <a:xfrm>
                <a:off x="628650" y="4160262"/>
                <a:ext cx="7734300" cy="461665"/>
              </a:xfrm>
              <a:prstGeom prst="rect">
                <a:avLst/>
              </a:prstGeom>
            </p:spPr>
            <p:txBody>
              <a:bodyPr wrap="square">
                <a:spAutoFit/>
              </a:bodyPr>
              <a:lstStyle/>
              <a:p>
                <a:r>
                  <a:rPr lang="en-US" sz="2400" b="1" dirty="0"/>
                  <a:t>Ex: </a:t>
                </a:r>
                <a:r>
                  <a:rPr lang="en-US" sz="2400" dirty="0"/>
                  <a:t>prove </a:t>
                </a:r>
                <a14:m>
                  <m:oMath xmlns:m="http://schemas.openxmlformats.org/officeDocument/2006/math">
                    <m:r>
                      <a:rPr lang="en-US" sz="2400" i="1">
                        <a:solidFill>
                          <a:schemeClr val="accent2"/>
                        </a:solidFill>
                        <a:latin typeface="Cambria Math" panose="02040503050406030204" pitchFamily="18" charset="0"/>
                      </a:rPr>
                      <m:t>𝑓</m:t>
                    </m:r>
                    <m:d>
                      <m:dPr>
                        <m:ctrlPr>
                          <a:rPr lang="en-US" sz="2400" i="1">
                            <a:solidFill>
                              <a:schemeClr val="accent2"/>
                            </a:solidFill>
                            <a:latin typeface="Cambria Math" panose="02040503050406030204" pitchFamily="18" charset="0"/>
                          </a:rPr>
                        </m:ctrlPr>
                      </m:dPr>
                      <m:e>
                        <m:r>
                          <a:rPr lang="en-US" sz="2400" i="1">
                            <a:solidFill>
                              <a:schemeClr val="accent2"/>
                            </a:solidFill>
                            <a:latin typeface="Cambria Math" panose="02040503050406030204" pitchFamily="18" charset="0"/>
                          </a:rPr>
                          <m:t>𝑥</m:t>
                        </m:r>
                      </m:e>
                    </m:d>
                    <m:r>
                      <a:rPr lang="en-US" sz="2400" i="1">
                        <a:solidFill>
                          <a:schemeClr val="accent2"/>
                        </a:solidFill>
                        <a:latin typeface="Cambria Math" panose="02040503050406030204" pitchFamily="18" charset="0"/>
                      </a:rPr>
                      <m:t>=</m:t>
                    </m:r>
                    <m:sSup>
                      <m:sSupPr>
                        <m:ctrlPr>
                          <a:rPr lang="en-US" sz="2400" i="1">
                            <a:solidFill>
                              <a:schemeClr val="accent2"/>
                            </a:solidFill>
                            <a:latin typeface="Cambria Math" panose="02040503050406030204" pitchFamily="18" charset="0"/>
                          </a:rPr>
                        </m:ctrlPr>
                      </m:sSupPr>
                      <m:e>
                        <m:r>
                          <a:rPr lang="en-US" sz="2400" i="1">
                            <a:solidFill>
                              <a:schemeClr val="accent2"/>
                            </a:solidFill>
                            <a:latin typeface="Cambria Math" panose="02040503050406030204" pitchFamily="18" charset="0"/>
                          </a:rPr>
                          <m:t>𝑥</m:t>
                        </m:r>
                      </m:e>
                      <m:sup>
                        <m:r>
                          <a:rPr lang="en-US" sz="2400" i="1">
                            <a:solidFill>
                              <a:schemeClr val="accent2"/>
                            </a:solidFill>
                            <a:latin typeface="Cambria Math" panose="02040503050406030204" pitchFamily="18" charset="0"/>
                          </a:rPr>
                          <m:t>4</m:t>
                        </m:r>
                      </m:sup>
                    </m:sSup>
                    <m:r>
                      <a:rPr lang="en-US" sz="2400" i="1">
                        <a:solidFill>
                          <a:schemeClr val="accent2"/>
                        </a:solidFill>
                        <a:latin typeface="Cambria Math" panose="02040503050406030204" pitchFamily="18" charset="0"/>
                      </a:rPr>
                      <m:t>−1.8</m:t>
                    </m:r>
                    <m:sSup>
                      <m:sSupPr>
                        <m:ctrlPr>
                          <a:rPr lang="en-US" sz="2400" i="1">
                            <a:solidFill>
                              <a:schemeClr val="accent2"/>
                            </a:solidFill>
                            <a:latin typeface="Cambria Math" panose="02040503050406030204" pitchFamily="18" charset="0"/>
                          </a:rPr>
                        </m:ctrlPr>
                      </m:sSupPr>
                      <m:e>
                        <m:r>
                          <a:rPr lang="en-US" sz="2400" i="1">
                            <a:solidFill>
                              <a:schemeClr val="accent2"/>
                            </a:solidFill>
                            <a:latin typeface="Cambria Math" panose="02040503050406030204" pitchFamily="18" charset="0"/>
                          </a:rPr>
                          <m:t>𝑥</m:t>
                        </m:r>
                      </m:e>
                      <m:sup>
                        <m:r>
                          <a:rPr lang="en-US" sz="2400" i="1">
                            <a:solidFill>
                              <a:schemeClr val="accent2"/>
                            </a:solidFill>
                            <a:latin typeface="Cambria Math" panose="02040503050406030204" pitchFamily="18" charset="0"/>
                          </a:rPr>
                          <m:t>2</m:t>
                        </m:r>
                      </m:sup>
                    </m:sSup>
                    <m:r>
                      <a:rPr lang="en-US" sz="2400" i="1">
                        <a:solidFill>
                          <a:schemeClr val="accent2"/>
                        </a:solidFill>
                        <a:latin typeface="Cambria Math" panose="02040503050406030204" pitchFamily="18" charset="0"/>
                      </a:rPr>
                      <m:t>−0.4</m:t>
                    </m:r>
                    <m:r>
                      <a:rPr lang="en-US" sz="2400" i="1">
                        <a:solidFill>
                          <a:schemeClr val="accent2"/>
                        </a:solidFill>
                        <a:latin typeface="Cambria Math" panose="02040503050406030204" pitchFamily="18" charset="0"/>
                      </a:rPr>
                      <m:t>𝑥</m:t>
                    </m:r>
                    <m:r>
                      <a:rPr lang="en-US" sz="2400" i="1">
                        <a:solidFill>
                          <a:schemeClr val="accent2"/>
                        </a:solidFill>
                        <a:latin typeface="Cambria Math" panose="02040503050406030204" pitchFamily="18" charset="0"/>
                      </a:rPr>
                      <m:t>+2.2</m:t>
                    </m:r>
                  </m:oMath>
                </a14:m>
                <a:r>
                  <a:rPr lang="en-US" sz="2400" dirty="0">
                    <a:solidFill>
                      <a:schemeClr val="accent2"/>
                    </a:solidFill>
                  </a:rPr>
                  <a:t> </a:t>
                </a:r>
                <a:r>
                  <a:rPr lang="en-US" sz="2400" dirty="0"/>
                  <a:t>is always </a:t>
                </a:r>
                <a14:m>
                  <m:oMath xmlns:m="http://schemas.openxmlformats.org/officeDocument/2006/math">
                    <m:r>
                      <a:rPr lang="en-US" sz="2400" i="1" smtClean="0">
                        <a:solidFill>
                          <a:schemeClr val="accent2"/>
                        </a:solidFill>
                        <a:latin typeface="Cambria Math" panose="02040503050406030204" pitchFamily="18" charset="0"/>
                      </a:rPr>
                      <m:t>≥1</m:t>
                    </m:r>
                  </m:oMath>
                </a14:m>
                <a:endParaRPr lang="en-US" sz="2400" dirty="0"/>
              </a:p>
            </p:txBody>
          </p:sp>
        </mc:Choice>
        <mc:Fallback xmlns="">
          <p:sp>
            <p:nvSpPr>
              <p:cNvPr id="7" name="Rectangle 6">
                <a:extLst>
                  <a:ext uri="{FF2B5EF4-FFF2-40B4-BE49-F238E27FC236}">
                    <a16:creationId xmlns:a16="http://schemas.microsoft.com/office/drawing/2014/main" id="{E731EE32-935C-4DF3-84EF-B8F492D2E83D}"/>
                  </a:ext>
                </a:extLst>
              </p:cNvPr>
              <p:cNvSpPr>
                <a:spLocks noRot="1" noChangeAspect="1" noMove="1" noResize="1" noEditPoints="1" noAdjustHandles="1" noChangeArrowheads="1" noChangeShapeType="1" noTextEdit="1"/>
              </p:cNvSpPr>
              <p:nvPr/>
            </p:nvSpPr>
            <p:spPr>
              <a:xfrm>
                <a:off x="628650" y="4160262"/>
                <a:ext cx="7734300" cy="461665"/>
              </a:xfrm>
              <a:prstGeom prst="rect">
                <a:avLst/>
              </a:prstGeom>
              <a:blipFill>
                <a:blip r:embed="rId4"/>
                <a:stretch>
                  <a:fillRect l="-1182"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4BC1177-A7E6-427E-B75C-01569B99290E}"/>
                  </a:ext>
                </a:extLst>
              </p:cNvPr>
              <p:cNvSpPr txBox="1"/>
              <p:nvPr/>
            </p:nvSpPr>
            <p:spPr>
              <a:xfrm>
                <a:off x="3813390" y="4878249"/>
                <a:ext cx="5132495" cy="760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accent2"/>
                          </a:solidFill>
                          <a:latin typeface="Cambria Math" panose="02040503050406030204" pitchFamily="18" charset="0"/>
                        </a:rPr>
                        <m:t>𝑓</m:t>
                      </m:r>
                      <m:d>
                        <m:dPr>
                          <m:ctrlPr>
                            <a:rPr lang="en-US" sz="2200" b="0" i="1" smtClean="0">
                              <a:solidFill>
                                <a:schemeClr val="accent2"/>
                              </a:solidFill>
                              <a:latin typeface="Cambria Math" panose="02040503050406030204" pitchFamily="18" charset="0"/>
                            </a:rPr>
                          </m:ctrlPr>
                        </m:dPr>
                        <m:e>
                          <m:r>
                            <a:rPr lang="en-US" sz="2200" b="0" i="1" smtClean="0">
                              <a:solidFill>
                                <a:schemeClr val="accent2"/>
                              </a:solidFill>
                              <a:latin typeface="Cambria Math" panose="02040503050406030204" pitchFamily="18" charset="0"/>
                            </a:rPr>
                            <m:t>𝑥</m:t>
                          </m:r>
                        </m:e>
                      </m:d>
                      <m:r>
                        <a:rPr lang="en-US" sz="2200" b="0" i="1" smtClean="0">
                          <a:solidFill>
                            <a:schemeClr val="accent2"/>
                          </a:solidFill>
                          <a:latin typeface="Cambria Math" panose="02040503050406030204" pitchFamily="18" charset="0"/>
                        </a:rPr>
                        <m:t>=</m:t>
                      </m:r>
                      <m:r>
                        <a:rPr lang="en-US" sz="2200" b="1" i="1" smtClean="0">
                          <a:solidFill>
                            <a:schemeClr val="accent2"/>
                          </a:solidFill>
                          <a:latin typeface="Cambria Math" panose="02040503050406030204" pitchFamily="18" charset="0"/>
                        </a:rPr>
                        <m:t>𝟏</m:t>
                      </m:r>
                      <m:r>
                        <a:rPr lang="en-US" sz="2200" b="0" i="1" smtClean="0">
                          <a:solidFill>
                            <a:schemeClr val="accent2"/>
                          </a:solidFill>
                          <a:latin typeface="Cambria Math" panose="02040503050406030204" pitchFamily="18" charset="0"/>
                        </a:rPr>
                        <m:t>+ </m:t>
                      </m:r>
                      <m:sSup>
                        <m:sSupPr>
                          <m:ctrlPr>
                            <a:rPr lang="en-US" sz="2200" b="0" i="1" smtClean="0">
                              <a:solidFill>
                                <a:schemeClr val="accent2"/>
                              </a:solidFill>
                              <a:latin typeface="Cambria Math" panose="02040503050406030204" pitchFamily="18" charset="0"/>
                            </a:rPr>
                          </m:ctrlPr>
                        </m:sSupPr>
                        <m:e>
                          <m:d>
                            <m:dPr>
                              <m:ctrlPr>
                                <a:rPr lang="en-US" sz="2200" b="0" i="1" smtClean="0">
                                  <a:solidFill>
                                    <a:schemeClr val="accent2"/>
                                  </a:solidFill>
                                  <a:latin typeface="Cambria Math" panose="02040503050406030204" pitchFamily="18" charset="0"/>
                                </a:rPr>
                              </m:ctrlPr>
                            </m:dPr>
                            <m:e>
                              <m:r>
                                <a:rPr lang="en-US" sz="2200" b="0" i="1" smtClean="0">
                                  <a:solidFill>
                                    <a:schemeClr val="accent2"/>
                                  </a:solidFill>
                                  <a:latin typeface="Cambria Math" panose="02040503050406030204" pitchFamily="18" charset="0"/>
                                </a:rPr>
                                <m:t>𝑥</m:t>
                              </m:r>
                              <m:r>
                                <a:rPr lang="en-US" sz="2200" b="0" i="1" smtClean="0">
                                  <a:solidFill>
                                    <a:schemeClr val="accent2"/>
                                  </a:solidFill>
                                  <a:latin typeface="Cambria Math" panose="02040503050406030204" pitchFamily="18" charset="0"/>
                                </a:rPr>
                                <m:t>−1</m:t>
                              </m:r>
                            </m:e>
                          </m:d>
                        </m:e>
                        <m:sup>
                          <m:r>
                            <a:rPr lang="en-US" sz="2200" b="0" i="1" smtClean="0">
                              <a:solidFill>
                                <a:schemeClr val="accent2"/>
                              </a:solidFill>
                              <a:latin typeface="Cambria Math" panose="02040503050406030204" pitchFamily="18" charset="0"/>
                            </a:rPr>
                            <m:t>2</m:t>
                          </m:r>
                        </m:sup>
                      </m:sSup>
                      <m:r>
                        <a:rPr lang="en-US" sz="2200" b="0" i="1" smtClean="0">
                          <a:solidFill>
                            <a:schemeClr val="accent2"/>
                          </a:solidFill>
                          <a:latin typeface="Cambria Math" panose="02040503050406030204" pitchFamily="18" charset="0"/>
                        </a:rPr>
                        <m:t>⋅</m:t>
                      </m:r>
                      <m:d>
                        <m:dPr>
                          <m:ctrlPr>
                            <a:rPr lang="en-US" sz="2200" b="0" i="1" smtClean="0">
                              <a:solidFill>
                                <a:schemeClr val="accent2"/>
                              </a:solidFill>
                              <a:latin typeface="Cambria Math" panose="02040503050406030204" pitchFamily="18" charset="0"/>
                            </a:rPr>
                          </m:ctrlPr>
                        </m:dPr>
                        <m:e>
                          <m:sSup>
                            <m:sSupPr>
                              <m:ctrlPr>
                                <a:rPr lang="en-US" sz="2200" b="0" i="1" smtClean="0">
                                  <a:solidFill>
                                    <a:schemeClr val="accent2"/>
                                  </a:solidFill>
                                  <a:latin typeface="Cambria Math" panose="02040503050406030204" pitchFamily="18" charset="0"/>
                                </a:rPr>
                              </m:ctrlPr>
                            </m:sSupPr>
                            <m:e>
                              <m:d>
                                <m:dPr>
                                  <m:ctrlPr>
                                    <a:rPr lang="en-US" sz="2200" b="0" i="1" smtClean="0">
                                      <a:solidFill>
                                        <a:schemeClr val="accent2"/>
                                      </a:solidFill>
                                      <a:latin typeface="Cambria Math" panose="02040503050406030204" pitchFamily="18" charset="0"/>
                                    </a:rPr>
                                  </m:ctrlPr>
                                </m:dPr>
                                <m:e>
                                  <m:r>
                                    <a:rPr lang="en-US" sz="2200" b="0" i="1" smtClean="0">
                                      <a:solidFill>
                                        <a:schemeClr val="accent2"/>
                                      </a:solidFill>
                                      <a:latin typeface="Cambria Math" panose="02040503050406030204" pitchFamily="18" charset="0"/>
                                    </a:rPr>
                                    <m:t>𝑥</m:t>
                                  </m:r>
                                  <m:r>
                                    <a:rPr lang="en-US" sz="2200" b="0" i="1" smtClean="0">
                                      <a:solidFill>
                                        <a:schemeClr val="accent2"/>
                                      </a:solidFill>
                                      <a:latin typeface="Cambria Math" panose="02040503050406030204" pitchFamily="18" charset="0"/>
                                    </a:rPr>
                                    <m:t>+1</m:t>
                                  </m:r>
                                </m:e>
                              </m:d>
                            </m:e>
                            <m:sup>
                              <m:r>
                                <a:rPr lang="en-US" sz="2200" b="0" i="1" smtClean="0">
                                  <a:solidFill>
                                    <a:schemeClr val="accent2"/>
                                  </a:solidFill>
                                  <a:latin typeface="Cambria Math" panose="02040503050406030204" pitchFamily="18" charset="0"/>
                                </a:rPr>
                                <m:t>2</m:t>
                              </m:r>
                            </m:sup>
                          </m:sSup>
                          <m:r>
                            <a:rPr lang="en-US" sz="2200" b="0" i="1" smtClean="0">
                              <a:solidFill>
                                <a:schemeClr val="accent2"/>
                              </a:solidFill>
                              <a:latin typeface="Cambria Math" panose="02040503050406030204" pitchFamily="18" charset="0"/>
                            </a:rPr>
                            <m:t>+</m:t>
                          </m:r>
                          <m:sSup>
                            <m:sSupPr>
                              <m:ctrlPr>
                                <a:rPr lang="en-US" sz="2200" b="0" i="1" smtClean="0">
                                  <a:solidFill>
                                    <a:schemeClr val="accent2"/>
                                  </a:solidFill>
                                  <a:latin typeface="Cambria Math" panose="02040503050406030204" pitchFamily="18" charset="0"/>
                                </a:rPr>
                              </m:ctrlPr>
                            </m:sSupPr>
                            <m:e>
                              <m:rad>
                                <m:radPr>
                                  <m:degHide m:val="on"/>
                                  <m:ctrlPr>
                                    <a:rPr lang="en-US" sz="2200" b="0" i="1" smtClean="0">
                                      <a:solidFill>
                                        <a:schemeClr val="accent2"/>
                                      </a:solidFill>
                                      <a:latin typeface="Cambria Math" panose="02040503050406030204" pitchFamily="18" charset="0"/>
                                    </a:rPr>
                                  </m:ctrlPr>
                                </m:radPr>
                                <m:deg/>
                                <m:e>
                                  <m:r>
                                    <a:rPr lang="en-US" sz="2200" b="0" i="1" smtClean="0">
                                      <a:solidFill>
                                        <a:schemeClr val="accent2"/>
                                      </a:solidFill>
                                      <a:latin typeface="Cambria Math" panose="02040503050406030204" pitchFamily="18" charset="0"/>
                                    </a:rPr>
                                    <m:t>0.2</m:t>
                                  </m:r>
                                </m:e>
                              </m:rad>
                            </m:e>
                            <m:sup>
                              <m:r>
                                <a:rPr lang="en-US" sz="2200" b="0" i="1" smtClean="0">
                                  <a:solidFill>
                                    <a:schemeClr val="accent2"/>
                                  </a:solidFill>
                                  <a:latin typeface="Cambria Math" panose="02040503050406030204" pitchFamily="18" charset="0"/>
                                </a:rPr>
                                <m:t>2</m:t>
                              </m:r>
                            </m:sup>
                          </m:sSup>
                        </m:e>
                      </m:d>
                    </m:oMath>
                  </m:oMathPara>
                </a14:m>
                <a:endParaRPr lang="en-US" sz="2200" dirty="0">
                  <a:solidFill>
                    <a:schemeClr val="accent2"/>
                  </a:solidFill>
                </a:endParaRPr>
              </a:p>
            </p:txBody>
          </p:sp>
        </mc:Choice>
        <mc:Fallback xmlns="">
          <p:sp>
            <p:nvSpPr>
              <p:cNvPr id="8" name="TextBox 7">
                <a:extLst>
                  <a:ext uri="{FF2B5EF4-FFF2-40B4-BE49-F238E27FC236}">
                    <a16:creationId xmlns:a16="http://schemas.microsoft.com/office/drawing/2014/main" id="{D4BC1177-A7E6-427E-B75C-01569B99290E}"/>
                  </a:ext>
                </a:extLst>
              </p:cNvPr>
              <p:cNvSpPr txBox="1">
                <a:spLocks noRot="1" noChangeAspect="1" noMove="1" noResize="1" noEditPoints="1" noAdjustHandles="1" noChangeArrowheads="1" noChangeShapeType="1" noTextEdit="1"/>
              </p:cNvSpPr>
              <p:nvPr/>
            </p:nvSpPr>
            <p:spPr>
              <a:xfrm>
                <a:off x="3813390" y="4878249"/>
                <a:ext cx="5132495" cy="760721"/>
              </a:xfrm>
              <a:prstGeom prst="rect">
                <a:avLst/>
              </a:prstGeom>
              <a:blipFill>
                <a:blip r:embed="rId5"/>
                <a:stretch>
                  <a:fillRect/>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D6DA5FF9-E3DE-4D0B-A4DE-809D1C5BC3AD}"/>
              </a:ext>
            </a:extLst>
          </p:cNvPr>
          <p:cNvGrpSpPr/>
          <p:nvPr/>
        </p:nvGrpSpPr>
        <p:grpSpPr>
          <a:xfrm>
            <a:off x="5258490" y="5743778"/>
            <a:ext cx="3774332" cy="529920"/>
            <a:chOff x="5480517" y="2775615"/>
            <a:chExt cx="3371040" cy="529920"/>
          </a:xfrm>
        </p:grpSpPr>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591B7225-90F0-456E-8AA1-50D87876305F}"/>
                    </a:ext>
                  </a:extLst>
                </p14:cNvPr>
                <p14:cNvContentPartPr/>
                <p14:nvPr/>
              </p14:nvContentPartPr>
              <p14:xfrm>
                <a:off x="5480517" y="2775615"/>
                <a:ext cx="3371040" cy="244080"/>
              </p14:xfrm>
            </p:contentPart>
          </mc:Choice>
          <mc:Fallback xmlns="">
            <p:pic>
              <p:nvPicPr>
                <p:cNvPr id="3" name="Ink 2">
                  <a:extLst>
                    <a:ext uri="{FF2B5EF4-FFF2-40B4-BE49-F238E27FC236}">
                      <a16:creationId xmlns:a16="http://schemas.microsoft.com/office/drawing/2014/main" id="{BA51C8F2-8EBC-451A-84D9-4414DD0D62B3}"/>
                    </a:ext>
                  </a:extLst>
                </p:cNvPr>
                <p:cNvPicPr/>
                <p:nvPr/>
              </p:nvPicPr>
              <p:blipFill>
                <a:blip r:embed="rId9"/>
                <a:stretch>
                  <a:fillRect/>
                </a:stretch>
              </p:blipFill>
              <p:spPr>
                <a:xfrm>
                  <a:off x="5472478" y="2766975"/>
                  <a:ext cx="3386796" cy="261720"/>
                </a:xfrm>
                <a:prstGeom prst="rect">
                  <a:avLst/>
                </a:prstGeom>
              </p:spPr>
            </p:pic>
          </mc:Fallback>
        </mc:AlternateContent>
        <p:grpSp>
          <p:nvGrpSpPr>
            <p:cNvPr id="11" name="Group 10">
              <a:extLst>
                <a:ext uri="{FF2B5EF4-FFF2-40B4-BE49-F238E27FC236}">
                  <a16:creationId xmlns:a16="http://schemas.microsoft.com/office/drawing/2014/main" id="{1EDD91B2-9989-4FAD-BB0C-F4EE8B361969}"/>
                </a:ext>
              </a:extLst>
            </p:cNvPr>
            <p:cNvGrpSpPr/>
            <p:nvPr/>
          </p:nvGrpSpPr>
          <p:grpSpPr>
            <a:xfrm>
              <a:off x="7072077" y="3140655"/>
              <a:ext cx="396000" cy="164880"/>
              <a:chOff x="7072077" y="3140655"/>
              <a:chExt cx="396000" cy="164880"/>
            </a:xfrm>
          </p:grpSpPr>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77E511E9-7DC3-4142-8D3D-43BE066AE475}"/>
                      </a:ext>
                    </a:extLst>
                  </p14:cNvPr>
                  <p14:cNvContentPartPr/>
                  <p14:nvPr/>
                </p14:nvContentPartPr>
                <p14:xfrm>
                  <a:off x="7072077" y="3143895"/>
                  <a:ext cx="133200" cy="126360"/>
                </p14:xfrm>
              </p:contentPart>
            </mc:Choice>
            <mc:Fallback xmlns="">
              <p:pic>
                <p:nvPicPr>
                  <p:cNvPr id="9" name="Ink 8">
                    <a:extLst>
                      <a:ext uri="{FF2B5EF4-FFF2-40B4-BE49-F238E27FC236}">
                        <a16:creationId xmlns:a16="http://schemas.microsoft.com/office/drawing/2014/main" id="{BD1E179D-E339-40E9-AD5A-C826BFA1ABBC}"/>
                      </a:ext>
                    </a:extLst>
                  </p:cNvPr>
                  <p:cNvPicPr/>
                  <p:nvPr/>
                </p:nvPicPr>
                <p:blipFill>
                  <a:blip r:embed="rId11"/>
                  <a:stretch>
                    <a:fillRect/>
                  </a:stretch>
                </p:blipFill>
                <p:spPr>
                  <a:xfrm>
                    <a:off x="7064355" y="3135255"/>
                    <a:ext cx="148965"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20D44CB3-43F3-4DEC-A5EE-0AE2B76987CD}"/>
                      </a:ext>
                    </a:extLst>
                  </p14:cNvPr>
                  <p14:cNvContentPartPr/>
                  <p14:nvPr/>
                </p14:nvContentPartPr>
                <p14:xfrm>
                  <a:off x="7134717" y="3209055"/>
                  <a:ext cx="97200" cy="96480"/>
                </p14:xfrm>
              </p:contentPart>
            </mc:Choice>
            <mc:Fallback xmlns="">
              <p:pic>
                <p:nvPicPr>
                  <p:cNvPr id="12" name="Ink 11">
                    <a:extLst>
                      <a:ext uri="{FF2B5EF4-FFF2-40B4-BE49-F238E27FC236}">
                        <a16:creationId xmlns:a16="http://schemas.microsoft.com/office/drawing/2014/main" id="{AD638038-E7E4-42EA-90A2-FBFE2C282077}"/>
                      </a:ext>
                    </a:extLst>
                  </p:cNvPr>
                  <p:cNvPicPr/>
                  <p:nvPr/>
                </p:nvPicPr>
                <p:blipFill>
                  <a:blip r:embed="rId13"/>
                  <a:stretch>
                    <a:fillRect/>
                  </a:stretch>
                </p:blipFill>
                <p:spPr>
                  <a:xfrm>
                    <a:off x="7126671" y="3200415"/>
                    <a:ext cx="112971"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553FE40E-02E3-4425-A07C-D00B34289957}"/>
                      </a:ext>
                    </a:extLst>
                  </p14:cNvPr>
                  <p14:cNvContentPartPr/>
                  <p14:nvPr/>
                </p14:nvContentPartPr>
                <p14:xfrm>
                  <a:off x="7344957" y="3140655"/>
                  <a:ext cx="123120" cy="130320"/>
                </p14:xfrm>
              </p:contentPart>
            </mc:Choice>
            <mc:Fallback xmlns="">
              <p:pic>
                <p:nvPicPr>
                  <p:cNvPr id="14" name="Ink 13">
                    <a:extLst>
                      <a:ext uri="{FF2B5EF4-FFF2-40B4-BE49-F238E27FC236}">
                        <a16:creationId xmlns:a16="http://schemas.microsoft.com/office/drawing/2014/main" id="{6AD458D0-4E03-4554-AAE1-305D33BED196}"/>
                      </a:ext>
                    </a:extLst>
                  </p:cNvPr>
                  <p:cNvPicPr/>
                  <p:nvPr/>
                </p:nvPicPr>
                <p:blipFill>
                  <a:blip r:embed="rId15"/>
                  <a:stretch>
                    <a:fillRect/>
                  </a:stretch>
                </p:blipFill>
                <p:spPr>
                  <a:xfrm>
                    <a:off x="7337242" y="3132015"/>
                    <a:ext cx="138872" cy="147960"/>
                  </a:xfrm>
                  <a:prstGeom prst="rect">
                    <a:avLst/>
                  </a:prstGeom>
                </p:spPr>
              </p:pic>
            </mc:Fallback>
          </mc:AlternateContent>
        </p:grpSp>
      </p:grpSp>
      <p:sp>
        <p:nvSpPr>
          <p:cNvPr id="5" name="Slide Number Placeholder 4">
            <a:extLst>
              <a:ext uri="{FF2B5EF4-FFF2-40B4-BE49-F238E27FC236}">
                <a16:creationId xmlns:a16="http://schemas.microsoft.com/office/drawing/2014/main" id="{AAA2BDC6-9C87-4250-BC7C-C8C05DC6ADA4}"/>
              </a:ext>
            </a:extLst>
          </p:cNvPr>
          <p:cNvSpPr>
            <a:spLocks noGrp="1"/>
          </p:cNvSpPr>
          <p:nvPr>
            <p:ph type="sldNum" sz="quarter" idx="12"/>
          </p:nvPr>
        </p:nvSpPr>
        <p:spPr/>
        <p:txBody>
          <a:bodyPr/>
          <a:lstStyle/>
          <a:p>
            <a:fld id="{ED922394-96B1-4130-9F58-06B799E76477}" type="slidenum">
              <a:rPr lang="en-US" smtClean="0"/>
              <a:t>19</a:t>
            </a:fld>
            <a:endParaRPr lang="en-US"/>
          </a:p>
        </p:txBody>
      </p:sp>
    </p:spTree>
    <p:extLst>
      <p:ext uri="{BB962C8B-B14F-4D97-AF65-F5344CB8AC3E}">
        <p14:creationId xmlns:p14="http://schemas.microsoft.com/office/powerpoint/2010/main" val="155782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29C02-1E12-43A8-A268-A0F26C3458A1}"/>
              </a:ext>
            </a:extLst>
          </p:cNvPr>
          <p:cNvSpPr>
            <a:spLocks noGrp="1"/>
          </p:cNvSpPr>
          <p:nvPr>
            <p:ph type="title"/>
          </p:nvPr>
        </p:nvSpPr>
        <p:spPr/>
        <p:txBody>
          <a:bodyPr>
            <a:normAutofit fontScale="90000"/>
          </a:bodyPr>
          <a:lstStyle/>
          <a:p>
            <a:r>
              <a:rPr lang="en-US" dirty="0">
                <a:solidFill>
                  <a:schemeClr val="accent2"/>
                </a:solidFill>
              </a:rPr>
              <a:t>High-Dimensional Statistics: </a:t>
            </a:r>
            <a:r>
              <a:rPr lang="en-US" dirty="0"/>
              <a:t>Building Blocks of ML and Data Science</a:t>
            </a:r>
          </a:p>
        </p:txBody>
      </p:sp>
      <p:sp>
        <p:nvSpPr>
          <p:cNvPr id="9" name="TextBox 8">
            <a:extLst>
              <a:ext uri="{FF2B5EF4-FFF2-40B4-BE49-F238E27FC236}">
                <a16:creationId xmlns:a16="http://schemas.microsoft.com/office/drawing/2014/main" id="{0ADB2D88-0C64-48FA-8B86-4CAD9DE8EC18}"/>
              </a:ext>
            </a:extLst>
          </p:cNvPr>
          <p:cNvSpPr txBox="1"/>
          <p:nvPr/>
        </p:nvSpPr>
        <p:spPr>
          <a:xfrm>
            <a:off x="457200" y="3418686"/>
            <a:ext cx="2964851" cy="473976"/>
          </a:xfrm>
          <a:prstGeom prst="rect">
            <a:avLst/>
          </a:prstGeom>
          <a:noFill/>
        </p:spPr>
        <p:txBody>
          <a:bodyPr wrap="none" rtlCol="0">
            <a:spAutoFit/>
          </a:bodyPr>
          <a:lstStyle/>
          <a:p>
            <a:r>
              <a:rPr lang="en-US" sz="2200" dirty="0"/>
              <a:t>Regression/PAC learning</a:t>
            </a:r>
          </a:p>
        </p:txBody>
      </p:sp>
      <p:sp>
        <p:nvSpPr>
          <p:cNvPr id="10" name="TextBox 9">
            <a:extLst>
              <a:ext uri="{FF2B5EF4-FFF2-40B4-BE49-F238E27FC236}">
                <a16:creationId xmlns:a16="http://schemas.microsoft.com/office/drawing/2014/main" id="{F42F8CC5-0827-4018-BF25-DE9A14547C25}"/>
              </a:ext>
            </a:extLst>
          </p:cNvPr>
          <p:cNvSpPr txBox="1"/>
          <p:nvPr/>
        </p:nvSpPr>
        <p:spPr>
          <a:xfrm>
            <a:off x="3842314" y="3418900"/>
            <a:ext cx="1329467" cy="473976"/>
          </a:xfrm>
          <a:prstGeom prst="rect">
            <a:avLst/>
          </a:prstGeom>
          <a:noFill/>
        </p:spPr>
        <p:txBody>
          <a:bodyPr wrap="none" rtlCol="0">
            <a:spAutoFit/>
          </a:bodyPr>
          <a:lstStyle/>
          <a:p>
            <a:r>
              <a:rPr lang="en-US" sz="2200" dirty="0"/>
              <a:t>Clustering</a:t>
            </a:r>
          </a:p>
        </p:txBody>
      </p:sp>
      <p:sp>
        <p:nvSpPr>
          <p:cNvPr id="11" name="TextBox 10">
            <a:extLst>
              <a:ext uri="{FF2B5EF4-FFF2-40B4-BE49-F238E27FC236}">
                <a16:creationId xmlns:a16="http://schemas.microsoft.com/office/drawing/2014/main" id="{775B3520-81D5-44F7-9954-5518BF41DBEF}"/>
              </a:ext>
            </a:extLst>
          </p:cNvPr>
          <p:cNvSpPr txBox="1"/>
          <p:nvPr/>
        </p:nvSpPr>
        <p:spPr>
          <a:xfrm>
            <a:off x="5486400" y="3362785"/>
            <a:ext cx="3340530" cy="846385"/>
          </a:xfrm>
          <a:prstGeom prst="rect">
            <a:avLst/>
          </a:prstGeom>
          <a:noFill/>
        </p:spPr>
        <p:txBody>
          <a:bodyPr wrap="none" rtlCol="0">
            <a:spAutoFit/>
          </a:bodyPr>
          <a:lstStyle/>
          <a:p>
            <a:pPr algn="ctr"/>
            <a:r>
              <a:rPr lang="en-US" sz="2200" dirty="0"/>
              <a:t>Component Analysis</a:t>
            </a:r>
          </a:p>
          <a:p>
            <a:pPr algn="ctr"/>
            <a:r>
              <a:rPr lang="en-US" sz="2200" dirty="0"/>
              <a:t>Matrix/Tensor Factorization</a:t>
            </a:r>
          </a:p>
        </p:txBody>
      </p:sp>
      <p:sp>
        <p:nvSpPr>
          <p:cNvPr id="12" name="TextBox 11">
            <a:extLst>
              <a:ext uri="{FF2B5EF4-FFF2-40B4-BE49-F238E27FC236}">
                <a16:creationId xmlns:a16="http://schemas.microsoft.com/office/drawing/2014/main" id="{F426817A-9CB0-4CB9-AFB7-DB076A55968A}"/>
              </a:ext>
            </a:extLst>
          </p:cNvPr>
          <p:cNvSpPr txBox="1"/>
          <p:nvPr/>
        </p:nvSpPr>
        <p:spPr>
          <a:xfrm>
            <a:off x="3767363" y="5375823"/>
            <a:ext cx="3014864" cy="769441"/>
          </a:xfrm>
          <a:prstGeom prst="rect">
            <a:avLst/>
          </a:prstGeom>
          <a:noFill/>
        </p:spPr>
        <p:txBody>
          <a:bodyPr wrap="none" rtlCol="0">
            <a:spAutoFit/>
          </a:bodyPr>
          <a:lstStyle/>
          <a:p>
            <a:pPr algn="ctr"/>
            <a:r>
              <a:rPr lang="en-US" sz="2200" dirty="0"/>
              <a:t>Community Detection</a:t>
            </a:r>
          </a:p>
          <a:p>
            <a:pPr algn="ctr"/>
            <a:r>
              <a:rPr lang="en-US" sz="2200" dirty="0"/>
              <a:t>&amp; Other Graph Problems</a:t>
            </a:r>
          </a:p>
        </p:txBody>
      </p:sp>
      <p:sp>
        <p:nvSpPr>
          <p:cNvPr id="13" name="TextBox 12">
            <a:extLst>
              <a:ext uri="{FF2B5EF4-FFF2-40B4-BE49-F238E27FC236}">
                <a16:creationId xmlns:a16="http://schemas.microsoft.com/office/drawing/2014/main" id="{41F8E656-7DD7-4BE3-A672-79E79844C035}"/>
              </a:ext>
            </a:extLst>
          </p:cNvPr>
          <p:cNvSpPr txBox="1"/>
          <p:nvPr/>
        </p:nvSpPr>
        <p:spPr>
          <a:xfrm>
            <a:off x="850701" y="5375823"/>
            <a:ext cx="2540567" cy="769441"/>
          </a:xfrm>
          <a:prstGeom prst="rect">
            <a:avLst/>
          </a:prstGeom>
          <a:noFill/>
        </p:spPr>
        <p:txBody>
          <a:bodyPr wrap="none" rtlCol="0">
            <a:spAutoFit/>
          </a:bodyPr>
          <a:lstStyle/>
          <a:p>
            <a:pPr algn="ctr"/>
            <a:r>
              <a:rPr lang="en-US" sz="2200" dirty="0"/>
              <a:t>Sparse Recovery/</a:t>
            </a:r>
          </a:p>
          <a:p>
            <a:pPr algn="ctr"/>
            <a:r>
              <a:rPr lang="en-US" sz="2200" dirty="0"/>
              <a:t>Compressed Sensing</a:t>
            </a:r>
          </a:p>
        </p:txBody>
      </p:sp>
      <p:sp>
        <p:nvSpPr>
          <p:cNvPr id="14" name="TextBox 13">
            <a:extLst>
              <a:ext uri="{FF2B5EF4-FFF2-40B4-BE49-F238E27FC236}">
                <a16:creationId xmlns:a16="http://schemas.microsoft.com/office/drawing/2014/main" id="{854F8831-D3E7-41AF-8015-364F9211503C}"/>
              </a:ext>
            </a:extLst>
          </p:cNvPr>
          <p:cNvSpPr txBox="1"/>
          <p:nvPr/>
        </p:nvSpPr>
        <p:spPr>
          <a:xfrm>
            <a:off x="6827363" y="5392341"/>
            <a:ext cx="1899943" cy="769441"/>
          </a:xfrm>
          <a:prstGeom prst="rect">
            <a:avLst/>
          </a:prstGeom>
          <a:noFill/>
        </p:spPr>
        <p:txBody>
          <a:bodyPr wrap="none" rtlCol="0">
            <a:spAutoFit/>
          </a:bodyPr>
          <a:lstStyle/>
          <a:p>
            <a:pPr algn="ctr"/>
            <a:r>
              <a:rPr lang="en-US" sz="2200" dirty="0"/>
              <a:t>Latent Variable</a:t>
            </a:r>
          </a:p>
          <a:p>
            <a:pPr algn="ctr"/>
            <a:r>
              <a:rPr lang="en-US" sz="2200" dirty="0"/>
              <a:t>Models</a:t>
            </a:r>
          </a:p>
        </p:txBody>
      </p:sp>
      <p:pic>
        <p:nvPicPr>
          <p:cNvPr id="4" name="Picture 3">
            <a:extLst>
              <a:ext uri="{FF2B5EF4-FFF2-40B4-BE49-F238E27FC236}">
                <a16:creationId xmlns:a16="http://schemas.microsoft.com/office/drawing/2014/main" id="{AFA30D45-1345-445D-AA44-068473BFD160}"/>
              </a:ext>
            </a:extLst>
          </p:cNvPr>
          <p:cNvPicPr>
            <a:picLocks noChangeAspect="1"/>
          </p:cNvPicPr>
          <p:nvPr/>
        </p:nvPicPr>
        <p:blipFill>
          <a:blip r:embed="rId3"/>
          <a:stretch>
            <a:fillRect/>
          </a:stretch>
        </p:blipFill>
        <p:spPr>
          <a:xfrm>
            <a:off x="1149955" y="2058027"/>
            <a:ext cx="1814887" cy="1304456"/>
          </a:xfrm>
          <a:prstGeom prst="rect">
            <a:avLst/>
          </a:prstGeom>
          <a:ln w="38100" cap="rnd">
            <a:solidFill>
              <a:schemeClr val="bg2">
                <a:lumMod val="50000"/>
              </a:schemeClr>
            </a:solidFill>
            <a:round/>
            <a:extLst>
              <a:ext uri="{C807C97D-BFC1-408E-A445-0C87EB9F89A2}">
                <ask:lineSketchStyleProps xmlns:ask="http://schemas.microsoft.com/office/drawing/2018/sketchyshapes" sd="1219033472">
                  <a:custGeom>
                    <a:avLst/>
                    <a:gdLst>
                      <a:gd name="connsiteX0" fmla="*/ 0 w 2928959"/>
                      <a:gd name="connsiteY0" fmla="*/ 0 h 1852626"/>
                      <a:gd name="connsiteX1" fmla="*/ 527213 w 2928959"/>
                      <a:gd name="connsiteY1" fmla="*/ 0 h 1852626"/>
                      <a:gd name="connsiteX2" fmla="*/ 1142294 w 2928959"/>
                      <a:gd name="connsiteY2" fmla="*/ 0 h 1852626"/>
                      <a:gd name="connsiteX3" fmla="*/ 1698796 w 2928959"/>
                      <a:gd name="connsiteY3" fmla="*/ 0 h 1852626"/>
                      <a:gd name="connsiteX4" fmla="*/ 2226009 w 2928959"/>
                      <a:gd name="connsiteY4" fmla="*/ 0 h 1852626"/>
                      <a:gd name="connsiteX5" fmla="*/ 2928959 w 2928959"/>
                      <a:gd name="connsiteY5" fmla="*/ 0 h 1852626"/>
                      <a:gd name="connsiteX6" fmla="*/ 2928959 w 2928959"/>
                      <a:gd name="connsiteY6" fmla="*/ 463157 h 1852626"/>
                      <a:gd name="connsiteX7" fmla="*/ 2928959 w 2928959"/>
                      <a:gd name="connsiteY7" fmla="*/ 926313 h 1852626"/>
                      <a:gd name="connsiteX8" fmla="*/ 2928959 w 2928959"/>
                      <a:gd name="connsiteY8" fmla="*/ 1352417 h 1852626"/>
                      <a:gd name="connsiteX9" fmla="*/ 2928959 w 2928959"/>
                      <a:gd name="connsiteY9" fmla="*/ 1852626 h 1852626"/>
                      <a:gd name="connsiteX10" fmla="*/ 2401746 w 2928959"/>
                      <a:gd name="connsiteY10" fmla="*/ 1852626 h 1852626"/>
                      <a:gd name="connsiteX11" fmla="*/ 1903823 w 2928959"/>
                      <a:gd name="connsiteY11" fmla="*/ 1852626 h 1852626"/>
                      <a:gd name="connsiteX12" fmla="*/ 1288742 w 2928959"/>
                      <a:gd name="connsiteY12" fmla="*/ 1852626 h 1852626"/>
                      <a:gd name="connsiteX13" fmla="*/ 761529 w 2928959"/>
                      <a:gd name="connsiteY13" fmla="*/ 1852626 h 1852626"/>
                      <a:gd name="connsiteX14" fmla="*/ 0 w 2928959"/>
                      <a:gd name="connsiteY14" fmla="*/ 1852626 h 1852626"/>
                      <a:gd name="connsiteX15" fmla="*/ 0 w 2928959"/>
                      <a:gd name="connsiteY15" fmla="*/ 1352417 h 1852626"/>
                      <a:gd name="connsiteX16" fmla="*/ 0 w 2928959"/>
                      <a:gd name="connsiteY16" fmla="*/ 926313 h 1852626"/>
                      <a:gd name="connsiteX17" fmla="*/ 0 w 2928959"/>
                      <a:gd name="connsiteY17" fmla="*/ 444630 h 1852626"/>
                      <a:gd name="connsiteX18" fmla="*/ 0 w 2928959"/>
                      <a:gd name="connsiteY18" fmla="*/ 0 h 185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28959" h="1852626" fill="none" extrusionOk="0">
                        <a:moveTo>
                          <a:pt x="0" y="0"/>
                        </a:moveTo>
                        <a:cubicBezTo>
                          <a:pt x="225897" y="-28325"/>
                          <a:pt x="363463" y="18280"/>
                          <a:pt x="527213" y="0"/>
                        </a:cubicBezTo>
                        <a:cubicBezTo>
                          <a:pt x="690963" y="-18280"/>
                          <a:pt x="887058" y="20929"/>
                          <a:pt x="1142294" y="0"/>
                        </a:cubicBezTo>
                        <a:cubicBezTo>
                          <a:pt x="1397530" y="-20929"/>
                          <a:pt x="1457989" y="62549"/>
                          <a:pt x="1698796" y="0"/>
                        </a:cubicBezTo>
                        <a:cubicBezTo>
                          <a:pt x="1939603" y="-62549"/>
                          <a:pt x="2040408" y="10093"/>
                          <a:pt x="2226009" y="0"/>
                        </a:cubicBezTo>
                        <a:cubicBezTo>
                          <a:pt x="2411610" y="-10093"/>
                          <a:pt x="2708268" y="51486"/>
                          <a:pt x="2928959" y="0"/>
                        </a:cubicBezTo>
                        <a:cubicBezTo>
                          <a:pt x="2963842" y="186371"/>
                          <a:pt x="2874174" y="321644"/>
                          <a:pt x="2928959" y="463157"/>
                        </a:cubicBezTo>
                        <a:cubicBezTo>
                          <a:pt x="2983744" y="604670"/>
                          <a:pt x="2926899" y="775419"/>
                          <a:pt x="2928959" y="926313"/>
                        </a:cubicBezTo>
                        <a:cubicBezTo>
                          <a:pt x="2931019" y="1077207"/>
                          <a:pt x="2899274" y="1217739"/>
                          <a:pt x="2928959" y="1352417"/>
                        </a:cubicBezTo>
                        <a:cubicBezTo>
                          <a:pt x="2958644" y="1487095"/>
                          <a:pt x="2910815" y="1681006"/>
                          <a:pt x="2928959" y="1852626"/>
                        </a:cubicBezTo>
                        <a:cubicBezTo>
                          <a:pt x="2675577" y="1901690"/>
                          <a:pt x="2514987" y="1834003"/>
                          <a:pt x="2401746" y="1852626"/>
                        </a:cubicBezTo>
                        <a:cubicBezTo>
                          <a:pt x="2288505" y="1871249"/>
                          <a:pt x="2148600" y="1824427"/>
                          <a:pt x="1903823" y="1852626"/>
                        </a:cubicBezTo>
                        <a:cubicBezTo>
                          <a:pt x="1659046" y="1880825"/>
                          <a:pt x="1429714" y="1785161"/>
                          <a:pt x="1288742" y="1852626"/>
                        </a:cubicBezTo>
                        <a:cubicBezTo>
                          <a:pt x="1147770" y="1920091"/>
                          <a:pt x="1001179" y="1838509"/>
                          <a:pt x="761529" y="1852626"/>
                        </a:cubicBezTo>
                        <a:cubicBezTo>
                          <a:pt x="521879" y="1866743"/>
                          <a:pt x="380600" y="1799282"/>
                          <a:pt x="0" y="1852626"/>
                        </a:cubicBezTo>
                        <a:cubicBezTo>
                          <a:pt x="-52038" y="1719032"/>
                          <a:pt x="53999" y="1545221"/>
                          <a:pt x="0" y="1352417"/>
                        </a:cubicBezTo>
                        <a:cubicBezTo>
                          <a:pt x="-53999" y="1159613"/>
                          <a:pt x="42556" y="1030311"/>
                          <a:pt x="0" y="926313"/>
                        </a:cubicBezTo>
                        <a:cubicBezTo>
                          <a:pt x="-42556" y="822315"/>
                          <a:pt x="6807" y="548356"/>
                          <a:pt x="0" y="444630"/>
                        </a:cubicBezTo>
                        <a:cubicBezTo>
                          <a:pt x="-6807" y="340904"/>
                          <a:pt x="34181" y="147739"/>
                          <a:pt x="0" y="0"/>
                        </a:cubicBezTo>
                        <a:close/>
                      </a:path>
                      <a:path w="2928959" h="1852626" stroke="0" extrusionOk="0">
                        <a:moveTo>
                          <a:pt x="0" y="0"/>
                        </a:moveTo>
                        <a:cubicBezTo>
                          <a:pt x="230639" y="-46008"/>
                          <a:pt x="362404" y="4623"/>
                          <a:pt x="556502" y="0"/>
                        </a:cubicBezTo>
                        <a:cubicBezTo>
                          <a:pt x="750600" y="-4623"/>
                          <a:pt x="948743" y="27086"/>
                          <a:pt x="1054425" y="0"/>
                        </a:cubicBezTo>
                        <a:cubicBezTo>
                          <a:pt x="1160107" y="-27086"/>
                          <a:pt x="1445219" y="27370"/>
                          <a:pt x="1698796" y="0"/>
                        </a:cubicBezTo>
                        <a:cubicBezTo>
                          <a:pt x="1952373" y="-27370"/>
                          <a:pt x="2043240" y="4975"/>
                          <a:pt x="2255298" y="0"/>
                        </a:cubicBezTo>
                        <a:cubicBezTo>
                          <a:pt x="2467356" y="-4975"/>
                          <a:pt x="2761886" y="61565"/>
                          <a:pt x="2928959" y="0"/>
                        </a:cubicBezTo>
                        <a:cubicBezTo>
                          <a:pt x="2976995" y="234780"/>
                          <a:pt x="2910616" y="256626"/>
                          <a:pt x="2928959" y="500209"/>
                        </a:cubicBezTo>
                        <a:cubicBezTo>
                          <a:pt x="2947302" y="743792"/>
                          <a:pt x="2907493" y="795757"/>
                          <a:pt x="2928959" y="963366"/>
                        </a:cubicBezTo>
                        <a:cubicBezTo>
                          <a:pt x="2950425" y="1130975"/>
                          <a:pt x="2876138" y="1225403"/>
                          <a:pt x="2928959" y="1426522"/>
                        </a:cubicBezTo>
                        <a:cubicBezTo>
                          <a:pt x="2981780" y="1627641"/>
                          <a:pt x="2928226" y="1663574"/>
                          <a:pt x="2928959" y="1852626"/>
                        </a:cubicBezTo>
                        <a:cubicBezTo>
                          <a:pt x="2787344" y="1876762"/>
                          <a:pt x="2591409" y="1791560"/>
                          <a:pt x="2401746" y="1852626"/>
                        </a:cubicBezTo>
                        <a:cubicBezTo>
                          <a:pt x="2212083" y="1913692"/>
                          <a:pt x="2020625" y="1839101"/>
                          <a:pt x="1815955" y="1852626"/>
                        </a:cubicBezTo>
                        <a:cubicBezTo>
                          <a:pt x="1611285" y="1866151"/>
                          <a:pt x="1488925" y="1799950"/>
                          <a:pt x="1259452" y="1852626"/>
                        </a:cubicBezTo>
                        <a:cubicBezTo>
                          <a:pt x="1029979" y="1905302"/>
                          <a:pt x="814577" y="1807324"/>
                          <a:pt x="615081" y="1852626"/>
                        </a:cubicBezTo>
                        <a:cubicBezTo>
                          <a:pt x="415585" y="1897928"/>
                          <a:pt x="207967" y="1843856"/>
                          <a:pt x="0" y="1852626"/>
                        </a:cubicBezTo>
                        <a:cubicBezTo>
                          <a:pt x="-32423" y="1732461"/>
                          <a:pt x="42924" y="1560145"/>
                          <a:pt x="0" y="1426522"/>
                        </a:cubicBezTo>
                        <a:cubicBezTo>
                          <a:pt x="-42924" y="1292899"/>
                          <a:pt x="53903" y="1057229"/>
                          <a:pt x="0" y="963366"/>
                        </a:cubicBezTo>
                        <a:cubicBezTo>
                          <a:pt x="-53903" y="869503"/>
                          <a:pt x="7007" y="639372"/>
                          <a:pt x="0" y="518735"/>
                        </a:cubicBezTo>
                        <a:cubicBezTo>
                          <a:pt x="-7007" y="398098"/>
                          <a:pt x="35456" y="152301"/>
                          <a:pt x="0" y="0"/>
                        </a:cubicBezTo>
                        <a:close/>
                      </a:path>
                    </a:pathLst>
                  </a:custGeom>
                  <ask:type>
                    <ask:lineSketchNone/>
                  </ask:type>
                </ask:lineSketchStyleProps>
              </a:ext>
            </a:extLst>
          </a:ln>
        </p:spPr>
      </p:pic>
      <p:pic>
        <p:nvPicPr>
          <p:cNvPr id="5" name="Picture 4">
            <a:extLst>
              <a:ext uri="{FF2B5EF4-FFF2-40B4-BE49-F238E27FC236}">
                <a16:creationId xmlns:a16="http://schemas.microsoft.com/office/drawing/2014/main" id="{6F7F4DD6-4C99-487C-BA63-B9F7D6DF02A0}"/>
              </a:ext>
            </a:extLst>
          </p:cNvPr>
          <p:cNvPicPr>
            <a:picLocks noChangeAspect="1"/>
          </p:cNvPicPr>
          <p:nvPr/>
        </p:nvPicPr>
        <p:blipFill>
          <a:blip r:embed="rId4"/>
          <a:stretch>
            <a:fillRect/>
          </a:stretch>
        </p:blipFill>
        <p:spPr>
          <a:xfrm>
            <a:off x="3641083" y="2057885"/>
            <a:ext cx="1785002" cy="1307592"/>
          </a:xfrm>
          <a:prstGeom prst="rect">
            <a:avLst/>
          </a:prstGeom>
          <a:ln w="38100">
            <a:solidFill>
              <a:schemeClr val="bg2">
                <a:lumMod val="50000"/>
              </a:schemeClr>
            </a:solidFill>
          </a:ln>
        </p:spPr>
      </p:pic>
      <p:pic>
        <p:nvPicPr>
          <p:cNvPr id="6" name="Picture 5">
            <a:extLst>
              <a:ext uri="{FF2B5EF4-FFF2-40B4-BE49-F238E27FC236}">
                <a16:creationId xmlns:a16="http://schemas.microsoft.com/office/drawing/2014/main" id="{577B0070-1803-4666-87D8-29ED6BE433EE}"/>
              </a:ext>
            </a:extLst>
          </p:cNvPr>
          <p:cNvPicPr>
            <a:picLocks noChangeAspect="1"/>
          </p:cNvPicPr>
          <p:nvPr/>
        </p:nvPicPr>
        <p:blipFill>
          <a:blip r:embed="rId5"/>
          <a:stretch>
            <a:fillRect/>
          </a:stretch>
        </p:blipFill>
        <p:spPr>
          <a:xfrm>
            <a:off x="790557" y="4337883"/>
            <a:ext cx="2724555" cy="1005840"/>
          </a:xfrm>
          <a:prstGeom prst="rect">
            <a:avLst/>
          </a:prstGeom>
          <a:ln w="38100">
            <a:solidFill>
              <a:schemeClr val="bg2">
                <a:lumMod val="50000"/>
              </a:schemeClr>
            </a:solidFill>
          </a:ln>
        </p:spPr>
      </p:pic>
      <p:pic>
        <p:nvPicPr>
          <p:cNvPr id="7" name="Picture 6">
            <a:extLst>
              <a:ext uri="{FF2B5EF4-FFF2-40B4-BE49-F238E27FC236}">
                <a16:creationId xmlns:a16="http://schemas.microsoft.com/office/drawing/2014/main" id="{A9F98767-EBF8-4A07-8A81-D2E39F7CB53F}"/>
              </a:ext>
            </a:extLst>
          </p:cNvPr>
          <p:cNvPicPr>
            <a:picLocks noChangeAspect="1"/>
          </p:cNvPicPr>
          <p:nvPr/>
        </p:nvPicPr>
        <p:blipFill>
          <a:blip r:embed="rId6"/>
          <a:stretch>
            <a:fillRect/>
          </a:stretch>
        </p:blipFill>
        <p:spPr>
          <a:xfrm>
            <a:off x="4230770" y="4371823"/>
            <a:ext cx="2065564" cy="1005840"/>
          </a:xfrm>
          <a:prstGeom prst="rect">
            <a:avLst/>
          </a:prstGeom>
          <a:ln w="38100">
            <a:solidFill>
              <a:schemeClr val="bg2">
                <a:lumMod val="50000"/>
              </a:schemeClr>
            </a:solidFill>
          </a:ln>
        </p:spPr>
      </p:pic>
      <p:pic>
        <p:nvPicPr>
          <p:cNvPr id="8" name="Picture 7">
            <a:extLst>
              <a:ext uri="{FF2B5EF4-FFF2-40B4-BE49-F238E27FC236}">
                <a16:creationId xmlns:a16="http://schemas.microsoft.com/office/drawing/2014/main" id="{305226EC-1D62-4BDF-AF5E-13FA4D1DE3E9}"/>
              </a:ext>
            </a:extLst>
          </p:cNvPr>
          <p:cNvPicPr>
            <a:picLocks noChangeAspect="1"/>
          </p:cNvPicPr>
          <p:nvPr/>
        </p:nvPicPr>
        <p:blipFill>
          <a:blip r:embed="rId7"/>
          <a:stretch>
            <a:fillRect/>
          </a:stretch>
        </p:blipFill>
        <p:spPr>
          <a:xfrm>
            <a:off x="7145085" y="4347722"/>
            <a:ext cx="1136159" cy="1005840"/>
          </a:xfrm>
          <a:prstGeom prst="rect">
            <a:avLst/>
          </a:prstGeom>
          <a:ln w="38100">
            <a:solidFill>
              <a:schemeClr val="bg2">
                <a:lumMod val="50000"/>
              </a:schemeClr>
            </a:solidFill>
          </a:ln>
        </p:spPr>
      </p:pic>
      <p:pic>
        <p:nvPicPr>
          <p:cNvPr id="15" name="Picture 14">
            <a:extLst>
              <a:ext uri="{FF2B5EF4-FFF2-40B4-BE49-F238E27FC236}">
                <a16:creationId xmlns:a16="http://schemas.microsoft.com/office/drawing/2014/main" id="{320FD932-2421-47C5-BAD5-E025C56C9EA4}"/>
              </a:ext>
            </a:extLst>
          </p:cNvPr>
          <p:cNvPicPr>
            <a:picLocks noChangeAspect="1"/>
          </p:cNvPicPr>
          <p:nvPr/>
        </p:nvPicPr>
        <p:blipFill>
          <a:blip r:embed="rId8"/>
          <a:stretch>
            <a:fillRect/>
          </a:stretch>
        </p:blipFill>
        <p:spPr>
          <a:xfrm>
            <a:off x="6472500" y="2048006"/>
            <a:ext cx="1483915" cy="1307592"/>
          </a:xfrm>
          <a:prstGeom prst="rect">
            <a:avLst/>
          </a:prstGeom>
          <a:ln w="38100">
            <a:solidFill>
              <a:schemeClr val="bg2">
                <a:lumMod val="50000"/>
              </a:schemeClr>
            </a:solidFill>
          </a:ln>
        </p:spPr>
      </p:pic>
      <p:sp>
        <p:nvSpPr>
          <p:cNvPr id="3" name="Slide Number Placeholder 2">
            <a:extLst>
              <a:ext uri="{FF2B5EF4-FFF2-40B4-BE49-F238E27FC236}">
                <a16:creationId xmlns:a16="http://schemas.microsoft.com/office/drawing/2014/main" id="{1F2001E5-ADCA-46C7-B4D0-6AF041602950}"/>
              </a:ext>
            </a:extLst>
          </p:cNvPr>
          <p:cNvSpPr>
            <a:spLocks noGrp="1"/>
          </p:cNvSpPr>
          <p:nvPr>
            <p:ph type="sldNum" sz="quarter" idx="12"/>
          </p:nvPr>
        </p:nvSpPr>
        <p:spPr/>
        <p:txBody>
          <a:bodyPr/>
          <a:lstStyle/>
          <a:p>
            <a:fld id="{ED922394-96B1-4130-9F58-06B799E76477}" type="slidenum">
              <a:rPr lang="en-US" smtClean="0"/>
              <a:t>2</a:t>
            </a:fld>
            <a:endParaRPr lang="en-US"/>
          </a:p>
        </p:txBody>
      </p:sp>
    </p:spTree>
    <p:extLst>
      <p:ext uri="{BB962C8B-B14F-4D97-AF65-F5344CB8AC3E}">
        <p14:creationId xmlns:p14="http://schemas.microsoft.com/office/powerpoint/2010/main" val="2853077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95934-30F9-44FC-BAAA-F479CC496A5C}"/>
              </a:ext>
            </a:extLst>
          </p:cNvPr>
          <p:cNvSpPr>
            <a:spLocks noGrp="1"/>
          </p:cNvSpPr>
          <p:nvPr>
            <p:ph type="title"/>
          </p:nvPr>
        </p:nvSpPr>
        <p:spPr/>
        <p:txBody>
          <a:bodyPr/>
          <a:lstStyle/>
          <a:p>
            <a:r>
              <a:rPr lang="en-US" dirty="0" err="1"/>
              <a:t>SoS</a:t>
            </a:r>
            <a:r>
              <a:rPr lang="en-US" dirty="0"/>
              <a:t> Crash Course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A09E6A1-DE1E-44B9-87BA-A99F99C02CE7}"/>
                  </a:ext>
                </a:extLst>
              </p:cNvPr>
              <p:cNvSpPr>
                <a:spLocks noGrp="1"/>
              </p:cNvSpPr>
              <p:nvPr>
                <p:ph idx="1"/>
              </p:nvPr>
            </p:nvSpPr>
            <p:spPr>
              <a:xfrm>
                <a:off x="628650" y="1825624"/>
                <a:ext cx="7886700" cy="5032375"/>
              </a:xfrm>
            </p:spPr>
            <p:txBody>
              <a:bodyPr/>
              <a:lstStyle/>
              <a:p>
                <a:pPr marL="0" indent="0">
                  <a:buNone/>
                </a:pPr>
                <a:r>
                  <a:rPr lang="en-US" b="1" dirty="0"/>
                  <a:t>Formal proof system </a:t>
                </a:r>
                <a:r>
                  <a:rPr lang="en-US" dirty="0"/>
                  <a:t>for polynomial inequalities</a:t>
                </a:r>
              </a:p>
              <a:p>
                <a:pPr marL="0" indent="0">
                  <a:buNone/>
                </a:pPr>
                <a:r>
                  <a:rPr lang="en-US" dirty="0">
                    <a:solidFill>
                      <a:schemeClr val="accent2"/>
                    </a:solidFill>
                  </a:rPr>
                  <a:t>	“</a:t>
                </a:r>
                <a14:m>
                  <m:oMath xmlns:m="http://schemas.openxmlformats.org/officeDocument/2006/math">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𝑝</m:t>
                        </m:r>
                      </m:e>
                      <m:sub>
                        <m:r>
                          <a:rPr lang="en-US" i="1">
                            <a:solidFill>
                              <a:schemeClr val="accent2"/>
                            </a:solidFill>
                            <a:latin typeface="Cambria Math" panose="02040503050406030204" pitchFamily="18" charset="0"/>
                          </a:rPr>
                          <m:t>1</m:t>
                        </m:r>
                      </m:sub>
                    </m:sSub>
                    <m:d>
                      <m:dPr>
                        <m:ctrlPr>
                          <a:rPr lang="en-US" i="1">
                            <a:solidFill>
                              <a:schemeClr val="accent2"/>
                            </a:solidFill>
                            <a:latin typeface="Cambria Math" panose="02040503050406030204" pitchFamily="18" charset="0"/>
                          </a:rPr>
                        </m:ctrlPr>
                      </m:dPr>
                      <m:e>
                        <m:r>
                          <a:rPr lang="en-US" i="1">
                            <a:solidFill>
                              <a:schemeClr val="accent2"/>
                            </a:solidFill>
                            <a:latin typeface="Cambria Math" panose="02040503050406030204" pitchFamily="18" charset="0"/>
                          </a:rPr>
                          <m:t>𝑥</m:t>
                        </m:r>
                      </m:e>
                    </m:d>
                    <m:r>
                      <a:rPr lang="en-US" b="0" i="1" smtClean="0">
                        <a:solidFill>
                          <a:schemeClr val="accent2"/>
                        </a:solidFill>
                        <a:latin typeface="Cambria Math" panose="02040503050406030204" pitchFamily="18" charset="0"/>
                      </a:rPr>
                      <m:t>≥0</m:t>
                    </m:r>
                    <m:r>
                      <a:rPr lang="en-US" i="1">
                        <a:solidFill>
                          <a:schemeClr val="accent2"/>
                        </a:solidFill>
                        <a:latin typeface="Cambria Math" panose="02040503050406030204" pitchFamily="18" charset="0"/>
                      </a:rPr>
                      <m:t>,…,</m:t>
                    </m:r>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𝑝</m:t>
                        </m:r>
                      </m:e>
                      <m:sub>
                        <m:r>
                          <a:rPr lang="en-US" i="1">
                            <a:solidFill>
                              <a:schemeClr val="accent2"/>
                            </a:solidFill>
                            <a:latin typeface="Cambria Math" panose="02040503050406030204" pitchFamily="18" charset="0"/>
                          </a:rPr>
                          <m:t>𝑚</m:t>
                        </m:r>
                      </m:sub>
                    </m:sSub>
                    <m:d>
                      <m:dPr>
                        <m:ctrlPr>
                          <a:rPr lang="en-US" i="1">
                            <a:solidFill>
                              <a:schemeClr val="accent2"/>
                            </a:solidFill>
                            <a:latin typeface="Cambria Math" panose="02040503050406030204" pitchFamily="18" charset="0"/>
                          </a:rPr>
                        </m:ctrlPr>
                      </m:dPr>
                      <m:e>
                        <m:r>
                          <a:rPr lang="en-US" i="1">
                            <a:solidFill>
                              <a:schemeClr val="accent2"/>
                            </a:solidFill>
                            <a:latin typeface="Cambria Math" panose="02040503050406030204" pitchFamily="18" charset="0"/>
                          </a:rPr>
                          <m:t>𝑥</m:t>
                        </m:r>
                      </m:e>
                    </m:d>
                    <m:r>
                      <a:rPr lang="en-US" i="1">
                        <a:solidFill>
                          <a:schemeClr val="accent2"/>
                        </a:solidFill>
                        <a:latin typeface="Cambria Math" panose="02040503050406030204" pitchFamily="18" charset="0"/>
                      </a:rPr>
                      <m:t>≥0</m:t>
                    </m:r>
                  </m:oMath>
                </a14:m>
                <a:r>
                  <a:rPr lang="en-US" dirty="0">
                    <a:solidFill>
                      <a:schemeClr val="accent2"/>
                    </a:solidFill>
                  </a:rPr>
                  <a:t> implies </a:t>
                </a:r>
                <a14:m>
                  <m:oMath xmlns:m="http://schemas.openxmlformats.org/officeDocument/2006/math">
                    <m:r>
                      <a:rPr lang="en-US" i="1">
                        <a:solidFill>
                          <a:schemeClr val="accent2"/>
                        </a:solidFill>
                        <a:latin typeface="Cambria Math" panose="02040503050406030204" pitchFamily="18" charset="0"/>
                      </a:rPr>
                      <m:t>𝑞</m:t>
                    </m:r>
                    <m:d>
                      <m:dPr>
                        <m:ctrlPr>
                          <a:rPr lang="en-US" i="1">
                            <a:solidFill>
                              <a:schemeClr val="accent2"/>
                            </a:solidFill>
                            <a:latin typeface="Cambria Math" panose="02040503050406030204" pitchFamily="18" charset="0"/>
                          </a:rPr>
                        </m:ctrlPr>
                      </m:dPr>
                      <m:e>
                        <m:r>
                          <a:rPr lang="en-US" i="1">
                            <a:solidFill>
                              <a:schemeClr val="accent2"/>
                            </a:solidFill>
                            <a:latin typeface="Cambria Math" panose="02040503050406030204" pitchFamily="18" charset="0"/>
                          </a:rPr>
                          <m:t>𝑥</m:t>
                        </m:r>
                      </m:e>
                    </m:d>
                    <m:r>
                      <a:rPr lang="en-US" i="1">
                        <a:solidFill>
                          <a:schemeClr val="accent2"/>
                        </a:solidFill>
                        <a:latin typeface="Cambria Math" panose="02040503050406030204" pitchFamily="18" charset="0"/>
                      </a:rPr>
                      <m:t>≥0</m:t>
                    </m:r>
                  </m:oMath>
                </a14:m>
                <a:r>
                  <a:rPr lang="en-US" dirty="0">
                    <a:solidFill>
                      <a:schemeClr val="accent2"/>
                    </a:solidFill>
                  </a:rPr>
                  <a:t>”</a:t>
                </a:r>
              </a:p>
              <a:p>
                <a:pPr marL="0" indent="0">
                  <a:buNone/>
                </a:pPr>
                <a:endParaRPr lang="en-US" dirty="0">
                  <a:solidFill>
                    <a:schemeClr val="accent2"/>
                  </a:solidFill>
                </a:endParaRPr>
              </a:p>
              <a:p>
                <a:pPr marL="0" indent="0">
                  <a:buNone/>
                </a:pPr>
                <a:r>
                  <a:rPr lang="en-US" dirty="0"/>
                  <a:t>Proofs rely on </a:t>
                </a:r>
                <a:r>
                  <a:rPr lang="en-US" b="1" dirty="0"/>
                  <a:t>nonnegativity of squares</a:t>
                </a:r>
              </a:p>
              <a:p>
                <a:pPr marL="0" indent="0">
                  <a:buNone/>
                </a:pPr>
                <a:endParaRPr lang="en-US" dirty="0"/>
              </a:p>
              <a:p>
                <a:pPr marL="0" indent="0">
                  <a:buNone/>
                </a:pPr>
                <a:r>
                  <a:rPr lang="en-US" b="1" dirty="0"/>
                  <a:t>Hilbert, </a:t>
                </a:r>
                <a:r>
                  <a:rPr lang="en-US" b="1" dirty="0" err="1"/>
                  <a:t>Krivine-Stengle</a:t>
                </a:r>
                <a:r>
                  <a:rPr lang="en-US" b="1" dirty="0"/>
                  <a:t> </a:t>
                </a:r>
                <a:r>
                  <a:rPr lang="en-US" dirty="0"/>
                  <a:t>(1888-1974): </a:t>
                </a:r>
              </a:p>
              <a:p>
                <a:pPr marL="0" indent="0">
                  <a:buNone/>
                </a:pPr>
                <a:r>
                  <a:rPr lang="en-US" dirty="0"/>
                  <a:t>Every true statement has an </a:t>
                </a:r>
                <a:r>
                  <a:rPr lang="en-US" dirty="0" err="1"/>
                  <a:t>SoS</a:t>
                </a:r>
                <a:r>
                  <a:rPr lang="en-US" dirty="0"/>
                  <a:t> proof!</a:t>
                </a:r>
              </a:p>
              <a:p>
                <a:pPr marL="0" indent="0">
                  <a:buNone/>
                </a:pPr>
                <a:endParaRPr lang="en-US" dirty="0"/>
              </a:p>
              <a:p>
                <a:pPr marL="0" indent="0">
                  <a:buNone/>
                </a:pPr>
                <a:r>
                  <a:rPr lang="en-US" b="1" dirty="0"/>
                  <a:t>“Degree-d proof” </a:t>
                </a:r>
                <a:r>
                  <a:rPr lang="en-US" dirty="0"/>
                  <a:t>nonnegativity of degree-d squares</a:t>
                </a:r>
              </a:p>
            </p:txBody>
          </p:sp>
        </mc:Choice>
        <mc:Fallback xmlns="">
          <p:sp>
            <p:nvSpPr>
              <p:cNvPr id="3" name="Content Placeholder 2">
                <a:extLst>
                  <a:ext uri="{FF2B5EF4-FFF2-40B4-BE49-F238E27FC236}">
                    <a16:creationId xmlns:a16="http://schemas.microsoft.com/office/drawing/2014/main" id="{0A09E6A1-DE1E-44B9-87BA-A99F99C02CE7}"/>
                  </a:ext>
                </a:extLst>
              </p:cNvPr>
              <p:cNvSpPr>
                <a:spLocks noGrp="1" noRot="1" noChangeAspect="1" noMove="1" noResize="1" noEditPoints="1" noAdjustHandles="1" noChangeArrowheads="1" noChangeShapeType="1" noTextEdit="1"/>
              </p:cNvSpPr>
              <p:nvPr>
                <p:ph idx="1"/>
              </p:nvPr>
            </p:nvSpPr>
            <p:spPr>
              <a:xfrm>
                <a:off x="628650" y="1825624"/>
                <a:ext cx="7886700" cy="5032375"/>
              </a:xfrm>
              <a:blipFill>
                <a:blip r:embed="rId2"/>
                <a:stretch>
                  <a:fillRect l="-1546" t="-1937"/>
                </a:stretch>
              </a:blipFill>
            </p:spPr>
            <p:txBody>
              <a:bodyPr/>
              <a:lstStyle/>
              <a:p>
                <a:r>
                  <a:rPr lang="en-US">
                    <a:noFill/>
                  </a:rPr>
                  <a:t> </a:t>
                </a:r>
              </a:p>
            </p:txBody>
          </p:sp>
        </mc:Fallback>
      </mc:AlternateContent>
      <p:pic>
        <p:nvPicPr>
          <p:cNvPr id="24" name="Picture 4" descr="Image result for david hilbert">
            <a:extLst>
              <a:ext uri="{FF2B5EF4-FFF2-40B4-BE49-F238E27FC236}">
                <a16:creationId xmlns:a16="http://schemas.microsoft.com/office/drawing/2014/main" id="{F0E75016-0B83-48EE-A38D-059530C46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0200" y="3746980"/>
            <a:ext cx="1295150" cy="174413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8C0444B-6707-48F0-898B-092124287C9A}"/>
              </a:ext>
            </a:extLst>
          </p:cNvPr>
          <p:cNvSpPr>
            <a:spLocks noGrp="1"/>
          </p:cNvSpPr>
          <p:nvPr>
            <p:ph type="sldNum" sz="quarter" idx="12"/>
          </p:nvPr>
        </p:nvSpPr>
        <p:spPr/>
        <p:txBody>
          <a:bodyPr/>
          <a:lstStyle/>
          <a:p>
            <a:fld id="{ED922394-96B1-4130-9F58-06B799E76477}" type="slidenum">
              <a:rPr lang="en-US" smtClean="0"/>
              <a:t>20</a:t>
            </a:fld>
            <a:endParaRPr lang="en-US"/>
          </a:p>
        </p:txBody>
      </p:sp>
    </p:spTree>
    <p:extLst>
      <p:ext uri="{BB962C8B-B14F-4D97-AF65-F5344CB8AC3E}">
        <p14:creationId xmlns:p14="http://schemas.microsoft.com/office/powerpoint/2010/main" val="97973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95934-30F9-44FC-BAAA-F479CC496A5C}"/>
              </a:ext>
            </a:extLst>
          </p:cNvPr>
          <p:cNvSpPr>
            <a:spLocks noGrp="1"/>
          </p:cNvSpPr>
          <p:nvPr>
            <p:ph type="title"/>
          </p:nvPr>
        </p:nvSpPr>
        <p:spPr/>
        <p:txBody>
          <a:bodyPr/>
          <a:lstStyle/>
          <a:p>
            <a:r>
              <a:rPr lang="en-US" dirty="0" err="1"/>
              <a:t>SoS</a:t>
            </a:r>
            <a:r>
              <a:rPr lang="en-US" dirty="0"/>
              <a:t> Crash Course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A09E6A1-DE1E-44B9-87BA-A99F99C02CE7}"/>
                  </a:ext>
                </a:extLst>
              </p:cNvPr>
              <p:cNvSpPr>
                <a:spLocks noGrp="1"/>
              </p:cNvSpPr>
              <p:nvPr>
                <p:ph idx="1"/>
              </p:nvPr>
            </p:nvSpPr>
            <p:spPr/>
            <p:txBody>
              <a:bodyPr>
                <a:normAutofit lnSpcReduction="10000"/>
              </a:bodyPr>
              <a:lstStyle/>
              <a:p>
                <a:pPr marL="0" indent="0">
                  <a:buNone/>
                </a:pPr>
                <a14:m>
                  <m:oMathPara xmlns:m="http://schemas.openxmlformats.org/officeDocument/2006/math">
                    <m:oMathParaPr>
                      <m:jc m:val="centerGroup"/>
                    </m:oMathParaPr>
                    <m:oMath xmlns:m="http://schemas.openxmlformats.org/officeDocument/2006/math">
                      <m:sSub>
                        <m:sSubPr>
                          <m:ctrlPr>
                            <a:rPr lang="en-US" i="1" smtClean="0">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𝑝</m:t>
                          </m:r>
                        </m:e>
                        <m:sub>
                          <m:r>
                            <a:rPr lang="en-US" i="1">
                              <a:solidFill>
                                <a:schemeClr val="accent2"/>
                              </a:solidFill>
                              <a:latin typeface="Cambria Math" panose="02040503050406030204" pitchFamily="18" charset="0"/>
                            </a:rPr>
                            <m:t>1</m:t>
                          </m:r>
                        </m:sub>
                      </m:sSub>
                      <m:d>
                        <m:dPr>
                          <m:ctrlPr>
                            <a:rPr lang="en-US" i="1">
                              <a:solidFill>
                                <a:schemeClr val="accent2"/>
                              </a:solidFill>
                              <a:latin typeface="Cambria Math" panose="02040503050406030204" pitchFamily="18" charset="0"/>
                            </a:rPr>
                          </m:ctrlPr>
                        </m:dPr>
                        <m:e>
                          <m:r>
                            <a:rPr lang="en-US" i="1">
                              <a:solidFill>
                                <a:schemeClr val="accent2"/>
                              </a:solidFill>
                              <a:latin typeface="Cambria Math" panose="02040503050406030204" pitchFamily="18" charset="0"/>
                            </a:rPr>
                            <m:t>𝑥</m:t>
                          </m:r>
                        </m:e>
                      </m:d>
                      <m:r>
                        <a:rPr lang="en-US" b="0" i="1" smtClean="0">
                          <a:solidFill>
                            <a:schemeClr val="accent2"/>
                          </a:solidFill>
                          <a:latin typeface="Cambria Math" panose="02040503050406030204" pitchFamily="18" charset="0"/>
                        </a:rPr>
                        <m:t>≥0</m:t>
                      </m:r>
                      <m:r>
                        <a:rPr lang="en-US" i="1">
                          <a:solidFill>
                            <a:schemeClr val="accent2"/>
                          </a:solidFill>
                          <a:latin typeface="Cambria Math" panose="02040503050406030204" pitchFamily="18" charset="0"/>
                        </a:rPr>
                        <m:t>,…,</m:t>
                      </m:r>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𝑝</m:t>
                          </m:r>
                        </m:e>
                        <m:sub>
                          <m:r>
                            <a:rPr lang="en-US" i="1">
                              <a:solidFill>
                                <a:schemeClr val="accent2"/>
                              </a:solidFill>
                              <a:latin typeface="Cambria Math" panose="02040503050406030204" pitchFamily="18" charset="0"/>
                            </a:rPr>
                            <m:t>𝑚</m:t>
                          </m:r>
                        </m:sub>
                      </m:sSub>
                      <m:d>
                        <m:dPr>
                          <m:ctrlPr>
                            <a:rPr lang="en-US" i="1">
                              <a:solidFill>
                                <a:schemeClr val="accent2"/>
                              </a:solidFill>
                              <a:latin typeface="Cambria Math" panose="02040503050406030204" pitchFamily="18" charset="0"/>
                            </a:rPr>
                          </m:ctrlPr>
                        </m:dPr>
                        <m:e>
                          <m:r>
                            <a:rPr lang="en-US" i="1">
                              <a:solidFill>
                                <a:schemeClr val="accent2"/>
                              </a:solidFill>
                              <a:latin typeface="Cambria Math" panose="02040503050406030204" pitchFamily="18" charset="0"/>
                            </a:rPr>
                            <m:t>𝑥</m:t>
                          </m:r>
                        </m:e>
                      </m:d>
                      <m:r>
                        <a:rPr lang="en-US" i="1">
                          <a:solidFill>
                            <a:schemeClr val="accent2"/>
                          </a:solidFill>
                          <a:latin typeface="Cambria Math" panose="02040503050406030204" pitchFamily="18" charset="0"/>
                        </a:rPr>
                        <m:t>≥0</m:t>
                      </m:r>
                    </m:oMath>
                  </m:oMathPara>
                </a14:m>
                <a:endParaRPr lang="en-US" b="1" dirty="0"/>
              </a:p>
              <a:p>
                <a:pPr marL="0" indent="0">
                  <a:buNone/>
                </a:pPr>
                <a:endParaRPr lang="en-US" b="1" dirty="0"/>
              </a:p>
              <a:p>
                <a:pPr marL="0" indent="0" algn="ctr">
                  <a:buNone/>
                </a:pPr>
                <a:r>
                  <a:rPr lang="en-US" dirty="0">
                    <a:solidFill>
                      <a:srgbClr val="C00000"/>
                    </a:solidFill>
                  </a:rPr>
                  <a:t>When does </a:t>
                </a:r>
                <a:r>
                  <a:rPr lang="en-US" dirty="0" err="1">
                    <a:solidFill>
                      <a:srgbClr val="C00000"/>
                    </a:solidFill>
                  </a:rPr>
                  <a:t>SoS</a:t>
                </a:r>
                <a:r>
                  <a:rPr lang="en-US" dirty="0">
                    <a:solidFill>
                      <a:srgbClr val="C00000"/>
                    </a:solidFill>
                  </a:rPr>
                  <a:t> algorithm work?</a:t>
                </a:r>
              </a:p>
              <a:p>
                <a:pPr marL="0" indent="0">
                  <a:buNone/>
                </a:pPr>
                <a:endParaRPr lang="en-US" b="1" dirty="0"/>
              </a:p>
              <a:p>
                <a:pPr marL="0" indent="0">
                  <a:buNone/>
                </a:pPr>
                <a:r>
                  <a:rPr lang="en-US" b="1" dirty="0"/>
                  <a:t>10,000 foot view: </a:t>
                </a:r>
              </a:p>
              <a:p>
                <a:pPr marL="0" indent="0">
                  <a:buNone/>
                </a:pPr>
                <a:r>
                  <a:rPr lang="en-US" dirty="0"/>
                  <a:t>Solutions characterized in degree-</a:t>
                </a:r>
                <a14:m>
                  <m:oMath xmlns:m="http://schemas.openxmlformats.org/officeDocument/2006/math">
                    <m:r>
                      <a:rPr lang="en-US" b="0" i="1" smtClean="0">
                        <a:latin typeface="Cambria Math" panose="02040503050406030204" pitchFamily="18" charset="0"/>
                      </a:rPr>
                      <m:t>𝑑</m:t>
                    </m:r>
                  </m:oMath>
                </a14:m>
                <a:r>
                  <a:rPr lang="en-US" dirty="0"/>
                  <a:t> </a:t>
                </a:r>
                <a:r>
                  <a:rPr lang="en-US" dirty="0" err="1"/>
                  <a:t>SoS</a:t>
                </a:r>
                <a:r>
                  <a:rPr lang="en-US" dirty="0"/>
                  <a:t> proof system ⇨ </a:t>
                </a:r>
                <a:r>
                  <a:rPr lang="en-US" dirty="0" err="1"/>
                  <a:t>SoS</a:t>
                </a:r>
                <a:r>
                  <a:rPr lang="en-US" dirty="0"/>
                  <a:t> algorithm finds solution in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𝑂</m:t>
                        </m:r>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m:t>
                        </m:r>
                      </m:sup>
                    </m:sSup>
                  </m:oMath>
                </a14:m>
                <a:r>
                  <a:rPr lang="en-US" b="1" dirty="0"/>
                  <a:t> </a:t>
                </a:r>
                <a:r>
                  <a:rPr lang="en-US" dirty="0"/>
                  <a:t>time</a:t>
                </a:r>
              </a:p>
              <a:p>
                <a:pPr marL="0" indent="0" algn="ctr">
                  <a:buNone/>
                </a:pPr>
                <a:endParaRPr lang="en-US" b="1" dirty="0">
                  <a:solidFill>
                    <a:srgbClr val="C00000"/>
                  </a:solidFill>
                </a:endParaRPr>
              </a:p>
              <a:p>
                <a:pPr marL="0" indent="0" algn="ctr">
                  <a:buNone/>
                </a:pPr>
                <a:r>
                  <a:rPr lang="en-US" b="1" dirty="0">
                    <a:solidFill>
                      <a:srgbClr val="C00000"/>
                    </a:solidFill>
                  </a:rPr>
                  <a:t>Equation solving power vs running time tradeoff!</a:t>
                </a:r>
              </a:p>
            </p:txBody>
          </p:sp>
        </mc:Choice>
        <mc:Fallback xmlns="">
          <p:sp>
            <p:nvSpPr>
              <p:cNvPr id="3" name="Content Placeholder 2">
                <a:extLst>
                  <a:ext uri="{FF2B5EF4-FFF2-40B4-BE49-F238E27FC236}">
                    <a16:creationId xmlns:a16="http://schemas.microsoft.com/office/drawing/2014/main" id="{0A09E6A1-DE1E-44B9-87BA-A99F99C02CE7}"/>
                  </a:ext>
                </a:extLst>
              </p:cNvPr>
              <p:cNvSpPr>
                <a:spLocks noGrp="1" noRot="1" noChangeAspect="1" noMove="1" noResize="1" noEditPoints="1" noAdjustHandles="1" noChangeArrowheads="1" noChangeShapeType="1" noTextEdit="1"/>
              </p:cNvSpPr>
              <p:nvPr>
                <p:ph idx="1"/>
              </p:nvPr>
            </p:nvSpPr>
            <p:spPr>
              <a:blipFill>
                <a:blip r:embed="rId2"/>
                <a:stretch>
                  <a:fillRect l="-1546" r="-2087"/>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A4848D6B-41A9-45DF-9E87-113AC7AF1A58}"/>
              </a:ext>
            </a:extLst>
          </p:cNvPr>
          <p:cNvSpPr>
            <a:spLocks noGrp="1"/>
          </p:cNvSpPr>
          <p:nvPr>
            <p:ph type="sldNum" sz="quarter" idx="12"/>
          </p:nvPr>
        </p:nvSpPr>
        <p:spPr/>
        <p:txBody>
          <a:bodyPr/>
          <a:lstStyle/>
          <a:p>
            <a:fld id="{ED922394-96B1-4130-9F58-06B799E76477}" type="slidenum">
              <a:rPr lang="en-US" smtClean="0"/>
              <a:t>21</a:t>
            </a:fld>
            <a:endParaRPr lang="en-US"/>
          </a:p>
        </p:txBody>
      </p:sp>
    </p:spTree>
    <p:extLst>
      <p:ext uri="{BB962C8B-B14F-4D97-AF65-F5344CB8AC3E}">
        <p14:creationId xmlns:p14="http://schemas.microsoft.com/office/powerpoint/2010/main" val="145193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25763-1B41-459D-8ED7-FC5547C7173E}"/>
              </a:ext>
            </a:extLst>
          </p:cNvPr>
          <p:cNvSpPr>
            <a:spLocks noGrp="1"/>
          </p:cNvSpPr>
          <p:nvPr>
            <p:ph type="title"/>
          </p:nvPr>
        </p:nvSpPr>
        <p:spPr/>
        <p:txBody>
          <a:bodyPr/>
          <a:lstStyle/>
          <a:p>
            <a:r>
              <a:rPr lang="en-US" dirty="0"/>
              <a:t>Proofs to Algorithms Black Box</a:t>
            </a:r>
          </a:p>
        </p:txBody>
      </p:sp>
      <p:grpSp>
        <p:nvGrpSpPr>
          <p:cNvPr id="5" name="Group 4">
            <a:extLst>
              <a:ext uri="{FF2B5EF4-FFF2-40B4-BE49-F238E27FC236}">
                <a16:creationId xmlns:a16="http://schemas.microsoft.com/office/drawing/2014/main" id="{1DB70654-DEA8-46A2-802B-11A133863C2A}"/>
              </a:ext>
            </a:extLst>
          </p:cNvPr>
          <p:cNvGrpSpPr/>
          <p:nvPr/>
        </p:nvGrpSpPr>
        <p:grpSpPr>
          <a:xfrm>
            <a:off x="3277799" y="2040730"/>
            <a:ext cx="2588401" cy="2655060"/>
            <a:chOff x="3038625" y="3421785"/>
            <a:chExt cx="2729133" cy="1410286"/>
          </a:xfrm>
        </p:grpSpPr>
        <p:sp>
          <p:nvSpPr>
            <p:cNvPr id="6" name="Rectangle: Rounded Corners 5">
              <a:extLst>
                <a:ext uri="{FF2B5EF4-FFF2-40B4-BE49-F238E27FC236}">
                  <a16:creationId xmlns:a16="http://schemas.microsoft.com/office/drawing/2014/main" id="{7907A53F-5C08-4547-9562-FA9D3E146421}"/>
                </a:ext>
              </a:extLst>
            </p:cNvPr>
            <p:cNvSpPr/>
            <p:nvPr/>
          </p:nvSpPr>
          <p:spPr>
            <a:xfrm>
              <a:off x="3038625" y="3421785"/>
              <a:ext cx="2729133" cy="1410286"/>
            </a:xfrm>
            <a:prstGeom prst="roundRect">
              <a:avLst/>
            </a:prstGeom>
            <a:solidFill>
              <a:schemeClr val="bg2">
                <a:lumMod val="50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sz="2800" dirty="0">
                <a:solidFill>
                  <a:schemeClr val="bg1"/>
                </a:solidFill>
              </a:endParaRPr>
            </a:p>
            <a:p>
              <a:pPr algn="ctr"/>
              <a:r>
                <a:rPr lang="en-US" sz="2800" dirty="0">
                  <a:solidFill>
                    <a:schemeClr val="bg1"/>
                  </a:solidFill>
                </a:rPr>
                <a:t>Proofs to Algorithms</a:t>
              </a:r>
            </a:p>
          </p:txBody>
        </p:sp>
        <p:sp>
          <p:nvSpPr>
            <p:cNvPr id="7" name="Rectangle: Rounded Corners 6">
              <a:extLst>
                <a:ext uri="{FF2B5EF4-FFF2-40B4-BE49-F238E27FC236}">
                  <a16:creationId xmlns:a16="http://schemas.microsoft.com/office/drawing/2014/main" id="{563C65AA-9762-4A1E-9EE9-3D4CC8DF3E4C}"/>
                </a:ext>
              </a:extLst>
            </p:cNvPr>
            <p:cNvSpPr/>
            <p:nvPr/>
          </p:nvSpPr>
          <p:spPr>
            <a:xfrm>
              <a:off x="3580272" y="3536084"/>
              <a:ext cx="1667021" cy="59084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SoS</a:t>
              </a:r>
              <a:endParaRPr lang="en-US" sz="3200" dirty="0"/>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A5B4B5D-5343-466E-ACD4-D957C67D115B}"/>
                  </a:ext>
                </a:extLst>
              </p:cNvPr>
              <p:cNvSpPr txBox="1"/>
              <p:nvPr/>
            </p:nvSpPr>
            <p:spPr>
              <a:xfrm>
                <a:off x="212169" y="2197936"/>
                <a:ext cx="2305710" cy="138499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chemeClr val="accent2"/>
                              </a:solidFill>
                              <a:latin typeface="Cambria Math" panose="02040503050406030204" pitchFamily="18" charset="0"/>
                            </a:rPr>
                          </m:ctrlPr>
                        </m:sSubPr>
                        <m:e>
                          <m:r>
                            <a:rPr lang="en-US" sz="2800" b="0" i="1" smtClean="0">
                              <a:solidFill>
                                <a:schemeClr val="accent2"/>
                              </a:solidFill>
                              <a:latin typeface="Cambria Math" panose="02040503050406030204" pitchFamily="18" charset="0"/>
                            </a:rPr>
                            <m:t>𝑝</m:t>
                          </m:r>
                        </m:e>
                        <m:sub>
                          <m:r>
                            <a:rPr lang="en-US" sz="2800" b="0" i="1" smtClean="0">
                              <a:solidFill>
                                <a:schemeClr val="accent2"/>
                              </a:solidFill>
                              <a:latin typeface="Cambria Math" panose="02040503050406030204" pitchFamily="18" charset="0"/>
                            </a:rPr>
                            <m:t>1</m:t>
                          </m:r>
                        </m:sub>
                      </m:sSub>
                      <m:d>
                        <m:dPr>
                          <m:ctrlPr>
                            <a:rPr lang="en-US" sz="2800" b="0" i="1" smtClean="0">
                              <a:solidFill>
                                <a:schemeClr val="accent2"/>
                              </a:solidFill>
                              <a:latin typeface="Cambria Math" panose="02040503050406030204" pitchFamily="18" charset="0"/>
                            </a:rPr>
                          </m:ctrlPr>
                        </m:dPr>
                        <m:e>
                          <m:r>
                            <a:rPr lang="en-US" sz="2800" b="0" i="1" smtClean="0">
                              <a:solidFill>
                                <a:schemeClr val="accent2"/>
                              </a:solidFill>
                              <a:latin typeface="Cambria Math" panose="02040503050406030204" pitchFamily="18" charset="0"/>
                            </a:rPr>
                            <m:t>𝑥</m:t>
                          </m:r>
                        </m:e>
                      </m:d>
                      <m:r>
                        <a:rPr lang="en-US" sz="2800" b="0" i="1" smtClean="0">
                          <a:solidFill>
                            <a:schemeClr val="accent2"/>
                          </a:solidFill>
                          <a:latin typeface="Cambria Math" panose="02040503050406030204" pitchFamily="18" charset="0"/>
                        </a:rPr>
                        <m:t>≥0</m:t>
                      </m:r>
                    </m:oMath>
                  </m:oMathPara>
                </a14:m>
                <a:endParaRPr lang="en-US" sz="2800" b="0" dirty="0">
                  <a:solidFill>
                    <a:schemeClr val="accent2"/>
                  </a:solidFill>
                </a:endParaRPr>
              </a:p>
              <a:p>
                <a:pPr/>
                <a14:m>
                  <m:oMathPara xmlns:m="http://schemas.openxmlformats.org/officeDocument/2006/math">
                    <m:oMathParaPr>
                      <m:jc m:val="centerGroup"/>
                    </m:oMathParaPr>
                    <m:oMath xmlns:m="http://schemas.openxmlformats.org/officeDocument/2006/math">
                      <m:r>
                        <a:rPr lang="en-US" sz="2800" b="0" i="1" smtClean="0">
                          <a:solidFill>
                            <a:schemeClr val="accent2"/>
                          </a:solidFill>
                          <a:latin typeface="Cambria Math" panose="02040503050406030204" pitchFamily="18" charset="0"/>
                        </a:rPr>
                        <m:t>…</m:t>
                      </m:r>
                    </m:oMath>
                  </m:oMathPara>
                </a14:m>
                <a:endParaRPr lang="en-US" sz="2800" b="0" dirty="0">
                  <a:solidFill>
                    <a:schemeClr val="accent2"/>
                  </a:solidFill>
                </a:endParaRPr>
              </a:p>
              <a:p>
                <a:pPr/>
                <a14:m>
                  <m:oMathPara xmlns:m="http://schemas.openxmlformats.org/officeDocument/2006/math">
                    <m:oMathParaPr>
                      <m:jc m:val="centerGroup"/>
                    </m:oMathParaPr>
                    <m:oMath xmlns:m="http://schemas.openxmlformats.org/officeDocument/2006/math">
                      <m:sSub>
                        <m:sSubPr>
                          <m:ctrlPr>
                            <a:rPr lang="en-US" sz="2800" b="0" i="1" smtClean="0">
                              <a:solidFill>
                                <a:schemeClr val="accent2"/>
                              </a:solidFill>
                              <a:latin typeface="Cambria Math" panose="02040503050406030204" pitchFamily="18" charset="0"/>
                            </a:rPr>
                          </m:ctrlPr>
                        </m:sSubPr>
                        <m:e>
                          <m:r>
                            <a:rPr lang="en-US" sz="2800" b="0" i="1" smtClean="0">
                              <a:solidFill>
                                <a:schemeClr val="accent2"/>
                              </a:solidFill>
                              <a:latin typeface="Cambria Math" panose="02040503050406030204" pitchFamily="18" charset="0"/>
                            </a:rPr>
                            <m:t>𝑝</m:t>
                          </m:r>
                        </m:e>
                        <m:sub>
                          <m:r>
                            <a:rPr lang="en-US" sz="2800" b="0" i="1" smtClean="0">
                              <a:solidFill>
                                <a:schemeClr val="accent2"/>
                              </a:solidFill>
                              <a:latin typeface="Cambria Math" panose="02040503050406030204" pitchFamily="18" charset="0"/>
                            </a:rPr>
                            <m:t>𝑚</m:t>
                          </m:r>
                        </m:sub>
                      </m:sSub>
                      <m:d>
                        <m:dPr>
                          <m:ctrlPr>
                            <a:rPr lang="en-US" sz="2800" b="0" i="1" smtClean="0">
                              <a:solidFill>
                                <a:schemeClr val="accent2"/>
                              </a:solidFill>
                              <a:latin typeface="Cambria Math" panose="02040503050406030204" pitchFamily="18" charset="0"/>
                            </a:rPr>
                          </m:ctrlPr>
                        </m:dPr>
                        <m:e>
                          <m:r>
                            <a:rPr lang="en-US" sz="2800" b="0" i="1" smtClean="0">
                              <a:solidFill>
                                <a:schemeClr val="accent2"/>
                              </a:solidFill>
                              <a:latin typeface="Cambria Math" panose="02040503050406030204" pitchFamily="18" charset="0"/>
                            </a:rPr>
                            <m:t>𝑥</m:t>
                          </m:r>
                        </m:e>
                      </m:d>
                      <m:r>
                        <a:rPr lang="en-US" sz="2800" b="0" i="1" smtClean="0">
                          <a:solidFill>
                            <a:schemeClr val="accent2"/>
                          </a:solidFill>
                          <a:latin typeface="Cambria Math" panose="02040503050406030204" pitchFamily="18" charset="0"/>
                        </a:rPr>
                        <m:t>≥0</m:t>
                      </m:r>
                    </m:oMath>
                  </m:oMathPara>
                </a14:m>
                <a:endParaRPr lang="en-US" sz="2800" dirty="0"/>
              </a:p>
            </p:txBody>
          </p:sp>
        </mc:Choice>
        <mc:Fallback xmlns="">
          <p:sp>
            <p:nvSpPr>
              <p:cNvPr id="8" name="TextBox 7">
                <a:extLst>
                  <a:ext uri="{FF2B5EF4-FFF2-40B4-BE49-F238E27FC236}">
                    <a16:creationId xmlns:a16="http://schemas.microsoft.com/office/drawing/2014/main" id="{FA5B4B5D-5343-466E-ACD4-D957C67D115B}"/>
                  </a:ext>
                </a:extLst>
              </p:cNvPr>
              <p:cNvSpPr txBox="1">
                <a:spLocks noRot="1" noChangeAspect="1" noMove="1" noResize="1" noEditPoints="1" noAdjustHandles="1" noChangeArrowheads="1" noChangeShapeType="1" noTextEdit="1"/>
              </p:cNvSpPr>
              <p:nvPr/>
            </p:nvSpPr>
            <p:spPr>
              <a:xfrm>
                <a:off x="212169" y="2197936"/>
                <a:ext cx="2305710" cy="138499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628F994-136B-43B1-A710-80CBDC6D2A28}"/>
                  </a:ext>
                </a:extLst>
              </p:cNvPr>
              <p:cNvSpPr txBox="1"/>
              <p:nvPr/>
            </p:nvSpPr>
            <p:spPr>
              <a:xfrm>
                <a:off x="6505001" y="2474893"/>
                <a:ext cx="2700129" cy="954107"/>
              </a:xfrm>
              <a:prstGeom prst="rect">
                <a:avLst/>
              </a:prstGeom>
              <a:noFill/>
            </p:spPr>
            <p:txBody>
              <a:bodyPr wrap="square" rtlCol="0">
                <a:spAutoFit/>
              </a:bodyPr>
              <a:lstStyle/>
              <a:p>
                <a:r>
                  <a:rPr lang="en-US" sz="2800" dirty="0">
                    <a:solidFill>
                      <a:schemeClr val="accent2"/>
                    </a:solidFill>
                  </a:rPr>
                  <a:t> </a:t>
                </a:r>
                <a14:m>
                  <m:oMath xmlns:m="http://schemas.openxmlformats.org/officeDocument/2006/math">
                    <m:r>
                      <a:rPr lang="en-US" sz="2800" b="0" i="1" smtClean="0">
                        <a:solidFill>
                          <a:schemeClr val="accent2"/>
                        </a:solidFill>
                        <a:latin typeface="Cambria Math" panose="02040503050406030204" pitchFamily="18" charset="0"/>
                      </a:rPr>
                      <m:t>𝑥</m:t>
                    </m:r>
                  </m:oMath>
                </a14:m>
                <a:r>
                  <a:rPr lang="en-US" sz="2800" dirty="0">
                    <a:solidFill>
                      <a:schemeClr val="accent2"/>
                    </a:solidFill>
                  </a:rPr>
                  <a:t> </a:t>
                </a:r>
                <a:r>
                  <a:rPr lang="en-US" sz="2800" dirty="0" err="1"/>
                  <a:t>s.t.</a:t>
                </a:r>
                <a:r>
                  <a:rPr lang="en-US" sz="2800" dirty="0">
                    <a:solidFill>
                      <a:schemeClr val="accent2"/>
                    </a:solidFill>
                  </a:rPr>
                  <a:t> </a:t>
                </a:r>
              </a:p>
              <a:p>
                <a:pPr/>
                <a14:m>
                  <m:oMathPara xmlns:m="http://schemas.openxmlformats.org/officeDocument/2006/math">
                    <m:oMathParaPr>
                      <m:jc m:val="centerGroup"/>
                    </m:oMathParaPr>
                    <m:oMath xmlns:m="http://schemas.openxmlformats.org/officeDocument/2006/math">
                      <m:sSup>
                        <m:sSupPr>
                          <m:ctrlPr>
                            <a:rPr lang="en-US" sz="2800" i="1">
                              <a:solidFill>
                                <a:schemeClr val="accent2"/>
                              </a:solidFill>
                              <a:latin typeface="Cambria Math" panose="02040503050406030204" pitchFamily="18" charset="0"/>
                            </a:rPr>
                          </m:ctrlPr>
                        </m:sSupPr>
                        <m:e>
                          <m:d>
                            <m:dPr>
                              <m:begChr m:val="‖"/>
                              <m:endChr m:val="‖"/>
                              <m:ctrlPr>
                                <a:rPr lang="en-US" sz="2800" i="1">
                                  <a:solidFill>
                                    <a:schemeClr val="accent2"/>
                                  </a:solidFill>
                                  <a:latin typeface="Cambria Math" panose="02040503050406030204" pitchFamily="18" charset="0"/>
                                </a:rPr>
                              </m:ctrlPr>
                            </m:dPr>
                            <m:e>
                              <m:r>
                                <a:rPr lang="en-US" sz="2800" b="0" i="1" smtClean="0">
                                  <a:solidFill>
                                    <a:schemeClr val="accent2"/>
                                  </a:solidFill>
                                  <a:latin typeface="Cambria Math" panose="02040503050406030204" pitchFamily="18" charset="0"/>
                                </a:rPr>
                                <m:t>𝑥</m:t>
                              </m:r>
                              <m:r>
                                <a:rPr lang="en-US" sz="2800" i="1">
                                  <a:solidFill>
                                    <a:schemeClr val="accent2"/>
                                  </a:solidFill>
                                  <a:latin typeface="Cambria Math" panose="02040503050406030204" pitchFamily="18" charset="0"/>
                                </a:rPr>
                                <m:t>−</m:t>
                              </m:r>
                              <m:sSup>
                                <m:sSupPr>
                                  <m:ctrlPr>
                                    <a:rPr lang="en-US" sz="2800" i="1">
                                      <a:solidFill>
                                        <a:schemeClr val="accent2"/>
                                      </a:solidFill>
                                      <a:latin typeface="Cambria Math" panose="02040503050406030204" pitchFamily="18" charset="0"/>
                                    </a:rPr>
                                  </m:ctrlPr>
                                </m:sSupPr>
                                <m:e>
                                  <m:r>
                                    <a:rPr lang="en-US" sz="2800" b="0" i="1" smtClean="0">
                                      <a:solidFill>
                                        <a:schemeClr val="accent2"/>
                                      </a:solidFill>
                                      <a:latin typeface="Cambria Math" panose="02040503050406030204" pitchFamily="18" charset="0"/>
                                    </a:rPr>
                                    <m:t>𝑥</m:t>
                                  </m:r>
                                </m:e>
                                <m:sup>
                                  <m:r>
                                    <a:rPr lang="en-US" sz="2800" i="1">
                                      <a:solidFill>
                                        <a:schemeClr val="accent2"/>
                                      </a:solidFill>
                                      <a:latin typeface="Cambria Math" panose="02040503050406030204" pitchFamily="18" charset="0"/>
                                    </a:rPr>
                                    <m:t>∗</m:t>
                                  </m:r>
                                </m:sup>
                              </m:sSup>
                            </m:e>
                          </m:d>
                        </m:e>
                        <m:sup>
                          <m:r>
                            <a:rPr lang="en-US" sz="2800" i="1">
                              <a:solidFill>
                                <a:schemeClr val="accent2"/>
                              </a:solidFill>
                              <a:latin typeface="Cambria Math" panose="02040503050406030204" pitchFamily="18" charset="0"/>
                            </a:rPr>
                            <m:t>2</m:t>
                          </m:r>
                        </m:sup>
                      </m:sSup>
                      <m:r>
                        <a:rPr lang="en-US" sz="2800" i="1">
                          <a:solidFill>
                            <a:schemeClr val="accent2"/>
                          </a:solidFill>
                          <a:latin typeface="Cambria Math" panose="02040503050406030204" pitchFamily="18" charset="0"/>
                        </a:rPr>
                        <m:t>≤</m:t>
                      </m:r>
                      <m:r>
                        <a:rPr lang="en-US" sz="2800" i="1">
                          <a:solidFill>
                            <a:schemeClr val="accent2"/>
                          </a:solidFill>
                          <a:latin typeface="Cambria Math" panose="02040503050406030204" pitchFamily="18" charset="0"/>
                        </a:rPr>
                        <m:t>𝜖</m:t>
                      </m:r>
                    </m:oMath>
                  </m:oMathPara>
                </a14:m>
                <a:endParaRPr lang="en-US" sz="2800" dirty="0"/>
              </a:p>
            </p:txBody>
          </p:sp>
        </mc:Choice>
        <mc:Fallback xmlns="">
          <p:sp>
            <p:nvSpPr>
              <p:cNvPr id="9" name="TextBox 8">
                <a:extLst>
                  <a:ext uri="{FF2B5EF4-FFF2-40B4-BE49-F238E27FC236}">
                    <a16:creationId xmlns:a16="http://schemas.microsoft.com/office/drawing/2014/main" id="{D628F994-136B-43B1-A710-80CBDC6D2A28}"/>
                  </a:ext>
                </a:extLst>
              </p:cNvPr>
              <p:cNvSpPr txBox="1">
                <a:spLocks noRot="1" noChangeAspect="1" noMove="1" noResize="1" noEditPoints="1" noAdjustHandles="1" noChangeArrowheads="1" noChangeShapeType="1" noTextEdit="1"/>
              </p:cNvSpPr>
              <p:nvPr/>
            </p:nvSpPr>
            <p:spPr>
              <a:xfrm>
                <a:off x="6505001" y="2474893"/>
                <a:ext cx="2700129" cy="954107"/>
              </a:xfrm>
              <a:prstGeom prst="rect">
                <a:avLst/>
              </a:prstGeom>
              <a:blipFill>
                <a:blip r:embed="rId3"/>
                <a:stretch>
                  <a:fillRect t="-6369"/>
                </a:stretch>
              </a:blipFill>
            </p:spPr>
            <p:txBody>
              <a:bodyPr/>
              <a:lstStyle/>
              <a:p>
                <a:r>
                  <a:rPr lang="en-US">
                    <a:noFill/>
                  </a:rPr>
                  <a:t> </a:t>
                </a:r>
              </a:p>
            </p:txBody>
          </p:sp>
        </mc:Fallback>
      </mc:AlternateContent>
      <p:sp>
        <p:nvSpPr>
          <p:cNvPr id="10" name="Arrow: Right 9">
            <a:extLst>
              <a:ext uri="{FF2B5EF4-FFF2-40B4-BE49-F238E27FC236}">
                <a16:creationId xmlns:a16="http://schemas.microsoft.com/office/drawing/2014/main" id="{5C0A2D5D-B33C-4353-804D-CE4F9F699759}"/>
              </a:ext>
            </a:extLst>
          </p:cNvPr>
          <p:cNvSpPr/>
          <p:nvPr/>
        </p:nvSpPr>
        <p:spPr>
          <a:xfrm>
            <a:off x="2425937" y="2634884"/>
            <a:ext cx="546078" cy="608132"/>
          </a:xfrm>
          <a:prstGeom prst="rightArrow">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5B40D14-6BF8-4A39-8686-8B8BA9E14BA3}"/>
                  </a:ext>
                </a:extLst>
              </p:cNvPr>
              <p:cNvSpPr txBox="1"/>
              <p:nvPr/>
            </p:nvSpPr>
            <p:spPr>
              <a:xfrm>
                <a:off x="3214699" y="5471280"/>
                <a:ext cx="4036637" cy="1200329"/>
              </a:xfrm>
              <a:prstGeom prst="rect">
                <a:avLst/>
              </a:prstGeom>
              <a:noFill/>
            </p:spPr>
            <p:txBody>
              <a:bodyPr wrap="square" rtlCol="0">
                <a:spAutoFit/>
              </a:bodyPr>
              <a:lstStyle/>
              <a:p>
                <a:r>
                  <a:rPr lang="en-US" sz="2400" i="1" dirty="0"/>
                  <a:t>SoS proof</a:t>
                </a:r>
                <a:r>
                  <a:rPr lang="en-US" sz="2400" dirty="0"/>
                  <a:t> that </a:t>
                </a:r>
                <a:endParaRPr lang="en-US" sz="2400" b="0" i="1" dirty="0">
                  <a:latin typeface="Cambria Math" panose="02040503050406030204" pitchFamily="18" charset="0"/>
                </a:endParaRPr>
              </a:p>
              <a:p>
                <a14:m>
                  <m:oMath xmlns:m="http://schemas.openxmlformats.org/officeDocument/2006/math">
                    <m:sSub>
                      <m:sSubPr>
                        <m:ctrlPr>
                          <a:rPr lang="en-US" sz="2400" b="0" i="1" smtClean="0">
                            <a:solidFill>
                              <a:schemeClr val="accent2"/>
                            </a:solidFill>
                            <a:latin typeface="Cambria Math" panose="02040503050406030204" pitchFamily="18" charset="0"/>
                          </a:rPr>
                        </m:ctrlPr>
                      </m:sSubPr>
                      <m:e>
                        <m:r>
                          <a:rPr lang="en-US" sz="2400" b="0" i="1" smtClean="0">
                            <a:solidFill>
                              <a:schemeClr val="accent2"/>
                            </a:solidFill>
                            <a:latin typeface="Cambria Math" panose="02040503050406030204" pitchFamily="18" charset="0"/>
                          </a:rPr>
                          <m:t>𝑝</m:t>
                        </m:r>
                      </m:e>
                      <m:sub>
                        <m:r>
                          <a:rPr lang="en-US" sz="2400" b="0" i="1" smtClean="0">
                            <a:solidFill>
                              <a:schemeClr val="accent2"/>
                            </a:solidFill>
                            <a:latin typeface="Cambria Math" panose="02040503050406030204" pitchFamily="18" charset="0"/>
                          </a:rPr>
                          <m:t>1</m:t>
                        </m:r>
                      </m:sub>
                    </m:sSub>
                    <m:d>
                      <m:dPr>
                        <m:ctrlPr>
                          <a:rPr lang="en-US" sz="2400" b="0" i="1" smtClean="0">
                            <a:solidFill>
                              <a:schemeClr val="accent2"/>
                            </a:solidFill>
                            <a:latin typeface="Cambria Math" panose="02040503050406030204" pitchFamily="18" charset="0"/>
                          </a:rPr>
                        </m:ctrlPr>
                      </m:dPr>
                      <m:e>
                        <m:r>
                          <a:rPr lang="en-US" sz="2400" b="0" i="1" smtClean="0">
                            <a:solidFill>
                              <a:schemeClr val="accent2"/>
                            </a:solidFill>
                            <a:latin typeface="Cambria Math" panose="02040503050406030204" pitchFamily="18" charset="0"/>
                          </a:rPr>
                          <m:t>𝑥</m:t>
                        </m:r>
                      </m:e>
                    </m:d>
                    <m:r>
                      <a:rPr lang="en-US" sz="2400" b="0" i="1" smtClean="0">
                        <a:solidFill>
                          <a:schemeClr val="accent2"/>
                        </a:solidFill>
                        <a:latin typeface="Cambria Math" panose="02040503050406030204" pitchFamily="18" charset="0"/>
                      </a:rPr>
                      <m:t>≥0,…</m:t>
                    </m:r>
                    <m:sSub>
                      <m:sSubPr>
                        <m:ctrlPr>
                          <a:rPr lang="en-US" sz="2400" b="0" i="1" smtClean="0">
                            <a:solidFill>
                              <a:schemeClr val="accent2"/>
                            </a:solidFill>
                            <a:latin typeface="Cambria Math" panose="02040503050406030204" pitchFamily="18" charset="0"/>
                          </a:rPr>
                        </m:ctrlPr>
                      </m:sSubPr>
                      <m:e>
                        <m:r>
                          <a:rPr lang="en-US" sz="2400" b="0" i="1" smtClean="0">
                            <a:solidFill>
                              <a:schemeClr val="accent2"/>
                            </a:solidFill>
                            <a:latin typeface="Cambria Math" panose="02040503050406030204" pitchFamily="18" charset="0"/>
                          </a:rPr>
                          <m:t>𝑝</m:t>
                        </m:r>
                      </m:e>
                      <m:sub>
                        <m:r>
                          <a:rPr lang="en-US" sz="2400" b="0" i="1" smtClean="0">
                            <a:solidFill>
                              <a:schemeClr val="accent2"/>
                            </a:solidFill>
                            <a:latin typeface="Cambria Math" panose="02040503050406030204" pitchFamily="18" charset="0"/>
                          </a:rPr>
                          <m:t>𝑚</m:t>
                        </m:r>
                      </m:sub>
                    </m:sSub>
                    <m:d>
                      <m:dPr>
                        <m:ctrlPr>
                          <a:rPr lang="en-US" sz="2400" b="0" i="1" smtClean="0">
                            <a:solidFill>
                              <a:schemeClr val="accent2"/>
                            </a:solidFill>
                            <a:latin typeface="Cambria Math" panose="02040503050406030204" pitchFamily="18" charset="0"/>
                          </a:rPr>
                        </m:ctrlPr>
                      </m:dPr>
                      <m:e>
                        <m:r>
                          <a:rPr lang="en-US" sz="2400" b="0" i="1" smtClean="0">
                            <a:solidFill>
                              <a:schemeClr val="accent2"/>
                            </a:solidFill>
                            <a:latin typeface="Cambria Math" panose="02040503050406030204" pitchFamily="18" charset="0"/>
                          </a:rPr>
                          <m:t>𝑥</m:t>
                        </m:r>
                      </m:e>
                    </m:d>
                    <m:r>
                      <a:rPr lang="en-US" sz="2400" b="0" i="1" smtClean="0">
                        <a:solidFill>
                          <a:schemeClr val="accent2"/>
                        </a:solidFill>
                        <a:latin typeface="Cambria Math" panose="02040503050406030204" pitchFamily="18" charset="0"/>
                      </a:rPr>
                      <m:t>≥0</m:t>
                    </m:r>
                  </m:oMath>
                </a14:m>
                <a:r>
                  <a:rPr lang="en-US" sz="2400" dirty="0">
                    <a:solidFill>
                      <a:schemeClr val="accent2"/>
                    </a:solidFill>
                  </a:rPr>
                  <a:t> </a:t>
                </a:r>
                <a:r>
                  <a:rPr lang="en-US" sz="2400" dirty="0"/>
                  <a:t>implies</a:t>
                </a:r>
                <a:r>
                  <a:rPr lang="en-US" sz="2400" dirty="0">
                    <a:solidFill>
                      <a:schemeClr val="accent2"/>
                    </a:solidFill>
                  </a:rPr>
                  <a:t> </a:t>
                </a:r>
                <a14:m>
                  <m:oMath xmlns:m="http://schemas.openxmlformats.org/officeDocument/2006/math">
                    <m:sSup>
                      <m:sSupPr>
                        <m:ctrlPr>
                          <a:rPr lang="en-US" sz="2400" b="0" i="1" smtClean="0">
                            <a:solidFill>
                              <a:schemeClr val="accent2"/>
                            </a:solidFill>
                            <a:latin typeface="Cambria Math" panose="02040503050406030204" pitchFamily="18" charset="0"/>
                          </a:rPr>
                        </m:ctrlPr>
                      </m:sSupPr>
                      <m:e>
                        <m:d>
                          <m:dPr>
                            <m:begChr m:val="‖"/>
                            <m:endChr m:val="‖"/>
                            <m:ctrlPr>
                              <a:rPr lang="en-US" sz="2400" b="0" i="1" smtClean="0">
                                <a:solidFill>
                                  <a:schemeClr val="accent2"/>
                                </a:solidFill>
                                <a:latin typeface="Cambria Math" panose="02040503050406030204" pitchFamily="18" charset="0"/>
                              </a:rPr>
                            </m:ctrlPr>
                          </m:dPr>
                          <m:e>
                            <m:r>
                              <a:rPr lang="en-US" sz="2400" b="0" i="1" smtClean="0">
                                <a:solidFill>
                                  <a:schemeClr val="accent2"/>
                                </a:solidFill>
                                <a:latin typeface="Cambria Math" panose="02040503050406030204" pitchFamily="18" charset="0"/>
                              </a:rPr>
                              <m:t>𝑥</m:t>
                            </m:r>
                            <m:r>
                              <a:rPr lang="en-US" sz="2400" b="0" i="1" smtClean="0">
                                <a:solidFill>
                                  <a:schemeClr val="accent2"/>
                                </a:solidFill>
                                <a:latin typeface="Cambria Math" panose="02040503050406030204" pitchFamily="18" charset="0"/>
                              </a:rPr>
                              <m:t>−</m:t>
                            </m:r>
                            <m:sSup>
                              <m:sSupPr>
                                <m:ctrlPr>
                                  <a:rPr lang="en-US" sz="2400" b="0" i="1" smtClean="0">
                                    <a:solidFill>
                                      <a:schemeClr val="accent2"/>
                                    </a:solidFill>
                                    <a:latin typeface="Cambria Math" panose="02040503050406030204" pitchFamily="18" charset="0"/>
                                  </a:rPr>
                                </m:ctrlPr>
                              </m:sSupPr>
                              <m:e>
                                <m:r>
                                  <a:rPr lang="en-US" sz="2400" b="0" i="1" smtClean="0">
                                    <a:solidFill>
                                      <a:schemeClr val="accent2"/>
                                    </a:solidFill>
                                    <a:latin typeface="Cambria Math" panose="02040503050406030204" pitchFamily="18" charset="0"/>
                                  </a:rPr>
                                  <m:t>𝑥</m:t>
                                </m:r>
                              </m:e>
                              <m:sup>
                                <m:r>
                                  <a:rPr lang="en-US" sz="2400" b="0" i="1" smtClean="0">
                                    <a:solidFill>
                                      <a:schemeClr val="accent2"/>
                                    </a:solidFill>
                                    <a:latin typeface="Cambria Math" panose="02040503050406030204" pitchFamily="18" charset="0"/>
                                  </a:rPr>
                                  <m:t>∗</m:t>
                                </m:r>
                              </m:sup>
                            </m:sSup>
                          </m:e>
                        </m:d>
                      </m:e>
                      <m:sup>
                        <m:r>
                          <a:rPr lang="en-US" sz="2400" b="0" i="1" smtClean="0">
                            <a:solidFill>
                              <a:schemeClr val="accent2"/>
                            </a:solidFill>
                            <a:latin typeface="Cambria Math" panose="02040503050406030204" pitchFamily="18" charset="0"/>
                          </a:rPr>
                          <m:t>2</m:t>
                        </m:r>
                      </m:sup>
                    </m:sSup>
                    <m:r>
                      <a:rPr lang="en-US" sz="2400" b="0" i="1" smtClean="0">
                        <a:solidFill>
                          <a:schemeClr val="accent2"/>
                        </a:solidFill>
                        <a:latin typeface="Cambria Math" panose="02040503050406030204" pitchFamily="18" charset="0"/>
                      </a:rPr>
                      <m:t>≤</m:t>
                    </m:r>
                    <m:r>
                      <a:rPr lang="en-US" sz="2400" b="0" i="1" smtClean="0">
                        <a:solidFill>
                          <a:schemeClr val="accent2"/>
                        </a:solidFill>
                        <a:latin typeface="Cambria Math" panose="02040503050406030204" pitchFamily="18" charset="0"/>
                      </a:rPr>
                      <m:t>𝜖</m:t>
                    </m:r>
                  </m:oMath>
                </a14:m>
                <a:endParaRPr lang="en-US" sz="2400" dirty="0">
                  <a:solidFill>
                    <a:schemeClr val="accent2"/>
                  </a:solidFill>
                </a:endParaRPr>
              </a:p>
            </p:txBody>
          </p:sp>
        </mc:Choice>
        <mc:Fallback xmlns="">
          <p:sp>
            <p:nvSpPr>
              <p:cNvPr id="12" name="TextBox 11">
                <a:extLst>
                  <a:ext uri="{FF2B5EF4-FFF2-40B4-BE49-F238E27FC236}">
                    <a16:creationId xmlns:a16="http://schemas.microsoft.com/office/drawing/2014/main" id="{F5B40D14-6BF8-4A39-8686-8B8BA9E14BA3}"/>
                  </a:ext>
                </a:extLst>
              </p:cNvPr>
              <p:cNvSpPr txBox="1">
                <a:spLocks noRot="1" noChangeAspect="1" noMove="1" noResize="1" noEditPoints="1" noAdjustHandles="1" noChangeArrowheads="1" noChangeShapeType="1" noTextEdit="1"/>
              </p:cNvSpPr>
              <p:nvPr/>
            </p:nvSpPr>
            <p:spPr>
              <a:xfrm>
                <a:off x="3214699" y="5471280"/>
                <a:ext cx="4036637" cy="1200329"/>
              </a:xfrm>
              <a:prstGeom prst="rect">
                <a:avLst/>
              </a:prstGeom>
              <a:blipFill>
                <a:blip r:embed="rId4"/>
                <a:stretch>
                  <a:fillRect l="-2262" t="-4082" b="-11224"/>
                </a:stretch>
              </a:blipFill>
            </p:spPr>
            <p:txBody>
              <a:bodyPr/>
              <a:lstStyle/>
              <a:p>
                <a:r>
                  <a:rPr lang="en-US">
                    <a:noFill/>
                  </a:rPr>
                  <a:t> </a:t>
                </a:r>
              </a:p>
            </p:txBody>
          </p:sp>
        </mc:Fallback>
      </mc:AlternateContent>
      <p:sp>
        <p:nvSpPr>
          <p:cNvPr id="13" name="Arrow: Right 12">
            <a:extLst>
              <a:ext uri="{FF2B5EF4-FFF2-40B4-BE49-F238E27FC236}">
                <a16:creationId xmlns:a16="http://schemas.microsoft.com/office/drawing/2014/main" id="{0B039859-75CB-4717-839C-4103D97042A8}"/>
              </a:ext>
            </a:extLst>
          </p:cNvPr>
          <p:cNvSpPr/>
          <p:nvPr/>
        </p:nvSpPr>
        <p:spPr>
          <a:xfrm rot="16200000">
            <a:off x="4227061" y="4834158"/>
            <a:ext cx="538726" cy="599945"/>
          </a:xfrm>
          <a:prstGeom prst="rightArrow">
            <a:avLst/>
          </a:prstGeom>
          <a:solidFill>
            <a:schemeClr val="accent2">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48DE3F0-16ED-4DDA-B63C-1E837F471DF4}"/>
                  </a:ext>
                </a:extLst>
              </p:cNvPr>
              <p:cNvSpPr txBox="1"/>
              <p:nvPr/>
            </p:nvSpPr>
            <p:spPr>
              <a:xfrm>
                <a:off x="115854" y="5471280"/>
                <a:ext cx="2935750" cy="830997"/>
              </a:xfrm>
              <a:prstGeom prst="rect">
                <a:avLst/>
              </a:prstGeom>
              <a:noFill/>
            </p:spPr>
            <p:txBody>
              <a:bodyPr wrap="square" rtlCol="0">
                <a:spAutoFit/>
              </a:bodyPr>
              <a:lstStyle/>
              <a:p>
                <a:r>
                  <a:rPr lang="en-US" sz="2400" dirty="0"/>
                  <a:t>s.t. all solutions </a:t>
                </a:r>
                <a14:m>
                  <m:oMath xmlns:m="http://schemas.openxmlformats.org/officeDocument/2006/math">
                    <m:r>
                      <a:rPr lang="en-US" sz="2400" b="0" i="1" smtClean="0">
                        <a:solidFill>
                          <a:schemeClr val="accent2"/>
                        </a:solidFill>
                        <a:latin typeface="Cambria Math" panose="02040503050406030204" pitchFamily="18" charset="0"/>
                      </a:rPr>
                      <m:t>𝑥</m:t>
                    </m:r>
                  </m:oMath>
                </a14:m>
                <a:r>
                  <a:rPr lang="en-US" sz="2400" dirty="0"/>
                  <a:t> have </a:t>
                </a:r>
                <a14:m>
                  <m:oMath xmlns:m="http://schemas.openxmlformats.org/officeDocument/2006/math">
                    <m:sSup>
                      <m:sSupPr>
                        <m:ctrlPr>
                          <a:rPr lang="en-US" sz="2400" b="0" i="1" smtClean="0">
                            <a:solidFill>
                              <a:schemeClr val="accent2"/>
                            </a:solidFill>
                            <a:latin typeface="Cambria Math" panose="02040503050406030204" pitchFamily="18" charset="0"/>
                          </a:rPr>
                        </m:ctrlPr>
                      </m:sSupPr>
                      <m:e>
                        <m:d>
                          <m:dPr>
                            <m:begChr m:val="‖"/>
                            <m:endChr m:val="‖"/>
                            <m:ctrlPr>
                              <a:rPr lang="en-US" sz="2400" i="1" smtClean="0">
                                <a:solidFill>
                                  <a:schemeClr val="accent2"/>
                                </a:solidFill>
                                <a:latin typeface="Cambria Math" panose="02040503050406030204" pitchFamily="18" charset="0"/>
                              </a:rPr>
                            </m:ctrlPr>
                          </m:dPr>
                          <m:e>
                            <m:r>
                              <a:rPr lang="en-US" sz="2400" b="0" i="1" smtClean="0">
                                <a:solidFill>
                                  <a:schemeClr val="accent2"/>
                                </a:solidFill>
                                <a:latin typeface="Cambria Math" panose="02040503050406030204" pitchFamily="18" charset="0"/>
                              </a:rPr>
                              <m:t>𝑥</m:t>
                            </m:r>
                            <m:r>
                              <a:rPr lang="en-US" sz="2400" b="0" i="1" smtClean="0">
                                <a:solidFill>
                                  <a:schemeClr val="accent2"/>
                                </a:solidFill>
                                <a:latin typeface="Cambria Math" panose="02040503050406030204" pitchFamily="18" charset="0"/>
                              </a:rPr>
                              <m:t> −</m:t>
                            </m:r>
                            <m:sSup>
                              <m:sSupPr>
                                <m:ctrlPr>
                                  <a:rPr lang="en-US" sz="2400" b="0" i="1" smtClean="0">
                                    <a:solidFill>
                                      <a:schemeClr val="accent2"/>
                                    </a:solidFill>
                                    <a:latin typeface="Cambria Math" panose="02040503050406030204" pitchFamily="18" charset="0"/>
                                  </a:rPr>
                                </m:ctrlPr>
                              </m:sSupPr>
                              <m:e>
                                <m:r>
                                  <a:rPr lang="en-US" sz="2400" b="0" i="1" smtClean="0">
                                    <a:solidFill>
                                      <a:schemeClr val="accent2"/>
                                    </a:solidFill>
                                    <a:latin typeface="Cambria Math" panose="02040503050406030204" pitchFamily="18" charset="0"/>
                                  </a:rPr>
                                  <m:t>𝑥</m:t>
                                </m:r>
                              </m:e>
                              <m:sup>
                                <m:r>
                                  <a:rPr lang="en-US" sz="2400" b="0" i="1" smtClean="0">
                                    <a:solidFill>
                                      <a:schemeClr val="accent2"/>
                                    </a:solidFill>
                                    <a:latin typeface="Cambria Math" panose="02040503050406030204" pitchFamily="18" charset="0"/>
                                  </a:rPr>
                                  <m:t>∗</m:t>
                                </m:r>
                              </m:sup>
                            </m:sSup>
                          </m:e>
                        </m:d>
                      </m:e>
                      <m:sup>
                        <m:r>
                          <a:rPr lang="en-US" sz="2400" b="0" i="1" smtClean="0">
                            <a:solidFill>
                              <a:schemeClr val="accent2"/>
                            </a:solidFill>
                            <a:latin typeface="Cambria Math" panose="02040503050406030204" pitchFamily="18" charset="0"/>
                          </a:rPr>
                          <m:t>2</m:t>
                        </m:r>
                      </m:sup>
                    </m:sSup>
                    <m:r>
                      <a:rPr lang="en-US" sz="2400" b="0" i="1" smtClean="0">
                        <a:solidFill>
                          <a:schemeClr val="accent2"/>
                        </a:solidFill>
                        <a:latin typeface="Cambria Math" panose="02040503050406030204" pitchFamily="18" charset="0"/>
                      </a:rPr>
                      <m:t>≤</m:t>
                    </m:r>
                    <m:r>
                      <a:rPr lang="en-US" sz="2400" b="0" i="1" smtClean="0">
                        <a:solidFill>
                          <a:schemeClr val="accent2"/>
                        </a:solidFill>
                        <a:latin typeface="Cambria Math" panose="02040503050406030204" pitchFamily="18" charset="0"/>
                      </a:rPr>
                      <m:t>𝜖</m:t>
                    </m:r>
                  </m:oMath>
                </a14:m>
                <a:endParaRPr lang="en-US" sz="2400" dirty="0"/>
              </a:p>
            </p:txBody>
          </p:sp>
        </mc:Choice>
        <mc:Fallback xmlns="">
          <p:sp>
            <p:nvSpPr>
              <p:cNvPr id="14" name="TextBox 13">
                <a:extLst>
                  <a:ext uri="{FF2B5EF4-FFF2-40B4-BE49-F238E27FC236}">
                    <a16:creationId xmlns:a16="http://schemas.microsoft.com/office/drawing/2014/main" id="{648DE3F0-16ED-4DDA-B63C-1E837F471DF4}"/>
                  </a:ext>
                </a:extLst>
              </p:cNvPr>
              <p:cNvSpPr txBox="1">
                <a:spLocks noRot="1" noChangeAspect="1" noMove="1" noResize="1" noEditPoints="1" noAdjustHandles="1" noChangeArrowheads="1" noChangeShapeType="1" noTextEdit="1"/>
              </p:cNvSpPr>
              <p:nvPr/>
            </p:nvSpPr>
            <p:spPr>
              <a:xfrm>
                <a:off x="115854" y="5471280"/>
                <a:ext cx="2935750" cy="830997"/>
              </a:xfrm>
              <a:prstGeom prst="rect">
                <a:avLst/>
              </a:prstGeom>
              <a:blipFill>
                <a:blip r:embed="rId5"/>
                <a:stretch>
                  <a:fillRect l="-3112" t="-5882" b="-16176"/>
                </a:stretch>
              </a:blipFill>
            </p:spPr>
            <p:txBody>
              <a:bodyPr/>
              <a:lstStyle/>
              <a:p>
                <a:r>
                  <a:rPr lang="en-US">
                    <a:noFill/>
                  </a:rPr>
                  <a:t> </a:t>
                </a:r>
              </a:p>
            </p:txBody>
          </p:sp>
        </mc:Fallback>
      </mc:AlternateContent>
      <p:sp>
        <p:nvSpPr>
          <p:cNvPr id="21" name="Arrow: Right 20">
            <a:extLst>
              <a:ext uri="{FF2B5EF4-FFF2-40B4-BE49-F238E27FC236}">
                <a16:creationId xmlns:a16="http://schemas.microsoft.com/office/drawing/2014/main" id="{C486B6C6-B047-48ED-9881-419C1BDB847B}"/>
              </a:ext>
            </a:extLst>
          </p:cNvPr>
          <p:cNvSpPr/>
          <p:nvPr/>
        </p:nvSpPr>
        <p:spPr>
          <a:xfrm>
            <a:off x="6052334" y="2668786"/>
            <a:ext cx="546078" cy="608132"/>
          </a:xfrm>
          <a:prstGeom prst="rightArrow">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EE6D2B8-59FD-4503-95D5-98A139FFA80A}"/>
              </a:ext>
            </a:extLst>
          </p:cNvPr>
          <p:cNvSpPr>
            <a:spLocks noGrp="1"/>
          </p:cNvSpPr>
          <p:nvPr>
            <p:ph type="sldNum" sz="quarter" idx="12"/>
          </p:nvPr>
        </p:nvSpPr>
        <p:spPr/>
        <p:txBody>
          <a:bodyPr/>
          <a:lstStyle/>
          <a:p>
            <a:fld id="{ED922394-96B1-4130-9F58-06B799E76477}" type="slidenum">
              <a:rPr lang="en-US" smtClean="0"/>
              <a:t>22</a:t>
            </a:fld>
            <a:endParaRPr lang="en-US"/>
          </a:p>
        </p:txBody>
      </p:sp>
    </p:spTree>
    <p:extLst>
      <p:ext uri="{BB962C8B-B14F-4D97-AF65-F5344CB8AC3E}">
        <p14:creationId xmlns:p14="http://schemas.microsoft.com/office/powerpoint/2010/main" val="366939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2" grpId="0"/>
      <p:bldP spid="13" grpId="0" animBg="1"/>
      <p:bldP spid="14" grpId="0"/>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25763-1B41-459D-8ED7-FC5547C7173E}"/>
              </a:ext>
            </a:extLst>
          </p:cNvPr>
          <p:cNvSpPr>
            <a:spLocks noGrp="1"/>
          </p:cNvSpPr>
          <p:nvPr>
            <p:ph type="title"/>
          </p:nvPr>
        </p:nvSpPr>
        <p:spPr/>
        <p:txBody>
          <a:bodyPr/>
          <a:lstStyle/>
          <a:p>
            <a:r>
              <a:rPr lang="en-US" dirty="0"/>
              <a:t>Proofs to Algorithms Black Box</a:t>
            </a:r>
          </a:p>
        </p:txBody>
      </p:sp>
      <p:grpSp>
        <p:nvGrpSpPr>
          <p:cNvPr id="5" name="Group 4">
            <a:extLst>
              <a:ext uri="{FF2B5EF4-FFF2-40B4-BE49-F238E27FC236}">
                <a16:creationId xmlns:a16="http://schemas.microsoft.com/office/drawing/2014/main" id="{1DB70654-DEA8-46A2-802B-11A133863C2A}"/>
              </a:ext>
            </a:extLst>
          </p:cNvPr>
          <p:cNvGrpSpPr/>
          <p:nvPr/>
        </p:nvGrpSpPr>
        <p:grpSpPr>
          <a:xfrm>
            <a:off x="3277799" y="2040730"/>
            <a:ext cx="2588401" cy="2655060"/>
            <a:chOff x="3038625" y="3421785"/>
            <a:chExt cx="2729133" cy="1410286"/>
          </a:xfrm>
        </p:grpSpPr>
        <p:sp>
          <p:nvSpPr>
            <p:cNvPr id="6" name="Rectangle: Rounded Corners 5">
              <a:extLst>
                <a:ext uri="{FF2B5EF4-FFF2-40B4-BE49-F238E27FC236}">
                  <a16:creationId xmlns:a16="http://schemas.microsoft.com/office/drawing/2014/main" id="{7907A53F-5C08-4547-9562-FA9D3E146421}"/>
                </a:ext>
              </a:extLst>
            </p:cNvPr>
            <p:cNvSpPr/>
            <p:nvPr/>
          </p:nvSpPr>
          <p:spPr>
            <a:xfrm>
              <a:off x="3038625" y="3421785"/>
              <a:ext cx="2729133" cy="1410286"/>
            </a:xfrm>
            <a:prstGeom prst="roundRect">
              <a:avLst/>
            </a:prstGeom>
            <a:solidFill>
              <a:schemeClr val="bg2">
                <a:lumMod val="50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sz="2800" dirty="0">
                <a:solidFill>
                  <a:schemeClr val="bg1"/>
                </a:solidFill>
              </a:endParaRPr>
            </a:p>
            <a:p>
              <a:pPr algn="ctr"/>
              <a:r>
                <a:rPr lang="en-US" sz="2800" dirty="0">
                  <a:solidFill>
                    <a:schemeClr val="bg1"/>
                  </a:solidFill>
                </a:rPr>
                <a:t>Proofs to Algorithms</a:t>
              </a:r>
            </a:p>
          </p:txBody>
        </p:sp>
        <p:sp>
          <p:nvSpPr>
            <p:cNvPr id="7" name="Rectangle: Rounded Corners 6">
              <a:extLst>
                <a:ext uri="{FF2B5EF4-FFF2-40B4-BE49-F238E27FC236}">
                  <a16:creationId xmlns:a16="http://schemas.microsoft.com/office/drawing/2014/main" id="{563C65AA-9762-4A1E-9EE9-3D4CC8DF3E4C}"/>
                </a:ext>
              </a:extLst>
            </p:cNvPr>
            <p:cNvSpPr/>
            <p:nvPr/>
          </p:nvSpPr>
          <p:spPr>
            <a:xfrm>
              <a:off x="3580272" y="3536084"/>
              <a:ext cx="1667021" cy="59084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SoS</a:t>
              </a:r>
              <a:endParaRPr lang="en-US" sz="3200" dirty="0"/>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A5B4B5D-5343-466E-ACD4-D957C67D115B}"/>
                  </a:ext>
                </a:extLst>
              </p:cNvPr>
              <p:cNvSpPr txBox="1"/>
              <p:nvPr/>
            </p:nvSpPr>
            <p:spPr>
              <a:xfrm>
                <a:off x="212169" y="2197936"/>
                <a:ext cx="2305710" cy="138499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chemeClr val="accent2"/>
                              </a:solidFill>
                              <a:latin typeface="Cambria Math" panose="02040503050406030204" pitchFamily="18" charset="0"/>
                            </a:rPr>
                          </m:ctrlPr>
                        </m:sSubPr>
                        <m:e>
                          <m:r>
                            <a:rPr lang="en-US" sz="2800" b="0" i="1" smtClean="0">
                              <a:solidFill>
                                <a:schemeClr val="accent2"/>
                              </a:solidFill>
                              <a:latin typeface="Cambria Math" panose="02040503050406030204" pitchFamily="18" charset="0"/>
                            </a:rPr>
                            <m:t>𝑝</m:t>
                          </m:r>
                        </m:e>
                        <m:sub>
                          <m:r>
                            <a:rPr lang="en-US" sz="2800" b="0" i="1" smtClean="0">
                              <a:solidFill>
                                <a:schemeClr val="accent2"/>
                              </a:solidFill>
                              <a:latin typeface="Cambria Math" panose="02040503050406030204" pitchFamily="18" charset="0"/>
                            </a:rPr>
                            <m:t>1</m:t>
                          </m:r>
                        </m:sub>
                      </m:sSub>
                      <m:d>
                        <m:dPr>
                          <m:ctrlPr>
                            <a:rPr lang="en-US" sz="2800" b="0" i="1" smtClean="0">
                              <a:solidFill>
                                <a:schemeClr val="accent2"/>
                              </a:solidFill>
                              <a:latin typeface="Cambria Math" panose="02040503050406030204" pitchFamily="18" charset="0"/>
                            </a:rPr>
                          </m:ctrlPr>
                        </m:dPr>
                        <m:e>
                          <m:r>
                            <a:rPr lang="en-US" sz="2800" b="0" i="1" smtClean="0">
                              <a:solidFill>
                                <a:schemeClr val="accent2"/>
                              </a:solidFill>
                              <a:latin typeface="Cambria Math" panose="02040503050406030204" pitchFamily="18" charset="0"/>
                            </a:rPr>
                            <m:t>𝑥</m:t>
                          </m:r>
                        </m:e>
                      </m:d>
                      <m:r>
                        <a:rPr lang="en-US" sz="2800" b="0" i="1" smtClean="0">
                          <a:solidFill>
                            <a:schemeClr val="accent2"/>
                          </a:solidFill>
                          <a:latin typeface="Cambria Math" panose="02040503050406030204" pitchFamily="18" charset="0"/>
                        </a:rPr>
                        <m:t>≥0</m:t>
                      </m:r>
                    </m:oMath>
                  </m:oMathPara>
                </a14:m>
                <a:endParaRPr lang="en-US" sz="2800" b="0" dirty="0">
                  <a:solidFill>
                    <a:schemeClr val="accent2"/>
                  </a:solidFill>
                </a:endParaRPr>
              </a:p>
              <a:p>
                <a:pPr/>
                <a14:m>
                  <m:oMathPara xmlns:m="http://schemas.openxmlformats.org/officeDocument/2006/math">
                    <m:oMathParaPr>
                      <m:jc m:val="centerGroup"/>
                    </m:oMathParaPr>
                    <m:oMath xmlns:m="http://schemas.openxmlformats.org/officeDocument/2006/math">
                      <m:r>
                        <a:rPr lang="en-US" sz="2800" b="0" i="1" smtClean="0">
                          <a:solidFill>
                            <a:schemeClr val="accent2"/>
                          </a:solidFill>
                          <a:latin typeface="Cambria Math" panose="02040503050406030204" pitchFamily="18" charset="0"/>
                        </a:rPr>
                        <m:t>…</m:t>
                      </m:r>
                    </m:oMath>
                  </m:oMathPara>
                </a14:m>
                <a:endParaRPr lang="en-US" sz="2800" b="0" dirty="0">
                  <a:solidFill>
                    <a:schemeClr val="accent2"/>
                  </a:solidFill>
                </a:endParaRPr>
              </a:p>
              <a:p>
                <a:pPr/>
                <a14:m>
                  <m:oMathPara xmlns:m="http://schemas.openxmlformats.org/officeDocument/2006/math">
                    <m:oMathParaPr>
                      <m:jc m:val="centerGroup"/>
                    </m:oMathParaPr>
                    <m:oMath xmlns:m="http://schemas.openxmlformats.org/officeDocument/2006/math">
                      <m:sSub>
                        <m:sSubPr>
                          <m:ctrlPr>
                            <a:rPr lang="en-US" sz="2800" b="0" i="1" smtClean="0">
                              <a:solidFill>
                                <a:schemeClr val="accent2"/>
                              </a:solidFill>
                              <a:latin typeface="Cambria Math" panose="02040503050406030204" pitchFamily="18" charset="0"/>
                            </a:rPr>
                          </m:ctrlPr>
                        </m:sSubPr>
                        <m:e>
                          <m:r>
                            <a:rPr lang="en-US" sz="2800" b="0" i="1" smtClean="0">
                              <a:solidFill>
                                <a:schemeClr val="accent2"/>
                              </a:solidFill>
                              <a:latin typeface="Cambria Math" panose="02040503050406030204" pitchFamily="18" charset="0"/>
                            </a:rPr>
                            <m:t>𝑝</m:t>
                          </m:r>
                        </m:e>
                        <m:sub>
                          <m:r>
                            <a:rPr lang="en-US" sz="2800" b="0" i="1" smtClean="0">
                              <a:solidFill>
                                <a:schemeClr val="accent2"/>
                              </a:solidFill>
                              <a:latin typeface="Cambria Math" panose="02040503050406030204" pitchFamily="18" charset="0"/>
                            </a:rPr>
                            <m:t>𝑚</m:t>
                          </m:r>
                        </m:sub>
                      </m:sSub>
                      <m:d>
                        <m:dPr>
                          <m:ctrlPr>
                            <a:rPr lang="en-US" sz="2800" b="0" i="1" smtClean="0">
                              <a:solidFill>
                                <a:schemeClr val="accent2"/>
                              </a:solidFill>
                              <a:latin typeface="Cambria Math" panose="02040503050406030204" pitchFamily="18" charset="0"/>
                            </a:rPr>
                          </m:ctrlPr>
                        </m:dPr>
                        <m:e>
                          <m:r>
                            <a:rPr lang="en-US" sz="2800" b="0" i="1" smtClean="0">
                              <a:solidFill>
                                <a:schemeClr val="accent2"/>
                              </a:solidFill>
                              <a:latin typeface="Cambria Math" panose="02040503050406030204" pitchFamily="18" charset="0"/>
                            </a:rPr>
                            <m:t>𝑥</m:t>
                          </m:r>
                        </m:e>
                      </m:d>
                      <m:r>
                        <a:rPr lang="en-US" sz="2800" b="0" i="1" smtClean="0">
                          <a:solidFill>
                            <a:schemeClr val="accent2"/>
                          </a:solidFill>
                          <a:latin typeface="Cambria Math" panose="02040503050406030204" pitchFamily="18" charset="0"/>
                        </a:rPr>
                        <m:t>≥0</m:t>
                      </m:r>
                    </m:oMath>
                  </m:oMathPara>
                </a14:m>
                <a:endParaRPr lang="en-US" sz="2800" dirty="0"/>
              </a:p>
            </p:txBody>
          </p:sp>
        </mc:Choice>
        <mc:Fallback xmlns="">
          <p:sp>
            <p:nvSpPr>
              <p:cNvPr id="8" name="TextBox 7">
                <a:extLst>
                  <a:ext uri="{FF2B5EF4-FFF2-40B4-BE49-F238E27FC236}">
                    <a16:creationId xmlns:a16="http://schemas.microsoft.com/office/drawing/2014/main" id="{FA5B4B5D-5343-466E-ACD4-D957C67D115B}"/>
                  </a:ext>
                </a:extLst>
              </p:cNvPr>
              <p:cNvSpPr txBox="1">
                <a:spLocks noRot="1" noChangeAspect="1" noMove="1" noResize="1" noEditPoints="1" noAdjustHandles="1" noChangeArrowheads="1" noChangeShapeType="1" noTextEdit="1"/>
              </p:cNvSpPr>
              <p:nvPr/>
            </p:nvSpPr>
            <p:spPr>
              <a:xfrm>
                <a:off x="212169" y="2197936"/>
                <a:ext cx="2305710" cy="138499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628F994-136B-43B1-A710-80CBDC6D2A28}"/>
                  </a:ext>
                </a:extLst>
              </p:cNvPr>
              <p:cNvSpPr txBox="1"/>
              <p:nvPr/>
            </p:nvSpPr>
            <p:spPr>
              <a:xfrm>
                <a:off x="6505001" y="2474893"/>
                <a:ext cx="2700129" cy="954107"/>
              </a:xfrm>
              <a:prstGeom prst="rect">
                <a:avLst/>
              </a:prstGeom>
              <a:noFill/>
            </p:spPr>
            <p:txBody>
              <a:bodyPr wrap="square" rtlCol="0">
                <a:spAutoFit/>
              </a:bodyPr>
              <a:lstStyle/>
              <a:p>
                <a:r>
                  <a:rPr lang="en-US" sz="2800" dirty="0">
                    <a:solidFill>
                      <a:schemeClr val="accent2"/>
                    </a:solidFill>
                  </a:rPr>
                  <a:t> </a:t>
                </a:r>
                <a14:m>
                  <m:oMath xmlns:m="http://schemas.openxmlformats.org/officeDocument/2006/math">
                    <m:r>
                      <a:rPr lang="en-US" sz="2800" b="0" i="1" smtClean="0">
                        <a:solidFill>
                          <a:schemeClr val="accent2"/>
                        </a:solidFill>
                        <a:latin typeface="Cambria Math" panose="02040503050406030204" pitchFamily="18" charset="0"/>
                      </a:rPr>
                      <m:t>𝑥</m:t>
                    </m:r>
                  </m:oMath>
                </a14:m>
                <a:r>
                  <a:rPr lang="en-US" sz="2800" dirty="0">
                    <a:solidFill>
                      <a:schemeClr val="accent2"/>
                    </a:solidFill>
                  </a:rPr>
                  <a:t> </a:t>
                </a:r>
                <a:r>
                  <a:rPr lang="en-US" sz="2800" dirty="0" err="1"/>
                  <a:t>s.t.</a:t>
                </a:r>
                <a:r>
                  <a:rPr lang="en-US" sz="2800" dirty="0">
                    <a:solidFill>
                      <a:schemeClr val="accent2"/>
                    </a:solidFill>
                  </a:rPr>
                  <a:t> </a:t>
                </a:r>
              </a:p>
              <a:p>
                <a:pPr/>
                <a14:m>
                  <m:oMathPara xmlns:m="http://schemas.openxmlformats.org/officeDocument/2006/math">
                    <m:oMathParaPr>
                      <m:jc m:val="centerGroup"/>
                    </m:oMathParaPr>
                    <m:oMath xmlns:m="http://schemas.openxmlformats.org/officeDocument/2006/math">
                      <m:sSup>
                        <m:sSupPr>
                          <m:ctrlPr>
                            <a:rPr lang="en-US" sz="2800" i="1">
                              <a:solidFill>
                                <a:schemeClr val="accent2"/>
                              </a:solidFill>
                              <a:latin typeface="Cambria Math" panose="02040503050406030204" pitchFamily="18" charset="0"/>
                            </a:rPr>
                          </m:ctrlPr>
                        </m:sSupPr>
                        <m:e>
                          <m:d>
                            <m:dPr>
                              <m:begChr m:val="‖"/>
                              <m:endChr m:val="‖"/>
                              <m:ctrlPr>
                                <a:rPr lang="en-US" sz="2800" i="1">
                                  <a:solidFill>
                                    <a:schemeClr val="accent2"/>
                                  </a:solidFill>
                                  <a:latin typeface="Cambria Math" panose="02040503050406030204" pitchFamily="18" charset="0"/>
                                </a:rPr>
                              </m:ctrlPr>
                            </m:dPr>
                            <m:e>
                              <m:r>
                                <a:rPr lang="en-US" sz="2800" b="0" i="1" smtClean="0">
                                  <a:solidFill>
                                    <a:schemeClr val="accent2"/>
                                  </a:solidFill>
                                  <a:latin typeface="Cambria Math" panose="02040503050406030204" pitchFamily="18" charset="0"/>
                                </a:rPr>
                                <m:t>𝑥</m:t>
                              </m:r>
                              <m:r>
                                <a:rPr lang="en-US" sz="2800" i="1">
                                  <a:solidFill>
                                    <a:schemeClr val="accent2"/>
                                  </a:solidFill>
                                  <a:latin typeface="Cambria Math" panose="02040503050406030204" pitchFamily="18" charset="0"/>
                                </a:rPr>
                                <m:t>−</m:t>
                              </m:r>
                              <m:sSup>
                                <m:sSupPr>
                                  <m:ctrlPr>
                                    <a:rPr lang="en-US" sz="2800" i="1">
                                      <a:solidFill>
                                        <a:schemeClr val="accent2"/>
                                      </a:solidFill>
                                      <a:latin typeface="Cambria Math" panose="02040503050406030204" pitchFamily="18" charset="0"/>
                                    </a:rPr>
                                  </m:ctrlPr>
                                </m:sSupPr>
                                <m:e>
                                  <m:r>
                                    <a:rPr lang="en-US" sz="2800" b="0" i="1" smtClean="0">
                                      <a:solidFill>
                                        <a:schemeClr val="accent2"/>
                                      </a:solidFill>
                                      <a:latin typeface="Cambria Math" panose="02040503050406030204" pitchFamily="18" charset="0"/>
                                    </a:rPr>
                                    <m:t>𝑥</m:t>
                                  </m:r>
                                </m:e>
                                <m:sup>
                                  <m:r>
                                    <a:rPr lang="en-US" sz="2800" i="1">
                                      <a:solidFill>
                                        <a:schemeClr val="accent2"/>
                                      </a:solidFill>
                                      <a:latin typeface="Cambria Math" panose="02040503050406030204" pitchFamily="18" charset="0"/>
                                    </a:rPr>
                                    <m:t>∗</m:t>
                                  </m:r>
                                </m:sup>
                              </m:sSup>
                            </m:e>
                          </m:d>
                        </m:e>
                        <m:sup>
                          <m:r>
                            <a:rPr lang="en-US" sz="2800" i="1">
                              <a:solidFill>
                                <a:schemeClr val="accent2"/>
                              </a:solidFill>
                              <a:latin typeface="Cambria Math" panose="02040503050406030204" pitchFamily="18" charset="0"/>
                            </a:rPr>
                            <m:t>2</m:t>
                          </m:r>
                        </m:sup>
                      </m:sSup>
                      <m:r>
                        <a:rPr lang="en-US" sz="2800" i="1">
                          <a:solidFill>
                            <a:schemeClr val="accent2"/>
                          </a:solidFill>
                          <a:latin typeface="Cambria Math" panose="02040503050406030204" pitchFamily="18" charset="0"/>
                        </a:rPr>
                        <m:t>≤</m:t>
                      </m:r>
                      <m:r>
                        <a:rPr lang="en-US" sz="2800" i="1">
                          <a:solidFill>
                            <a:schemeClr val="accent2"/>
                          </a:solidFill>
                          <a:latin typeface="Cambria Math" panose="02040503050406030204" pitchFamily="18" charset="0"/>
                        </a:rPr>
                        <m:t>𝜖</m:t>
                      </m:r>
                    </m:oMath>
                  </m:oMathPara>
                </a14:m>
                <a:endParaRPr lang="en-US" sz="2800" dirty="0"/>
              </a:p>
            </p:txBody>
          </p:sp>
        </mc:Choice>
        <mc:Fallback xmlns="">
          <p:sp>
            <p:nvSpPr>
              <p:cNvPr id="9" name="TextBox 8">
                <a:extLst>
                  <a:ext uri="{FF2B5EF4-FFF2-40B4-BE49-F238E27FC236}">
                    <a16:creationId xmlns:a16="http://schemas.microsoft.com/office/drawing/2014/main" id="{D628F994-136B-43B1-A710-80CBDC6D2A28}"/>
                  </a:ext>
                </a:extLst>
              </p:cNvPr>
              <p:cNvSpPr txBox="1">
                <a:spLocks noRot="1" noChangeAspect="1" noMove="1" noResize="1" noEditPoints="1" noAdjustHandles="1" noChangeArrowheads="1" noChangeShapeType="1" noTextEdit="1"/>
              </p:cNvSpPr>
              <p:nvPr/>
            </p:nvSpPr>
            <p:spPr>
              <a:xfrm>
                <a:off x="6505001" y="2474893"/>
                <a:ext cx="2700129" cy="954107"/>
              </a:xfrm>
              <a:prstGeom prst="rect">
                <a:avLst/>
              </a:prstGeom>
              <a:blipFill>
                <a:blip r:embed="rId3"/>
                <a:stretch>
                  <a:fillRect t="-6369"/>
                </a:stretch>
              </a:blipFill>
            </p:spPr>
            <p:txBody>
              <a:bodyPr/>
              <a:lstStyle/>
              <a:p>
                <a:r>
                  <a:rPr lang="en-US">
                    <a:noFill/>
                  </a:rPr>
                  <a:t> </a:t>
                </a:r>
              </a:p>
            </p:txBody>
          </p:sp>
        </mc:Fallback>
      </mc:AlternateContent>
      <p:sp>
        <p:nvSpPr>
          <p:cNvPr id="10" name="Arrow: Right 9">
            <a:extLst>
              <a:ext uri="{FF2B5EF4-FFF2-40B4-BE49-F238E27FC236}">
                <a16:creationId xmlns:a16="http://schemas.microsoft.com/office/drawing/2014/main" id="{5C0A2D5D-B33C-4353-804D-CE4F9F699759}"/>
              </a:ext>
            </a:extLst>
          </p:cNvPr>
          <p:cNvSpPr/>
          <p:nvPr/>
        </p:nvSpPr>
        <p:spPr>
          <a:xfrm>
            <a:off x="2425937" y="2634884"/>
            <a:ext cx="546078" cy="608132"/>
          </a:xfrm>
          <a:prstGeom prst="rightArrow">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5B40D14-6BF8-4A39-8686-8B8BA9E14BA3}"/>
                  </a:ext>
                </a:extLst>
              </p:cNvPr>
              <p:cNvSpPr txBox="1"/>
              <p:nvPr/>
            </p:nvSpPr>
            <p:spPr>
              <a:xfrm>
                <a:off x="3214699" y="5471280"/>
                <a:ext cx="4036637" cy="1200329"/>
              </a:xfrm>
              <a:prstGeom prst="rect">
                <a:avLst/>
              </a:prstGeom>
              <a:noFill/>
            </p:spPr>
            <p:txBody>
              <a:bodyPr wrap="square" rtlCol="0">
                <a:spAutoFit/>
              </a:bodyPr>
              <a:lstStyle/>
              <a:p>
                <a:r>
                  <a:rPr lang="en-US" sz="2400" i="1" dirty="0"/>
                  <a:t>SoS proof</a:t>
                </a:r>
                <a:r>
                  <a:rPr lang="en-US" sz="2400" dirty="0"/>
                  <a:t> that </a:t>
                </a:r>
                <a:endParaRPr lang="en-US" sz="2400" b="0" i="1" dirty="0">
                  <a:latin typeface="Cambria Math" panose="02040503050406030204" pitchFamily="18" charset="0"/>
                </a:endParaRPr>
              </a:p>
              <a:p>
                <a14:m>
                  <m:oMath xmlns:m="http://schemas.openxmlformats.org/officeDocument/2006/math">
                    <m:sSub>
                      <m:sSubPr>
                        <m:ctrlPr>
                          <a:rPr lang="en-US" sz="2400" b="0" i="1" smtClean="0">
                            <a:solidFill>
                              <a:schemeClr val="accent2"/>
                            </a:solidFill>
                            <a:latin typeface="Cambria Math" panose="02040503050406030204" pitchFamily="18" charset="0"/>
                          </a:rPr>
                        </m:ctrlPr>
                      </m:sSubPr>
                      <m:e>
                        <m:r>
                          <a:rPr lang="en-US" sz="2400" b="0" i="1" smtClean="0">
                            <a:solidFill>
                              <a:schemeClr val="accent2"/>
                            </a:solidFill>
                            <a:latin typeface="Cambria Math" panose="02040503050406030204" pitchFamily="18" charset="0"/>
                          </a:rPr>
                          <m:t>𝑝</m:t>
                        </m:r>
                      </m:e>
                      <m:sub>
                        <m:r>
                          <a:rPr lang="en-US" sz="2400" b="0" i="1" smtClean="0">
                            <a:solidFill>
                              <a:schemeClr val="accent2"/>
                            </a:solidFill>
                            <a:latin typeface="Cambria Math" panose="02040503050406030204" pitchFamily="18" charset="0"/>
                          </a:rPr>
                          <m:t>1</m:t>
                        </m:r>
                      </m:sub>
                    </m:sSub>
                    <m:d>
                      <m:dPr>
                        <m:ctrlPr>
                          <a:rPr lang="en-US" sz="2400" b="0" i="1" smtClean="0">
                            <a:solidFill>
                              <a:schemeClr val="accent2"/>
                            </a:solidFill>
                            <a:latin typeface="Cambria Math" panose="02040503050406030204" pitchFamily="18" charset="0"/>
                          </a:rPr>
                        </m:ctrlPr>
                      </m:dPr>
                      <m:e>
                        <m:r>
                          <a:rPr lang="en-US" sz="2400" b="0" i="1" smtClean="0">
                            <a:solidFill>
                              <a:schemeClr val="accent2"/>
                            </a:solidFill>
                            <a:latin typeface="Cambria Math" panose="02040503050406030204" pitchFamily="18" charset="0"/>
                          </a:rPr>
                          <m:t>𝑥</m:t>
                        </m:r>
                      </m:e>
                    </m:d>
                    <m:r>
                      <a:rPr lang="en-US" sz="2400" b="0" i="1" smtClean="0">
                        <a:solidFill>
                          <a:schemeClr val="accent2"/>
                        </a:solidFill>
                        <a:latin typeface="Cambria Math" panose="02040503050406030204" pitchFamily="18" charset="0"/>
                      </a:rPr>
                      <m:t>≥0,…</m:t>
                    </m:r>
                    <m:sSub>
                      <m:sSubPr>
                        <m:ctrlPr>
                          <a:rPr lang="en-US" sz="2400" b="0" i="1" smtClean="0">
                            <a:solidFill>
                              <a:schemeClr val="accent2"/>
                            </a:solidFill>
                            <a:latin typeface="Cambria Math" panose="02040503050406030204" pitchFamily="18" charset="0"/>
                          </a:rPr>
                        </m:ctrlPr>
                      </m:sSubPr>
                      <m:e>
                        <m:r>
                          <a:rPr lang="en-US" sz="2400" b="0" i="1" smtClean="0">
                            <a:solidFill>
                              <a:schemeClr val="accent2"/>
                            </a:solidFill>
                            <a:latin typeface="Cambria Math" panose="02040503050406030204" pitchFamily="18" charset="0"/>
                          </a:rPr>
                          <m:t>𝑝</m:t>
                        </m:r>
                      </m:e>
                      <m:sub>
                        <m:r>
                          <a:rPr lang="en-US" sz="2400" b="0" i="1" smtClean="0">
                            <a:solidFill>
                              <a:schemeClr val="accent2"/>
                            </a:solidFill>
                            <a:latin typeface="Cambria Math" panose="02040503050406030204" pitchFamily="18" charset="0"/>
                          </a:rPr>
                          <m:t>𝑚</m:t>
                        </m:r>
                      </m:sub>
                    </m:sSub>
                    <m:d>
                      <m:dPr>
                        <m:ctrlPr>
                          <a:rPr lang="en-US" sz="2400" b="0" i="1" smtClean="0">
                            <a:solidFill>
                              <a:schemeClr val="accent2"/>
                            </a:solidFill>
                            <a:latin typeface="Cambria Math" panose="02040503050406030204" pitchFamily="18" charset="0"/>
                          </a:rPr>
                        </m:ctrlPr>
                      </m:dPr>
                      <m:e>
                        <m:r>
                          <a:rPr lang="en-US" sz="2400" b="0" i="1" smtClean="0">
                            <a:solidFill>
                              <a:schemeClr val="accent2"/>
                            </a:solidFill>
                            <a:latin typeface="Cambria Math" panose="02040503050406030204" pitchFamily="18" charset="0"/>
                          </a:rPr>
                          <m:t>𝑥</m:t>
                        </m:r>
                      </m:e>
                    </m:d>
                    <m:r>
                      <a:rPr lang="en-US" sz="2400" b="0" i="1" smtClean="0">
                        <a:solidFill>
                          <a:schemeClr val="accent2"/>
                        </a:solidFill>
                        <a:latin typeface="Cambria Math" panose="02040503050406030204" pitchFamily="18" charset="0"/>
                      </a:rPr>
                      <m:t>≥0</m:t>
                    </m:r>
                  </m:oMath>
                </a14:m>
                <a:r>
                  <a:rPr lang="en-US" sz="2400" dirty="0">
                    <a:solidFill>
                      <a:schemeClr val="accent2"/>
                    </a:solidFill>
                  </a:rPr>
                  <a:t> </a:t>
                </a:r>
                <a:r>
                  <a:rPr lang="en-US" sz="2400" dirty="0"/>
                  <a:t>implies</a:t>
                </a:r>
                <a:r>
                  <a:rPr lang="en-US" sz="2400" dirty="0">
                    <a:solidFill>
                      <a:schemeClr val="accent2"/>
                    </a:solidFill>
                  </a:rPr>
                  <a:t> </a:t>
                </a:r>
                <a14:m>
                  <m:oMath xmlns:m="http://schemas.openxmlformats.org/officeDocument/2006/math">
                    <m:sSup>
                      <m:sSupPr>
                        <m:ctrlPr>
                          <a:rPr lang="en-US" sz="2400" b="0" i="1" smtClean="0">
                            <a:solidFill>
                              <a:schemeClr val="accent2"/>
                            </a:solidFill>
                            <a:latin typeface="Cambria Math" panose="02040503050406030204" pitchFamily="18" charset="0"/>
                          </a:rPr>
                        </m:ctrlPr>
                      </m:sSupPr>
                      <m:e>
                        <m:d>
                          <m:dPr>
                            <m:begChr m:val="‖"/>
                            <m:endChr m:val="‖"/>
                            <m:ctrlPr>
                              <a:rPr lang="en-US" sz="2400" b="0" i="1" smtClean="0">
                                <a:solidFill>
                                  <a:schemeClr val="accent2"/>
                                </a:solidFill>
                                <a:latin typeface="Cambria Math" panose="02040503050406030204" pitchFamily="18" charset="0"/>
                              </a:rPr>
                            </m:ctrlPr>
                          </m:dPr>
                          <m:e>
                            <m:r>
                              <a:rPr lang="en-US" sz="2400" b="0" i="1" smtClean="0">
                                <a:solidFill>
                                  <a:schemeClr val="accent2"/>
                                </a:solidFill>
                                <a:latin typeface="Cambria Math" panose="02040503050406030204" pitchFamily="18" charset="0"/>
                              </a:rPr>
                              <m:t>𝑥</m:t>
                            </m:r>
                            <m:r>
                              <a:rPr lang="en-US" sz="2400" b="0" i="1" smtClean="0">
                                <a:solidFill>
                                  <a:schemeClr val="accent2"/>
                                </a:solidFill>
                                <a:latin typeface="Cambria Math" panose="02040503050406030204" pitchFamily="18" charset="0"/>
                              </a:rPr>
                              <m:t>−</m:t>
                            </m:r>
                            <m:sSup>
                              <m:sSupPr>
                                <m:ctrlPr>
                                  <a:rPr lang="en-US" sz="2400" b="0" i="1" smtClean="0">
                                    <a:solidFill>
                                      <a:schemeClr val="accent2"/>
                                    </a:solidFill>
                                    <a:latin typeface="Cambria Math" panose="02040503050406030204" pitchFamily="18" charset="0"/>
                                  </a:rPr>
                                </m:ctrlPr>
                              </m:sSupPr>
                              <m:e>
                                <m:r>
                                  <a:rPr lang="en-US" sz="2400" b="0" i="1" smtClean="0">
                                    <a:solidFill>
                                      <a:schemeClr val="accent2"/>
                                    </a:solidFill>
                                    <a:latin typeface="Cambria Math" panose="02040503050406030204" pitchFamily="18" charset="0"/>
                                  </a:rPr>
                                  <m:t>𝑥</m:t>
                                </m:r>
                              </m:e>
                              <m:sup>
                                <m:r>
                                  <a:rPr lang="en-US" sz="2400" b="0" i="1" smtClean="0">
                                    <a:solidFill>
                                      <a:schemeClr val="accent2"/>
                                    </a:solidFill>
                                    <a:latin typeface="Cambria Math" panose="02040503050406030204" pitchFamily="18" charset="0"/>
                                  </a:rPr>
                                  <m:t>∗</m:t>
                                </m:r>
                              </m:sup>
                            </m:sSup>
                          </m:e>
                        </m:d>
                      </m:e>
                      <m:sup>
                        <m:r>
                          <a:rPr lang="en-US" sz="2400" b="0" i="1" smtClean="0">
                            <a:solidFill>
                              <a:schemeClr val="accent2"/>
                            </a:solidFill>
                            <a:latin typeface="Cambria Math" panose="02040503050406030204" pitchFamily="18" charset="0"/>
                          </a:rPr>
                          <m:t>2</m:t>
                        </m:r>
                      </m:sup>
                    </m:sSup>
                    <m:r>
                      <a:rPr lang="en-US" sz="2400" b="0" i="1" smtClean="0">
                        <a:solidFill>
                          <a:schemeClr val="accent2"/>
                        </a:solidFill>
                        <a:latin typeface="Cambria Math" panose="02040503050406030204" pitchFamily="18" charset="0"/>
                      </a:rPr>
                      <m:t>≤</m:t>
                    </m:r>
                    <m:r>
                      <a:rPr lang="en-US" sz="2400" b="0" i="1" smtClean="0">
                        <a:solidFill>
                          <a:schemeClr val="accent2"/>
                        </a:solidFill>
                        <a:latin typeface="Cambria Math" panose="02040503050406030204" pitchFamily="18" charset="0"/>
                      </a:rPr>
                      <m:t>𝜖</m:t>
                    </m:r>
                  </m:oMath>
                </a14:m>
                <a:endParaRPr lang="en-US" sz="2400" dirty="0">
                  <a:solidFill>
                    <a:schemeClr val="accent2"/>
                  </a:solidFill>
                </a:endParaRPr>
              </a:p>
            </p:txBody>
          </p:sp>
        </mc:Choice>
        <mc:Fallback xmlns="">
          <p:sp>
            <p:nvSpPr>
              <p:cNvPr id="12" name="TextBox 11">
                <a:extLst>
                  <a:ext uri="{FF2B5EF4-FFF2-40B4-BE49-F238E27FC236}">
                    <a16:creationId xmlns:a16="http://schemas.microsoft.com/office/drawing/2014/main" id="{F5B40D14-6BF8-4A39-8686-8B8BA9E14BA3}"/>
                  </a:ext>
                </a:extLst>
              </p:cNvPr>
              <p:cNvSpPr txBox="1">
                <a:spLocks noRot="1" noChangeAspect="1" noMove="1" noResize="1" noEditPoints="1" noAdjustHandles="1" noChangeArrowheads="1" noChangeShapeType="1" noTextEdit="1"/>
              </p:cNvSpPr>
              <p:nvPr/>
            </p:nvSpPr>
            <p:spPr>
              <a:xfrm>
                <a:off x="3214699" y="5471280"/>
                <a:ext cx="4036637" cy="1200329"/>
              </a:xfrm>
              <a:prstGeom prst="rect">
                <a:avLst/>
              </a:prstGeom>
              <a:blipFill>
                <a:blip r:embed="rId4"/>
                <a:stretch>
                  <a:fillRect l="-2262" t="-4082" b="-11224"/>
                </a:stretch>
              </a:blipFill>
            </p:spPr>
            <p:txBody>
              <a:bodyPr/>
              <a:lstStyle/>
              <a:p>
                <a:r>
                  <a:rPr lang="en-US">
                    <a:noFill/>
                  </a:rPr>
                  <a:t> </a:t>
                </a:r>
              </a:p>
            </p:txBody>
          </p:sp>
        </mc:Fallback>
      </mc:AlternateContent>
      <p:sp>
        <p:nvSpPr>
          <p:cNvPr id="13" name="Arrow: Right 12">
            <a:extLst>
              <a:ext uri="{FF2B5EF4-FFF2-40B4-BE49-F238E27FC236}">
                <a16:creationId xmlns:a16="http://schemas.microsoft.com/office/drawing/2014/main" id="{0B039859-75CB-4717-839C-4103D97042A8}"/>
              </a:ext>
            </a:extLst>
          </p:cNvPr>
          <p:cNvSpPr/>
          <p:nvPr/>
        </p:nvSpPr>
        <p:spPr>
          <a:xfrm rot="16200000">
            <a:off x="4227061" y="4834158"/>
            <a:ext cx="538726" cy="599945"/>
          </a:xfrm>
          <a:prstGeom prst="rightArrow">
            <a:avLst/>
          </a:prstGeom>
          <a:solidFill>
            <a:schemeClr val="accent2">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48DE3F0-16ED-4DDA-B63C-1E837F471DF4}"/>
                  </a:ext>
                </a:extLst>
              </p:cNvPr>
              <p:cNvSpPr txBox="1"/>
              <p:nvPr/>
            </p:nvSpPr>
            <p:spPr>
              <a:xfrm>
                <a:off x="115854" y="5471280"/>
                <a:ext cx="2935750" cy="830997"/>
              </a:xfrm>
              <a:prstGeom prst="rect">
                <a:avLst/>
              </a:prstGeom>
              <a:noFill/>
            </p:spPr>
            <p:txBody>
              <a:bodyPr wrap="square" rtlCol="0">
                <a:spAutoFit/>
              </a:bodyPr>
              <a:lstStyle/>
              <a:p>
                <a:r>
                  <a:rPr lang="en-US" sz="2400" dirty="0"/>
                  <a:t>s.t. all solutions </a:t>
                </a:r>
                <a14:m>
                  <m:oMath xmlns:m="http://schemas.openxmlformats.org/officeDocument/2006/math">
                    <m:r>
                      <a:rPr lang="en-US" sz="2400" b="0" i="1" smtClean="0">
                        <a:solidFill>
                          <a:schemeClr val="accent2"/>
                        </a:solidFill>
                        <a:latin typeface="Cambria Math" panose="02040503050406030204" pitchFamily="18" charset="0"/>
                      </a:rPr>
                      <m:t>𝑥</m:t>
                    </m:r>
                  </m:oMath>
                </a14:m>
                <a:r>
                  <a:rPr lang="en-US" sz="2400" dirty="0"/>
                  <a:t> have </a:t>
                </a:r>
                <a14:m>
                  <m:oMath xmlns:m="http://schemas.openxmlformats.org/officeDocument/2006/math">
                    <m:sSup>
                      <m:sSupPr>
                        <m:ctrlPr>
                          <a:rPr lang="en-US" sz="2400" b="0" i="1" smtClean="0">
                            <a:solidFill>
                              <a:schemeClr val="accent2"/>
                            </a:solidFill>
                            <a:latin typeface="Cambria Math" panose="02040503050406030204" pitchFamily="18" charset="0"/>
                          </a:rPr>
                        </m:ctrlPr>
                      </m:sSupPr>
                      <m:e>
                        <m:d>
                          <m:dPr>
                            <m:begChr m:val="‖"/>
                            <m:endChr m:val="‖"/>
                            <m:ctrlPr>
                              <a:rPr lang="en-US" sz="2400" i="1" smtClean="0">
                                <a:solidFill>
                                  <a:schemeClr val="accent2"/>
                                </a:solidFill>
                                <a:latin typeface="Cambria Math" panose="02040503050406030204" pitchFamily="18" charset="0"/>
                              </a:rPr>
                            </m:ctrlPr>
                          </m:dPr>
                          <m:e>
                            <m:r>
                              <a:rPr lang="en-US" sz="2400" b="0" i="1" smtClean="0">
                                <a:solidFill>
                                  <a:schemeClr val="accent2"/>
                                </a:solidFill>
                                <a:latin typeface="Cambria Math" panose="02040503050406030204" pitchFamily="18" charset="0"/>
                              </a:rPr>
                              <m:t>𝑥</m:t>
                            </m:r>
                            <m:r>
                              <a:rPr lang="en-US" sz="2400" b="0" i="1" smtClean="0">
                                <a:solidFill>
                                  <a:schemeClr val="accent2"/>
                                </a:solidFill>
                                <a:latin typeface="Cambria Math" panose="02040503050406030204" pitchFamily="18" charset="0"/>
                              </a:rPr>
                              <m:t> −</m:t>
                            </m:r>
                            <m:sSup>
                              <m:sSupPr>
                                <m:ctrlPr>
                                  <a:rPr lang="en-US" sz="2400" b="0" i="1" smtClean="0">
                                    <a:solidFill>
                                      <a:schemeClr val="accent2"/>
                                    </a:solidFill>
                                    <a:latin typeface="Cambria Math" panose="02040503050406030204" pitchFamily="18" charset="0"/>
                                  </a:rPr>
                                </m:ctrlPr>
                              </m:sSupPr>
                              <m:e>
                                <m:r>
                                  <a:rPr lang="en-US" sz="2400" b="0" i="1" smtClean="0">
                                    <a:solidFill>
                                      <a:schemeClr val="accent2"/>
                                    </a:solidFill>
                                    <a:latin typeface="Cambria Math" panose="02040503050406030204" pitchFamily="18" charset="0"/>
                                  </a:rPr>
                                  <m:t>𝑥</m:t>
                                </m:r>
                              </m:e>
                              <m:sup>
                                <m:r>
                                  <a:rPr lang="en-US" sz="2400" b="0" i="1" smtClean="0">
                                    <a:solidFill>
                                      <a:schemeClr val="accent2"/>
                                    </a:solidFill>
                                    <a:latin typeface="Cambria Math" panose="02040503050406030204" pitchFamily="18" charset="0"/>
                                  </a:rPr>
                                  <m:t>∗</m:t>
                                </m:r>
                              </m:sup>
                            </m:sSup>
                          </m:e>
                        </m:d>
                      </m:e>
                      <m:sup>
                        <m:r>
                          <a:rPr lang="en-US" sz="2400" b="0" i="1" smtClean="0">
                            <a:solidFill>
                              <a:schemeClr val="accent2"/>
                            </a:solidFill>
                            <a:latin typeface="Cambria Math" panose="02040503050406030204" pitchFamily="18" charset="0"/>
                          </a:rPr>
                          <m:t>2</m:t>
                        </m:r>
                      </m:sup>
                    </m:sSup>
                    <m:r>
                      <a:rPr lang="en-US" sz="2400" b="0" i="1" smtClean="0">
                        <a:solidFill>
                          <a:schemeClr val="accent2"/>
                        </a:solidFill>
                        <a:latin typeface="Cambria Math" panose="02040503050406030204" pitchFamily="18" charset="0"/>
                      </a:rPr>
                      <m:t>≤</m:t>
                    </m:r>
                    <m:r>
                      <a:rPr lang="en-US" sz="2400" b="0" i="1" smtClean="0">
                        <a:solidFill>
                          <a:schemeClr val="accent2"/>
                        </a:solidFill>
                        <a:latin typeface="Cambria Math" panose="02040503050406030204" pitchFamily="18" charset="0"/>
                      </a:rPr>
                      <m:t>𝜖</m:t>
                    </m:r>
                  </m:oMath>
                </a14:m>
                <a:endParaRPr lang="en-US" sz="2400" dirty="0"/>
              </a:p>
            </p:txBody>
          </p:sp>
        </mc:Choice>
        <mc:Fallback xmlns="">
          <p:sp>
            <p:nvSpPr>
              <p:cNvPr id="14" name="TextBox 13">
                <a:extLst>
                  <a:ext uri="{FF2B5EF4-FFF2-40B4-BE49-F238E27FC236}">
                    <a16:creationId xmlns:a16="http://schemas.microsoft.com/office/drawing/2014/main" id="{648DE3F0-16ED-4DDA-B63C-1E837F471DF4}"/>
                  </a:ext>
                </a:extLst>
              </p:cNvPr>
              <p:cNvSpPr txBox="1">
                <a:spLocks noRot="1" noChangeAspect="1" noMove="1" noResize="1" noEditPoints="1" noAdjustHandles="1" noChangeArrowheads="1" noChangeShapeType="1" noTextEdit="1"/>
              </p:cNvSpPr>
              <p:nvPr/>
            </p:nvSpPr>
            <p:spPr>
              <a:xfrm>
                <a:off x="115854" y="5471280"/>
                <a:ext cx="2935750" cy="830997"/>
              </a:xfrm>
              <a:prstGeom prst="rect">
                <a:avLst/>
              </a:prstGeom>
              <a:blipFill>
                <a:blip r:embed="rId5"/>
                <a:stretch>
                  <a:fillRect l="-3112" t="-5882" b="-16176"/>
                </a:stretch>
              </a:blipFill>
            </p:spPr>
            <p:txBody>
              <a:bodyPr/>
              <a:lstStyle/>
              <a:p>
                <a:r>
                  <a:rPr lang="en-US">
                    <a:noFill/>
                  </a:rPr>
                  <a:t> </a:t>
                </a:r>
              </a:p>
            </p:txBody>
          </p:sp>
        </mc:Fallback>
      </mc:AlternateContent>
      <p:sp>
        <p:nvSpPr>
          <p:cNvPr id="21" name="Arrow: Right 20">
            <a:extLst>
              <a:ext uri="{FF2B5EF4-FFF2-40B4-BE49-F238E27FC236}">
                <a16:creationId xmlns:a16="http://schemas.microsoft.com/office/drawing/2014/main" id="{C486B6C6-B047-48ED-9881-419C1BDB847B}"/>
              </a:ext>
            </a:extLst>
          </p:cNvPr>
          <p:cNvSpPr/>
          <p:nvPr/>
        </p:nvSpPr>
        <p:spPr>
          <a:xfrm>
            <a:off x="6052334" y="2668786"/>
            <a:ext cx="546078" cy="608132"/>
          </a:xfrm>
          <a:prstGeom prst="rightArrow">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74201779-551D-4B3F-8434-737A35890D4C}"/>
                  </a:ext>
                </a:extLst>
              </p14:cNvPr>
              <p14:cNvContentPartPr/>
              <p14:nvPr/>
            </p14:nvContentPartPr>
            <p14:xfrm>
              <a:off x="122712" y="1558779"/>
              <a:ext cx="8927640" cy="3501360"/>
            </p14:xfrm>
          </p:contentPart>
        </mc:Choice>
        <mc:Fallback xmlns="">
          <p:pic>
            <p:nvPicPr>
              <p:cNvPr id="4" name="Ink 3">
                <a:extLst>
                  <a:ext uri="{FF2B5EF4-FFF2-40B4-BE49-F238E27FC236}">
                    <a16:creationId xmlns:a16="http://schemas.microsoft.com/office/drawing/2014/main" id="{74201779-551D-4B3F-8434-737A35890D4C}"/>
                  </a:ext>
                </a:extLst>
              </p:cNvPr>
              <p:cNvPicPr/>
              <p:nvPr/>
            </p:nvPicPr>
            <p:blipFill>
              <a:blip r:embed="rId7"/>
              <a:stretch>
                <a:fillRect/>
              </a:stretch>
            </p:blipFill>
            <p:spPr>
              <a:xfrm>
                <a:off x="105072" y="1540779"/>
                <a:ext cx="8963280" cy="3537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97D24898-C921-4D83-B39F-3C95BB9F0188}"/>
                  </a:ext>
                </a:extLst>
              </p14:cNvPr>
              <p14:cNvContentPartPr/>
              <p14:nvPr/>
            </p14:nvContentPartPr>
            <p14:xfrm>
              <a:off x="50352" y="5208459"/>
              <a:ext cx="8379360" cy="1547640"/>
            </p14:xfrm>
          </p:contentPart>
        </mc:Choice>
        <mc:Fallback xmlns="">
          <p:pic>
            <p:nvPicPr>
              <p:cNvPr id="17" name="Ink 16">
                <a:extLst>
                  <a:ext uri="{FF2B5EF4-FFF2-40B4-BE49-F238E27FC236}">
                    <a16:creationId xmlns:a16="http://schemas.microsoft.com/office/drawing/2014/main" id="{97D24898-C921-4D83-B39F-3C95BB9F0188}"/>
                  </a:ext>
                </a:extLst>
              </p:cNvPr>
              <p:cNvPicPr/>
              <p:nvPr/>
            </p:nvPicPr>
            <p:blipFill>
              <a:blip r:embed="rId9"/>
              <a:stretch>
                <a:fillRect/>
              </a:stretch>
            </p:blipFill>
            <p:spPr>
              <a:xfrm>
                <a:off x="32352" y="5190459"/>
                <a:ext cx="8415000" cy="1583280"/>
              </a:xfrm>
              <a:prstGeom prst="rect">
                <a:avLst/>
              </a:prstGeom>
            </p:spPr>
          </p:pic>
        </mc:Fallback>
      </mc:AlternateContent>
      <p:pic>
        <p:nvPicPr>
          <p:cNvPr id="3074" name="Picture 2" descr="Image result for cpu">
            <a:extLst>
              <a:ext uri="{FF2B5EF4-FFF2-40B4-BE49-F238E27FC236}">
                <a16:creationId xmlns:a16="http://schemas.microsoft.com/office/drawing/2014/main" id="{AD56B24C-52AF-4A2F-A388-5762BC9AF3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7950" y="3325118"/>
            <a:ext cx="2257728" cy="15039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yellow pad and pencil">
            <a:extLst>
              <a:ext uri="{FF2B5EF4-FFF2-40B4-BE49-F238E27FC236}">
                <a16:creationId xmlns:a16="http://schemas.microsoft.com/office/drawing/2014/main" id="{CAC63FC0-5764-4194-B1F5-366FD52A1B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2747" y="5378721"/>
            <a:ext cx="840763" cy="126642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536AF11-80A8-46EF-8A0E-9C048DDBF700}"/>
              </a:ext>
            </a:extLst>
          </p:cNvPr>
          <p:cNvSpPr>
            <a:spLocks noGrp="1"/>
          </p:cNvSpPr>
          <p:nvPr>
            <p:ph type="sldNum" sz="quarter" idx="12"/>
          </p:nvPr>
        </p:nvSpPr>
        <p:spPr/>
        <p:txBody>
          <a:bodyPr/>
          <a:lstStyle/>
          <a:p>
            <a:fld id="{ED922394-96B1-4130-9F58-06B799E76477}" type="slidenum">
              <a:rPr lang="en-US" smtClean="0"/>
              <a:t>23</a:t>
            </a:fld>
            <a:endParaRPr lang="en-US"/>
          </a:p>
        </p:txBody>
      </p:sp>
    </p:spTree>
    <p:extLst>
      <p:ext uri="{BB962C8B-B14F-4D97-AF65-F5344CB8AC3E}">
        <p14:creationId xmlns:p14="http://schemas.microsoft.com/office/powerpoint/2010/main" val="432210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C510CA-2E08-46E2-A2FA-AEEB5F984430}"/>
              </a:ext>
            </a:extLst>
          </p:cNvPr>
          <p:cNvPicPr>
            <a:picLocks noChangeAspect="1"/>
          </p:cNvPicPr>
          <p:nvPr/>
        </p:nvPicPr>
        <p:blipFill>
          <a:blip r:embed="rId2"/>
          <a:stretch>
            <a:fillRect/>
          </a:stretch>
        </p:blipFill>
        <p:spPr>
          <a:xfrm>
            <a:off x="5576503" y="56044"/>
            <a:ext cx="3162563" cy="2137488"/>
          </a:xfrm>
          <a:prstGeom prst="rect">
            <a:avLst/>
          </a:prstGeom>
        </p:spPr>
      </p:pic>
      <p:sp>
        <p:nvSpPr>
          <p:cNvPr id="2" name="Title 1">
            <a:extLst>
              <a:ext uri="{FF2B5EF4-FFF2-40B4-BE49-F238E27FC236}">
                <a16:creationId xmlns:a16="http://schemas.microsoft.com/office/drawing/2014/main" id="{40C53C7A-100B-45C1-9F8F-44EF67AE90BD}"/>
              </a:ext>
            </a:extLst>
          </p:cNvPr>
          <p:cNvSpPr>
            <a:spLocks noGrp="1"/>
          </p:cNvSpPr>
          <p:nvPr>
            <p:ph type="title"/>
          </p:nvPr>
        </p:nvSpPr>
        <p:spPr/>
        <p:txBody>
          <a:bodyPr/>
          <a:lstStyle/>
          <a:p>
            <a:r>
              <a:rPr lang="en-US" dirty="0"/>
              <a:t>Proofs to Algorithms</a:t>
            </a:r>
            <a:br>
              <a:rPr lang="en-US" dirty="0"/>
            </a:br>
            <a:r>
              <a:rPr lang="en-US" dirty="0"/>
              <a:t>for Mixture Models</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DB0290D-5BDD-403B-9EB6-534C59C2F3B7}"/>
                  </a:ext>
                </a:extLst>
              </p:cNvPr>
              <p:cNvSpPr txBox="1"/>
              <p:nvPr/>
            </p:nvSpPr>
            <p:spPr>
              <a:xfrm>
                <a:off x="6361250" y="2266572"/>
                <a:ext cx="1970709" cy="646331"/>
              </a:xfrm>
              <a:prstGeom prst="rect">
                <a:avLst/>
              </a:prstGeom>
              <a:noFill/>
            </p:spPr>
            <p:txBody>
              <a:bodyPr wrap="square" rtlCol="0">
                <a:spAutoFit/>
              </a:bodyPr>
              <a:lstStyle/>
              <a:p>
                <a:r>
                  <a:rPr lang="en-US" dirty="0"/>
                  <a:t>Samples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𝑛</m:t>
                        </m:r>
                      </m:sub>
                    </m:sSub>
                  </m:oMath>
                </a14:m>
                <a:r>
                  <a:rPr lang="en-US" dirty="0"/>
                  <a:t> </a:t>
                </a:r>
              </a:p>
              <a:p>
                <a:r>
                  <a:rPr lang="en-US" dirty="0"/>
                  <a:t>from </a:t>
                </a:r>
                <a14:m>
                  <m:oMath xmlns:m="http://schemas.openxmlformats.org/officeDocument/2006/math">
                    <m:r>
                      <a:rPr lang="en-US" b="0" i="1" smtClean="0">
                        <a:latin typeface="Cambria Math" panose="02040503050406030204" pitchFamily="18" charset="0"/>
                      </a:rPr>
                      <m:t>𝑘</m:t>
                    </m:r>
                  </m:oMath>
                </a14:m>
                <a:r>
                  <a:rPr lang="en-US" dirty="0"/>
                  <a:t> Gaussians</a:t>
                </a:r>
              </a:p>
            </p:txBody>
          </p:sp>
        </mc:Choice>
        <mc:Fallback xmlns="">
          <p:sp>
            <p:nvSpPr>
              <p:cNvPr id="18" name="TextBox 17">
                <a:extLst>
                  <a:ext uri="{FF2B5EF4-FFF2-40B4-BE49-F238E27FC236}">
                    <a16:creationId xmlns:a16="http://schemas.microsoft.com/office/drawing/2014/main" id="{9DB0290D-5BDD-403B-9EB6-534C59C2F3B7}"/>
                  </a:ext>
                </a:extLst>
              </p:cNvPr>
              <p:cNvSpPr txBox="1">
                <a:spLocks noRot="1" noChangeAspect="1" noMove="1" noResize="1" noEditPoints="1" noAdjustHandles="1" noChangeArrowheads="1" noChangeShapeType="1" noTextEdit="1"/>
              </p:cNvSpPr>
              <p:nvPr/>
            </p:nvSpPr>
            <p:spPr>
              <a:xfrm>
                <a:off x="6361250" y="2266572"/>
                <a:ext cx="1970709" cy="646331"/>
              </a:xfrm>
              <a:prstGeom prst="rect">
                <a:avLst/>
              </a:prstGeom>
              <a:blipFill>
                <a:blip r:embed="rId3"/>
                <a:stretch>
                  <a:fillRect l="-2786"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Rounded Corners 28">
                <a:extLst>
                  <a:ext uri="{FF2B5EF4-FFF2-40B4-BE49-F238E27FC236}">
                    <a16:creationId xmlns:a16="http://schemas.microsoft.com/office/drawing/2014/main" id="{2E1C815C-28D8-432E-A15D-9FC89DFC51B4}"/>
                  </a:ext>
                </a:extLst>
              </p:cNvPr>
              <p:cNvSpPr/>
              <p:nvPr/>
            </p:nvSpPr>
            <p:spPr>
              <a:xfrm>
                <a:off x="243156" y="2038314"/>
                <a:ext cx="5584438" cy="1456981"/>
              </a:xfrm>
              <a:prstGeom prst="round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Identifiability: </a:t>
                </a:r>
                <a:r>
                  <a:rPr lang="en-US" dirty="0">
                    <a:solidFill>
                      <a:schemeClr val="tx1"/>
                    </a:solidFill>
                  </a:rPr>
                  <a:t>if </a:t>
                </a:r>
                <a14:m>
                  <m:oMath xmlns:m="http://schemas.openxmlformats.org/officeDocument/2006/math">
                    <m:r>
                      <m:rPr>
                        <m:sty m:val="p"/>
                      </m:rPr>
                      <a:rPr lang="en-US" b="0" i="0" smtClean="0">
                        <a:solidFill>
                          <a:schemeClr val="accent2"/>
                        </a:solidFill>
                        <a:latin typeface="Cambria Math" panose="02040503050406030204" pitchFamily="18" charset="0"/>
                      </a:rPr>
                      <m:t>Δ</m:t>
                    </m:r>
                    <m:r>
                      <a:rPr lang="en-US" b="0" i="1" smtClean="0">
                        <a:solidFill>
                          <a:schemeClr val="accent2"/>
                        </a:solidFill>
                        <a:latin typeface="Cambria Math" panose="02040503050406030204" pitchFamily="18" charset="0"/>
                      </a:rPr>
                      <m:t>≫</m:t>
                    </m:r>
                    <m:rad>
                      <m:radPr>
                        <m:degHide m:val="on"/>
                        <m:ctrlPr>
                          <a:rPr lang="en-US" b="0" i="1" smtClean="0">
                            <a:solidFill>
                              <a:schemeClr val="accent2"/>
                            </a:solidFill>
                            <a:latin typeface="Cambria Math" panose="02040503050406030204" pitchFamily="18" charset="0"/>
                          </a:rPr>
                        </m:ctrlPr>
                      </m:radPr>
                      <m:deg/>
                      <m:e>
                        <m:func>
                          <m:funcPr>
                            <m:ctrlPr>
                              <a:rPr lang="en-US" b="0" i="1" smtClean="0">
                                <a:solidFill>
                                  <a:schemeClr val="accent2"/>
                                </a:solidFill>
                                <a:latin typeface="Cambria Math" panose="02040503050406030204" pitchFamily="18" charset="0"/>
                              </a:rPr>
                            </m:ctrlPr>
                          </m:funcPr>
                          <m:fName>
                            <m:r>
                              <m:rPr>
                                <m:sty m:val="p"/>
                              </m:rPr>
                              <a:rPr lang="en-US" b="0" i="0" smtClean="0">
                                <a:solidFill>
                                  <a:schemeClr val="accent2"/>
                                </a:solidFill>
                                <a:latin typeface="Cambria Math" panose="02040503050406030204" pitchFamily="18" charset="0"/>
                              </a:rPr>
                              <m:t>log</m:t>
                            </m:r>
                          </m:fName>
                          <m:e>
                            <m:r>
                              <a:rPr lang="en-US" b="0" i="1" smtClean="0">
                                <a:solidFill>
                                  <a:schemeClr val="accent2"/>
                                </a:solidFill>
                                <a:latin typeface="Cambria Math" panose="02040503050406030204" pitchFamily="18" charset="0"/>
                              </a:rPr>
                              <m:t>𝑘</m:t>
                            </m:r>
                          </m:e>
                        </m:func>
                      </m:e>
                    </m:rad>
                  </m:oMath>
                </a14:m>
                <a:r>
                  <a:rPr lang="en-US" dirty="0">
                    <a:solidFill>
                      <a:schemeClr val="tx1"/>
                    </a:solidFill>
                  </a:rPr>
                  <a:t>, clusters are unambiguous.</a:t>
                </a:r>
              </a:p>
              <a:p>
                <a:endParaRPr lang="en-US" dirty="0">
                  <a:solidFill>
                    <a:schemeClr val="tx1"/>
                  </a:solidFill>
                </a:endParaRPr>
              </a:p>
              <a:p>
                <a:r>
                  <a:rPr lang="en-US" b="1" dirty="0">
                    <a:solidFill>
                      <a:schemeClr val="tx1"/>
                    </a:solidFill>
                  </a:rPr>
                  <a:t>Proof: </a:t>
                </a:r>
                <a14:m>
                  <m:oMath xmlns:m="http://schemas.openxmlformats.org/officeDocument/2006/math">
                    <m:r>
                      <a:rPr lang="en-US" b="0" i="1" smtClean="0">
                        <a:solidFill>
                          <a:srgbClr val="96B042"/>
                        </a:solidFill>
                        <a:latin typeface="Cambria Math" panose="02040503050406030204" pitchFamily="18" charset="0"/>
                      </a:rPr>
                      <m:t>𝑆</m:t>
                    </m:r>
                    <m:r>
                      <a:rPr lang="en-US" b="0" i="1" smtClean="0">
                        <a:solidFill>
                          <a:schemeClr val="accent2"/>
                        </a:solidFill>
                        <a:latin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𝑋</m:t>
                        </m:r>
                      </m:e>
                      <m:sub>
                        <m:r>
                          <a:rPr lang="en-US" b="0" i="1" smtClean="0">
                            <a:solidFill>
                              <a:schemeClr val="accent2"/>
                            </a:solidFill>
                            <a:latin typeface="Cambria Math" panose="02040503050406030204" pitchFamily="18" charset="0"/>
                          </a:rPr>
                          <m:t>1</m:t>
                        </m:r>
                      </m:sub>
                    </m:sSub>
                    <m:r>
                      <a:rPr lang="en-US" b="0" i="1" smtClean="0">
                        <a:solidFill>
                          <a:schemeClr val="accent2"/>
                        </a:solidFill>
                        <a:latin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𝑋</m:t>
                        </m:r>
                      </m:e>
                      <m:sub>
                        <m:r>
                          <a:rPr lang="en-US" b="0" i="1" smtClean="0">
                            <a:solidFill>
                              <a:schemeClr val="accent2"/>
                            </a:solidFill>
                            <a:latin typeface="Cambria Math" panose="02040503050406030204" pitchFamily="18" charset="0"/>
                          </a:rPr>
                          <m:t>𝑛</m:t>
                        </m:r>
                      </m:sub>
                    </m:sSub>
                    <m:r>
                      <a:rPr lang="en-US" b="0" i="1" smtClean="0">
                        <a:solidFill>
                          <a:schemeClr val="accent2"/>
                        </a:solidFill>
                        <a:latin typeface="Cambria Math" panose="02040503050406030204" pitchFamily="18" charset="0"/>
                      </a:rPr>
                      <m:t>}</m:t>
                    </m:r>
                  </m:oMath>
                </a14:m>
                <a:r>
                  <a:rPr lang="en-US" dirty="0">
                    <a:solidFill>
                      <a:schemeClr val="accent2"/>
                    </a:solidFill>
                  </a:rPr>
                  <a:t> </a:t>
                </a:r>
                <a:r>
                  <a:rPr lang="en-US" dirty="0">
                    <a:solidFill>
                      <a:schemeClr val="tx1"/>
                    </a:solidFill>
                  </a:rPr>
                  <a:t>is </a:t>
                </a:r>
                <a14:m>
                  <m:oMath xmlns:m="http://schemas.openxmlformats.org/officeDocument/2006/math">
                    <m:r>
                      <a:rPr lang="en-US" b="0" i="1" smtClean="0">
                        <a:solidFill>
                          <a:schemeClr val="tx1"/>
                        </a:solidFill>
                        <a:latin typeface="Cambria Math" panose="02040503050406030204" pitchFamily="18" charset="0"/>
                      </a:rPr>
                      <m:t>≈</m:t>
                    </m:r>
                  </m:oMath>
                </a14:m>
                <a:r>
                  <a:rPr lang="en-US" dirty="0">
                    <a:solidFill>
                      <a:schemeClr val="tx1"/>
                    </a:solidFill>
                  </a:rPr>
                  <a:t> a ground-truth cluster </a:t>
                </a:r>
                <a:r>
                  <a:rPr lang="en-US" dirty="0" err="1">
                    <a:solidFill>
                      <a:schemeClr val="tx1"/>
                    </a:solidFill>
                  </a:rPr>
                  <a:t>iff</a:t>
                </a:r>
                <a:r>
                  <a:rPr lang="en-US" dirty="0">
                    <a:solidFill>
                      <a:schemeClr val="tx1"/>
                    </a:solidFill>
                  </a:rPr>
                  <a:t> </a:t>
                </a:r>
                <a:r>
                  <a:rPr lang="en-US" i="1" dirty="0">
                    <a:solidFill>
                      <a:schemeClr val="tx1"/>
                    </a:solidFill>
                  </a:rPr>
                  <a:t>empirical distribution of </a:t>
                </a:r>
                <a14:m>
                  <m:oMath xmlns:m="http://schemas.openxmlformats.org/officeDocument/2006/math">
                    <m:r>
                      <a:rPr lang="en-US" b="0" i="1" smtClean="0">
                        <a:solidFill>
                          <a:srgbClr val="ACC462"/>
                        </a:solidFill>
                        <a:latin typeface="Cambria Math" panose="02040503050406030204" pitchFamily="18" charset="0"/>
                      </a:rPr>
                      <m:t>𝑆</m:t>
                    </m:r>
                    <m:r>
                      <a:rPr lang="en-US" b="0" i="1" smtClean="0">
                        <a:solidFill>
                          <a:schemeClr val="accent4"/>
                        </a:solidFill>
                        <a:latin typeface="Cambria Math" panose="02040503050406030204" pitchFamily="18" charset="0"/>
                      </a:rPr>
                      <m:t> </m:t>
                    </m:r>
                  </m:oMath>
                </a14:m>
                <a:r>
                  <a:rPr lang="en-US" i="1" dirty="0">
                    <a:solidFill>
                      <a:schemeClr val="tx1"/>
                    </a:solidFill>
                  </a:rPr>
                  <a:t>is </a:t>
                </a:r>
                <a14:m>
                  <m:oMath xmlns:m="http://schemas.openxmlformats.org/officeDocument/2006/math">
                    <m:r>
                      <a:rPr lang="en-US" b="0" i="1" smtClean="0">
                        <a:solidFill>
                          <a:schemeClr val="tx1"/>
                        </a:solidFill>
                        <a:latin typeface="Cambria Math" panose="02040503050406030204" pitchFamily="18" charset="0"/>
                      </a:rPr>
                      <m:t>≈</m:t>
                    </m:r>
                  </m:oMath>
                </a14:m>
                <a:r>
                  <a:rPr lang="en-US" i="1" dirty="0">
                    <a:solidFill>
                      <a:schemeClr val="tx1"/>
                    </a:solidFill>
                  </a:rPr>
                  <a:t> Gaussian</a:t>
                </a:r>
              </a:p>
            </p:txBody>
          </p:sp>
        </mc:Choice>
        <mc:Fallback xmlns="">
          <p:sp>
            <p:nvSpPr>
              <p:cNvPr id="29" name="Rectangle: Rounded Corners 28">
                <a:extLst>
                  <a:ext uri="{FF2B5EF4-FFF2-40B4-BE49-F238E27FC236}">
                    <a16:creationId xmlns:a16="http://schemas.microsoft.com/office/drawing/2014/main" id="{2E1C815C-28D8-432E-A15D-9FC89DFC51B4}"/>
                  </a:ext>
                </a:extLst>
              </p:cNvPr>
              <p:cNvSpPr>
                <a:spLocks noRot="1" noChangeAspect="1" noMove="1" noResize="1" noEditPoints="1" noAdjustHandles="1" noChangeArrowheads="1" noChangeShapeType="1" noTextEdit="1"/>
              </p:cNvSpPr>
              <p:nvPr/>
            </p:nvSpPr>
            <p:spPr>
              <a:xfrm>
                <a:off x="243156" y="2038314"/>
                <a:ext cx="5584438" cy="1456981"/>
              </a:xfrm>
              <a:prstGeom prst="roundRect">
                <a:avLst/>
              </a:prstGeom>
              <a:blipFill>
                <a:blip r:embed="rId4"/>
                <a:stretch>
                  <a:fillRect/>
                </a:stretch>
              </a:blipFill>
              <a:ln w="38100">
                <a:solidFill>
                  <a:schemeClr val="bg2">
                    <a:lumMod val="50000"/>
                  </a:schemeClr>
                </a:solidFill>
              </a:ln>
            </p:spPr>
            <p:txBody>
              <a:bodyPr/>
              <a:lstStyle/>
              <a:p>
                <a:r>
                  <a:rPr lang="en-US">
                    <a:noFill/>
                  </a:rPr>
                  <a:t> </a:t>
                </a:r>
              </a:p>
            </p:txBody>
          </p:sp>
        </mc:Fallback>
      </mc:AlternateContent>
      <p:pic>
        <p:nvPicPr>
          <p:cNvPr id="38" name="Picture 37">
            <a:extLst>
              <a:ext uri="{FF2B5EF4-FFF2-40B4-BE49-F238E27FC236}">
                <a16:creationId xmlns:a16="http://schemas.microsoft.com/office/drawing/2014/main" id="{BA10A4DA-42A8-4CF9-B658-980E88D1A930}"/>
              </a:ext>
            </a:extLst>
          </p:cNvPr>
          <p:cNvPicPr>
            <a:picLocks noChangeAspect="1"/>
          </p:cNvPicPr>
          <p:nvPr/>
        </p:nvPicPr>
        <p:blipFill>
          <a:blip r:embed="rId5"/>
          <a:stretch>
            <a:fillRect/>
          </a:stretch>
        </p:blipFill>
        <p:spPr>
          <a:xfrm>
            <a:off x="628650" y="3842920"/>
            <a:ext cx="3963662" cy="2583692"/>
          </a:xfrm>
          <a:prstGeom prst="rect">
            <a:avLst/>
          </a:prstGeom>
        </p:spPr>
      </p:pic>
      <p:pic>
        <p:nvPicPr>
          <p:cNvPr id="39" name="Picture 38">
            <a:extLst>
              <a:ext uri="{FF2B5EF4-FFF2-40B4-BE49-F238E27FC236}">
                <a16:creationId xmlns:a16="http://schemas.microsoft.com/office/drawing/2014/main" id="{485D005A-18E4-49E3-8652-A5524724AF66}"/>
              </a:ext>
            </a:extLst>
          </p:cNvPr>
          <p:cNvPicPr>
            <a:picLocks noChangeAspect="1"/>
          </p:cNvPicPr>
          <p:nvPr/>
        </p:nvPicPr>
        <p:blipFill>
          <a:blip r:embed="rId6"/>
          <a:stretch>
            <a:fillRect/>
          </a:stretch>
        </p:blipFill>
        <p:spPr>
          <a:xfrm>
            <a:off x="5185297" y="3968653"/>
            <a:ext cx="3391469" cy="2330967"/>
          </a:xfrm>
          <a:prstGeom prst="rect">
            <a:avLst/>
          </a:prstGeom>
        </p:spPr>
      </p:pic>
      <p:sp>
        <p:nvSpPr>
          <p:cNvPr id="3" name="Slide Number Placeholder 2">
            <a:extLst>
              <a:ext uri="{FF2B5EF4-FFF2-40B4-BE49-F238E27FC236}">
                <a16:creationId xmlns:a16="http://schemas.microsoft.com/office/drawing/2014/main" id="{C494E54C-CD06-4C96-8A29-42C749E464D7}"/>
              </a:ext>
            </a:extLst>
          </p:cNvPr>
          <p:cNvSpPr>
            <a:spLocks noGrp="1"/>
          </p:cNvSpPr>
          <p:nvPr>
            <p:ph type="sldNum" sz="quarter" idx="12"/>
          </p:nvPr>
        </p:nvSpPr>
        <p:spPr/>
        <p:txBody>
          <a:bodyPr/>
          <a:lstStyle/>
          <a:p>
            <a:fld id="{ED922394-96B1-4130-9F58-06B799E76477}" type="slidenum">
              <a:rPr lang="en-US" smtClean="0"/>
              <a:t>24</a:t>
            </a:fld>
            <a:endParaRPr lang="en-US"/>
          </a:p>
        </p:txBody>
      </p:sp>
    </p:spTree>
    <p:extLst>
      <p:ext uri="{BB962C8B-B14F-4D97-AF65-F5344CB8AC3E}">
        <p14:creationId xmlns:p14="http://schemas.microsoft.com/office/powerpoint/2010/main" val="356148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C510CA-2E08-46E2-A2FA-AEEB5F984430}"/>
              </a:ext>
            </a:extLst>
          </p:cNvPr>
          <p:cNvPicPr>
            <a:picLocks noChangeAspect="1"/>
          </p:cNvPicPr>
          <p:nvPr/>
        </p:nvPicPr>
        <p:blipFill>
          <a:blip r:embed="rId2"/>
          <a:stretch>
            <a:fillRect/>
          </a:stretch>
        </p:blipFill>
        <p:spPr>
          <a:xfrm>
            <a:off x="5576503" y="56044"/>
            <a:ext cx="3162563" cy="2137488"/>
          </a:xfrm>
          <a:prstGeom prst="rect">
            <a:avLst/>
          </a:prstGeom>
        </p:spPr>
      </p:pic>
      <p:sp>
        <p:nvSpPr>
          <p:cNvPr id="2" name="Title 1">
            <a:extLst>
              <a:ext uri="{FF2B5EF4-FFF2-40B4-BE49-F238E27FC236}">
                <a16:creationId xmlns:a16="http://schemas.microsoft.com/office/drawing/2014/main" id="{40C53C7A-100B-45C1-9F8F-44EF67AE90BD}"/>
              </a:ext>
            </a:extLst>
          </p:cNvPr>
          <p:cNvSpPr>
            <a:spLocks noGrp="1"/>
          </p:cNvSpPr>
          <p:nvPr>
            <p:ph type="title"/>
          </p:nvPr>
        </p:nvSpPr>
        <p:spPr/>
        <p:txBody>
          <a:bodyPr/>
          <a:lstStyle/>
          <a:p>
            <a:r>
              <a:rPr lang="en-US" dirty="0"/>
              <a:t>Proofs to Algorithms</a:t>
            </a:r>
            <a:br>
              <a:rPr lang="en-US" dirty="0"/>
            </a:br>
            <a:r>
              <a:rPr lang="en-US" dirty="0"/>
              <a:t>for Mixture Models</a:t>
            </a:r>
          </a:p>
        </p:txBody>
      </p:sp>
      <p:sp>
        <p:nvSpPr>
          <p:cNvPr id="5" name="TextBox 4">
            <a:extLst>
              <a:ext uri="{FF2B5EF4-FFF2-40B4-BE49-F238E27FC236}">
                <a16:creationId xmlns:a16="http://schemas.microsoft.com/office/drawing/2014/main" id="{FAA00897-3465-49B5-BAF7-02F9A6C76446}"/>
              </a:ext>
            </a:extLst>
          </p:cNvPr>
          <p:cNvSpPr txBox="1"/>
          <p:nvPr/>
        </p:nvSpPr>
        <p:spPr>
          <a:xfrm>
            <a:off x="243155" y="3842920"/>
            <a:ext cx="8723423" cy="430887"/>
          </a:xfrm>
          <a:prstGeom prst="rect">
            <a:avLst/>
          </a:prstGeom>
          <a:noFill/>
        </p:spPr>
        <p:txBody>
          <a:bodyPr wrap="square" rtlCol="0">
            <a:spAutoFit/>
          </a:bodyPr>
          <a:lstStyle/>
          <a:p>
            <a:r>
              <a:rPr lang="en-US" sz="2200" b="1" dirty="0"/>
              <a:t>New goal: </a:t>
            </a:r>
            <a:r>
              <a:rPr lang="en-US" sz="2200" dirty="0"/>
              <a:t>find partition into subsets with Gaussian empirical distributions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F5AFBD1-955B-4DC1-8DA2-50BB9C7F8575}"/>
                  </a:ext>
                </a:extLst>
              </p:cNvPr>
              <p:cNvSpPr txBox="1"/>
              <p:nvPr/>
            </p:nvSpPr>
            <p:spPr>
              <a:xfrm>
                <a:off x="243156" y="4473364"/>
                <a:ext cx="8204808" cy="1452642"/>
              </a:xfrm>
              <a:prstGeom prst="rect">
                <a:avLst/>
              </a:prstGeom>
              <a:noFill/>
            </p:spPr>
            <p:txBody>
              <a:bodyPr wrap="square" rtlCol="0">
                <a:spAutoFit/>
              </a:bodyPr>
              <a:lstStyle/>
              <a:p>
                <a:r>
                  <a:rPr lang="en-US" sz="2200" b="1" dirty="0"/>
                  <a:t>1. Encode as </a:t>
                </a:r>
                <a:r>
                  <a:rPr lang="en-US" sz="2200" b="1" dirty="0">
                    <a:solidFill>
                      <a:schemeClr val="accent2"/>
                    </a:solidFill>
                  </a:rPr>
                  <a:t>polynomials</a:t>
                </a:r>
              </a:p>
              <a:p>
                <a14:m>
                  <m:oMath xmlns:m="http://schemas.openxmlformats.org/officeDocument/2006/math">
                    <m:r>
                      <a:rPr lang="en-US" sz="2200" b="0" i="1" smtClean="0">
                        <a:solidFill>
                          <a:schemeClr val="accent2"/>
                        </a:solidFill>
                        <a:latin typeface="Cambria Math" panose="02040503050406030204" pitchFamily="18" charset="0"/>
                      </a:rPr>
                      <m:t>𝑤</m:t>
                    </m:r>
                    <m:r>
                      <a:rPr lang="en-US" sz="2200" b="0" i="1" smtClean="0">
                        <a:solidFill>
                          <a:schemeClr val="accent2"/>
                        </a:solidFill>
                        <a:latin typeface="Cambria Math" panose="02040503050406030204" pitchFamily="18" charset="0"/>
                      </a:rPr>
                      <m:t>=</m:t>
                    </m:r>
                    <m:sSubSup>
                      <m:sSubSupPr>
                        <m:ctrlPr>
                          <a:rPr lang="en-US" sz="2200" b="0" i="1" smtClean="0">
                            <a:solidFill>
                              <a:schemeClr val="accent2"/>
                            </a:solidFill>
                            <a:latin typeface="Cambria Math" panose="02040503050406030204" pitchFamily="18" charset="0"/>
                          </a:rPr>
                        </m:ctrlPr>
                      </m:sSubSupPr>
                      <m:e>
                        <m:r>
                          <a:rPr lang="en-US" sz="2200" b="0" i="1" smtClean="0">
                            <a:solidFill>
                              <a:schemeClr val="accent2"/>
                            </a:solidFill>
                            <a:latin typeface="Cambria Math" panose="02040503050406030204" pitchFamily="18" charset="0"/>
                          </a:rPr>
                          <m:t>𝑤</m:t>
                        </m:r>
                      </m:e>
                      <m:sub>
                        <m:r>
                          <a:rPr lang="en-US" sz="2200" b="0" i="1" smtClean="0">
                            <a:solidFill>
                              <a:schemeClr val="accent2"/>
                            </a:solidFill>
                            <a:latin typeface="Cambria Math" panose="02040503050406030204" pitchFamily="18" charset="0"/>
                          </a:rPr>
                          <m:t>1</m:t>
                        </m:r>
                      </m:sub>
                      <m:sup>
                        <m:r>
                          <a:rPr lang="en-US" sz="2200" b="0" i="1" smtClean="0">
                            <a:solidFill>
                              <a:schemeClr val="accent2"/>
                            </a:solidFill>
                            <a:latin typeface="Cambria Math" panose="02040503050406030204" pitchFamily="18" charset="0"/>
                          </a:rPr>
                          <m:t>1</m:t>
                        </m:r>
                      </m:sup>
                    </m:sSubSup>
                    <m:r>
                      <a:rPr lang="en-US" sz="2200" b="0" i="1" smtClean="0">
                        <a:solidFill>
                          <a:schemeClr val="accent2"/>
                        </a:solidFill>
                        <a:latin typeface="Cambria Math" panose="02040503050406030204" pitchFamily="18" charset="0"/>
                      </a:rPr>
                      <m:t>,</m:t>
                    </m:r>
                    <m:sSubSup>
                      <m:sSubSupPr>
                        <m:ctrlPr>
                          <a:rPr lang="en-US" sz="2200" b="0" i="1" smtClean="0">
                            <a:solidFill>
                              <a:schemeClr val="accent2"/>
                            </a:solidFill>
                            <a:latin typeface="Cambria Math" panose="02040503050406030204" pitchFamily="18" charset="0"/>
                          </a:rPr>
                        </m:ctrlPr>
                      </m:sSubSupPr>
                      <m:e>
                        <m:r>
                          <a:rPr lang="en-US" sz="2200" b="0" i="1" smtClean="0">
                            <a:solidFill>
                              <a:schemeClr val="accent2"/>
                            </a:solidFill>
                            <a:latin typeface="Cambria Math" panose="02040503050406030204" pitchFamily="18" charset="0"/>
                          </a:rPr>
                          <m:t>𝑤</m:t>
                        </m:r>
                      </m:e>
                      <m:sub>
                        <m:r>
                          <a:rPr lang="en-US" sz="2200" b="0" i="1" smtClean="0">
                            <a:solidFill>
                              <a:schemeClr val="accent2"/>
                            </a:solidFill>
                            <a:latin typeface="Cambria Math" panose="02040503050406030204" pitchFamily="18" charset="0"/>
                          </a:rPr>
                          <m:t>1</m:t>
                        </m:r>
                      </m:sub>
                      <m:sup>
                        <m:r>
                          <a:rPr lang="en-US" sz="2200" b="0" i="1" smtClean="0">
                            <a:solidFill>
                              <a:schemeClr val="accent2"/>
                            </a:solidFill>
                            <a:latin typeface="Cambria Math" panose="02040503050406030204" pitchFamily="18" charset="0"/>
                          </a:rPr>
                          <m:t>2</m:t>
                        </m:r>
                      </m:sup>
                    </m:sSubSup>
                    <m:r>
                      <a:rPr lang="en-US" sz="2200" b="0" i="1" smtClean="0">
                        <a:solidFill>
                          <a:schemeClr val="accent2"/>
                        </a:solidFill>
                        <a:latin typeface="Cambria Math" panose="02040503050406030204" pitchFamily="18" charset="0"/>
                      </a:rPr>
                      <m:t>,…</m:t>
                    </m:r>
                    <m:sSubSup>
                      <m:sSubSupPr>
                        <m:ctrlPr>
                          <a:rPr lang="en-US" sz="2200" b="0" i="1" smtClean="0">
                            <a:solidFill>
                              <a:schemeClr val="accent2"/>
                            </a:solidFill>
                            <a:latin typeface="Cambria Math" panose="02040503050406030204" pitchFamily="18" charset="0"/>
                          </a:rPr>
                        </m:ctrlPr>
                      </m:sSubSupPr>
                      <m:e>
                        <m:r>
                          <a:rPr lang="en-US" sz="2200" b="0" i="1" smtClean="0">
                            <a:solidFill>
                              <a:schemeClr val="accent2"/>
                            </a:solidFill>
                            <a:latin typeface="Cambria Math" panose="02040503050406030204" pitchFamily="18" charset="0"/>
                          </a:rPr>
                          <m:t>𝑤</m:t>
                        </m:r>
                      </m:e>
                      <m:sub>
                        <m:r>
                          <a:rPr lang="en-US" sz="2200" b="0" i="1" smtClean="0">
                            <a:solidFill>
                              <a:schemeClr val="accent2"/>
                            </a:solidFill>
                            <a:latin typeface="Cambria Math" panose="02040503050406030204" pitchFamily="18" charset="0"/>
                          </a:rPr>
                          <m:t>𝑛</m:t>
                        </m:r>
                      </m:sub>
                      <m:sup>
                        <m:r>
                          <a:rPr lang="en-US" sz="2200" b="0" i="1" smtClean="0">
                            <a:solidFill>
                              <a:schemeClr val="accent2"/>
                            </a:solidFill>
                            <a:latin typeface="Cambria Math" panose="02040503050406030204" pitchFamily="18" charset="0"/>
                          </a:rPr>
                          <m:t>1</m:t>
                        </m:r>
                      </m:sup>
                    </m:sSubSup>
                    <m:r>
                      <a:rPr lang="en-US" sz="2200" b="0" i="1" smtClean="0">
                        <a:solidFill>
                          <a:schemeClr val="accent2"/>
                        </a:solidFill>
                        <a:latin typeface="Cambria Math" panose="02040503050406030204" pitchFamily="18" charset="0"/>
                      </a:rPr>
                      <m:t>,…</m:t>
                    </m:r>
                    <m:sSubSup>
                      <m:sSubSupPr>
                        <m:ctrlPr>
                          <a:rPr lang="en-US" sz="2200" b="0" i="1" smtClean="0">
                            <a:solidFill>
                              <a:schemeClr val="accent2"/>
                            </a:solidFill>
                            <a:latin typeface="Cambria Math" panose="02040503050406030204" pitchFamily="18" charset="0"/>
                          </a:rPr>
                        </m:ctrlPr>
                      </m:sSubSupPr>
                      <m:e>
                        <m:r>
                          <a:rPr lang="en-US" sz="2200" b="0" i="1" smtClean="0">
                            <a:solidFill>
                              <a:schemeClr val="accent2"/>
                            </a:solidFill>
                            <a:latin typeface="Cambria Math" panose="02040503050406030204" pitchFamily="18" charset="0"/>
                          </a:rPr>
                          <m:t>𝑤</m:t>
                        </m:r>
                      </m:e>
                      <m:sub>
                        <m:r>
                          <a:rPr lang="en-US" sz="2200" b="0" i="1" smtClean="0">
                            <a:solidFill>
                              <a:schemeClr val="accent2"/>
                            </a:solidFill>
                            <a:latin typeface="Cambria Math" panose="02040503050406030204" pitchFamily="18" charset="0"/>
                          </a:rPr>
                          <m:t>𝑛</m:t>
                        </m:r>
                      </m:sub>
                      <m:sup>
                        <m:r>
                          <a:rPr lang="en-US" sz="2200" b="0" i="1" smtClean="0">
                            <a:solidFill>
                              <a:schemeClr val="accent2"/>
                            </a:solidFill>
                            <a:latin typeface="Cambria Math" panose="02040503050406030204" pitchFamily="18" charset="0"/>
                          </a:rPr>
                          <m:t>𝑘</m:t>
                        </m:r>
                      </m:sup>
                    </m:sSubSup>
                  </m:oMath>
                </a14:m>
                <a:r>
                  <a:rPr lang="en-US" sz="2200" dirty="0">
                    <a:solidFill>
                      <a:schemeClr val="accent2"/>
                    </a:solidFill>
                  </a:rPr>
                  <a:t> </a:t>
                </a:r>
                <a:r>
                  <a:rPr lang="en-US" sz="2200" dirty="0"/>
                  <a:t>represents partition into Gaussian subsets</a:t>
                </a:r>
              </a:p>
              <a:p>
                <a:r>
                  <a:rPr lang="en-US" sz="2200" dirty="0"/>
                  <a:t>⬄ </a:t>
                </a:r>
                <a14:m>
                  <m:oMath xmlns:m="http://schemas.openxmlformats.org/officeDocument/2006/math">
                    <m:sSub>
                      <m:sSubPr>
                        <m:ctrlPr>
                          <a:rPr lang="en-US" sz="2200" b="0" i="1" smtClean="0">
                            <a:solidFill>
                              <a:schemeClr val="accent2"/>
                            </a:solidFill>
                            <a:latin typeface="Cambria Math" panose="02040503050406030204" pitchFamily="18" charset="0"/>
                          </a:rPr>
                        </m:ctrlPr>
                      </m:sSubPr>
                      <m:e>
                        <m:r>
                          <a:rPr lang="en-US" sz="2200" b="0" i="1" smtClean="0">
                            <a:solidFill>
                              <a:schemeClr val="accent2"/>
                            </a:solidFill>
                            <a:latin typeface="Cambria Math" panose="02040503050406030204" pitchFamily="18" charset="0"/>
                          </a:rPr>
                          <m:t>𝑝</m:t>
                        </m:r>
                      </m:e>
                      <m:sub>
                        <m:r>
                          <a:rPr lang="en-US" sz="2200" b="0" i="1" smtClean="0">
                            <a:solidFill>
                              <a:schemeClr val="accent2"/>
                            </a:solidFill>
                            <a:latin typeface="Cambria Math" panose="02040503050406030204" pitchFamily="18" charset="0"/>
                          </a:rPr>
                          <m:t>1</m:t>
                        </m:r>
                      </m:sub>
                    </m:sSub>
                    <m:d>
                      <m:dPr>
                        <m:ctrlPr>
                          <a:rPr lang="en-US" sz="2200" b="0" i="1" smtClean="0">
                            <a:solidFill>
                              <a:schemeClr val="accent2"/>
                            </a:solidFill>
                            <a:latin typeface="Cambria Math" panose="02040503050406030204" pitchFamily="18" charset="0"/>
                          </a:rPr>
                        </m:ctrlPr>
                      </m:dPr>
                      <m:e>
                        <m:r>
                          <a:rPr lang="en-US" sz="2200" b="0" i="1" smtClean="0">
                            <a:solidFill>
                              <a:schemeClr val="accent2"/>
                            </a:solidFill>
                            <a:latin typeface="Cambria Math" panose="02040503050406030204" pitchFamily="18" charset="0"/>
                          </a:rPr>
                          <m:t>𝑤</m:t>
                        </m:r>
                      </m:e>
                    </m:d>
                    <m:r>
                      <a:rPr lang="en-US" sz="2200" b="0" i="1" smtClean="0">
                        <a:solidFill>
                          <a:schemeClr val="accent2"/>
                        </a:solidFill>
                        <a:latin typeface="Cambria Math" panose="02040503050406030204" pitchFamily="18" charset="0"/>
                      </a:rPr>
                      <m:t>≥0,…</m:t>
                    </m:r>
                    <m:sSub>
                      <m:sSubPr>
                        <m:ctrlPr>
                          <a:rPr lang="en-US" sz="2200" b="0" i="1" smtClean="0">
                            <a:solidFill>
                              <a:schemeClr val="accent2"/>
                            </a:solidFill>
                            <a:latin typeface="Cambria Math" panose="02040503050406030204" pitchFamily="18" charset="0"/>
                          </a:rPr>
                        </m:ctrlPr>
                      </m:sSubPr>
                      <m:e>
                        <m:r>
                          <a:rPr lang="en-US" sz="2200" b="0" i="1" smtClean="0">
                            <a:solidFill>
                              <a:schemeClr val="accent2"/>
                            </a:solidFill>
                            <a:latin typeface="Cambria Math" panose="02040503050406030204" pitchFamily="18" charset="0"/>
                          </a:rPr>
                          <m:t>𝑝</m:t>
                        </m:r>
                      </m:e>
                      <m:sub>
                        <m:r>
                          <a:rPr lang="en-US" sz="2200" b="0" i="1" smtClean="0">
                            <a:solidFill>
                              <a:schemeClr val="accent2"/>
                            </a:solidFill>
                            <a:latin typeface="Cambria Math" panose="02040503050406030204" pitchFamily="18" charset="0"/>
                          </a:rPr>
                          <m:t>𝑚</m:t>
                        </m:r>
                      </m:sub>
                    </m:sSub>
                    <m:d>
                      <m:dPr>
                        <m:ctrlPr>
                          <a:rPr lang="en-US" sz="2200" b="0" i="1" smtClean="0">
                            <a:solidFill>
                              <a:schemeClr val="accent2"/>
                            </a:solidFill>
                            <a:latin typeface="Cambria Math" panose="02040503050406030204" pitchFamily="18" charset="0"/>
                          </a:rPr>
                        </m:ctrlPr>
                      </m:dPr>
                      <m:e>
                        <m:r>
                          <a:rPr lang="en-US" sz="2200" b="0" i="1" smtClean="0">
                            <a:solidFill>
                              <a:schemeClr val="accent2"/>
                            </a:solidFill>
                            <a:latin typeface="Cambria Math" panose="02040503050406030204" pitchFamily="18" charset="0"/>
                          </a:rPr>
                          <m:t>𝑤</m:t>
                        </m:r>
                      </m:e>
                    </m:d>
                    <m:r>
                      <a:rPr lang="en-US" sz="2200" b="0" i="1" smtClean="0">
                        <a:solidFill>
                          <a:schemeClr val="accent2"/>
                        </a:solidFill>
                        <a:latin typeface="Cambria Math" panose="02040503050406030204" pitchFamily="18" charset="0"/>
                      </a:rPr>
                      <m:t>≥0</m:t>
                    </m:r>
                  </m:oMath>
                </a14:m>
                <a:endParaRPr lang="en-US" sz="2200" b="0" i="1" dirty="0">
                  <a:solidFill>
                    <a:schemeClr val="accent2"/>
                  </a:solidFill>
                  <a:latin typeface="Cambria Math" panose="02040503050406030204" pitchFamily="18" charset="0"/>
                </a:endParaRPr>
              </a:p>
              <a:p>
                <a:endParaRPr lang="en-US" sz="2200" i="1" dirty="0">
                  <a:solidFill>
                    <a:schemeClr val="accent2"/>
                  </a:solidFill>
                  <a:latin typeface="Cambria Math" panose="02040503050406030204" pitchFamily="18" charset="0"/>
                </a:endParaRPr>
              </a:p>
            </p:txBody>
          </p:sp>
        </mc:Choice>
        <mc:Fallback xmlns="">
          <p:sp>
            <p:nvSpPr>
              <p:cNvPr id="17" name="TextBox 16">
                <a:extLst>
                  <a:ext uri="{FF2B5EF4-FFF2-40B4-BE49-F238E27FC236}">
                    <a16:creationId xmlns:a16="http://schemas.microsoft.com/office/drawing/2014/main" id="{BF5AFBD1-955B-4DC1-8DA2-50BB9C7F8575}"/>
                  </a:ext>
                </a:extLst>
              </p:cNvPr>
              <p:cNvSpPr txBox="1">
                <a:spLocks noRot="1" noChangeAspect="1" noMove="1" noResize="1" noEditPoints="1" noAdjustHandles="1" noChangeArrowheads="1" noChangeShapeType="1" noTextEdit="1"/>
              </p:cNvSpPr>
              <p:nvPr/>
            </p:nvSpPr>
            <p:spPr>
              <a:xfrm>
                <a:off x="243156" y="4473364"/>
                <a:ext cx="8204808" cy="1452642"/>
              </a:xfrm>
              <a:prstGeom prst="rect">
                <a:avLst/>
              </a:prstGeom>
              <a:blipFill>
                <a:blip r:embed="rId3"/>
                <a:stretch>
                  <a:fillRect l="-966" t="-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DB0290D-5BDD-403B-9EB6-534C59C2F3B7}"/>
                  </a:ext>
                </a:extLst>
              </p:cNvPr>
              <p:cNvSpPr txBox="1"/>
              <p:nvPr/>
            </p:nvSpPr>
            <p:spPr>
              <a:xfrm>
                <a:off x="6361250" y="2266572"/>
                <a:ext cx="1970709" cy="646331"/>
              </a:xfrm>
              <a:prstGeom prst="rect">
                <a:avLst/>
              </a:prstGeom>
              <a:noFill/>
            </p:spPr>
            <p:txBody>
              <a:bodyPr wrap="square" rtlCol="0">
                <a:spAutoFit/>
              </a:bodyPr>
              <a:lstStyle/>
              <a:p>
                <a:r>
                  <a:rPr lang="en-US" dirty="0"/>
                  <a:t>Samples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𝑛</m:t>
                        </m:r>
                      </m:sub>
                    </m:sSub>
                  </m:oMath>
                </a14:m>
                <a:r>
                  <a:rPr lang="en-US" dirty="0"/>
                  <a:t> </a:t>
                </a:r>
              </a:p>
              <a:p>
                <a:r>
                  <a:rPr lang="en-US" dirty="0"/>
                  <a:t>from </a:t>
                </a:r>
                <a14:m>
                  <m:oMath xmlns:m="http://schemas.openxmlformats.org/officeDocument/2006/math">
                    <m:r>
                      <a:rPr lang="en-US" b="0" i="1" smtClean="0">
                        <a:latin typeface="Cambria Math" panose="02040503050406030204" pitchFamily="18" charset="0"/>
                      </a:rPr>
                      <m:t>𝑘</m:t>
                    </m:r>
                  </m:oMath>
                </a14:m>
                <a:r>
                  <a:rPr lang="en-US" dirty="0"/>
                  <a:t> Gaussians</a:t>
                </a:r>
              </a:p>
            </p:txBody>
          </p:sp>
        </mc:Choice>
        <mc:Fallback xmlns="">
          <p:sp>
            <p:nvSpPr>
              <p:cNvPr id="18" name="TextBox 17">
                <a:extLst>
                  <a:ext uri="{FF2B5EF4-FFF2-40B4-BE49-F238E27FC236}">
                    <a16:creationId xmlns:a16="http://schemas.microsoft.com/office/drawing/2014/main" id="{9DB0290D-5BDD-403B-9EB6-534C59C2F3B7}"/>
                  </a:ext>
                </a:extLst>
              </p:cNvPr>
              <p:cNvSpPr txBox="1">
                <a:spLocks noRot="1" noChangeAspect="1" noMove="1" noResize="1" noEditPoints="1" noAdjustHandles="1" noChangeArrowheads="1" noChangeShapeType="1" noTextEdit="1"/>
              </p:cNvSpPr>
              <p:nvPr/>
            </p:nvSpPr>
            <p:spPr>
              <a:xfrm>
                <a:off x="6361250" y="2266572"/>
                <a:ext cx="1970709" cy="646331"/>
              </a:xfrm>
              <a:prstGeom prst="rect">
                <a:avLst/>
              </a:prstGeom>
              <a:blipFill>
                <a:blip r:embed="rId4"/>
                <a:stretch>
                  <a:fillRect l="-2786"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Rounded Corners 28">
                <a:extLst>
                  <a:ext uri="{FF2B5EF4-FFF2-40B4-BE49-F238E27FC236}">
                    <a16:creationId xmlns:a16="http://schemas.microsoft.com/office/drawing/2014/main" id="{2E1C815C-28D8-432E-A15D-9FC89DFC51B4}"/>
                  </a:ext>
                </a:extLst>
              </p:cNvPr>
              <p:cNvSpPr/>
              <p:nvPr/>
            </p:nvSpPr>
            <p:spPr>
              <a:xfrm>
                <a:off x="243156" y="2038314"/>
                <a:ext cx="5584438" cy="1456981"/>
              </a:xfrm>
              <a:prstGeom prst="round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Identifiability: </a:t>
                </a:r>
                <a:r>
                  <a:rPr lang="en-US" dirty="0">
                    <a:solidFill>
                      <a:schemeClr val="tx1"/>
                    </a:solidFill>
                  </a:rPr>
                  <a:t>if </a:t>
                </a:r>
                <a14:m>
                  <m:oMath xmlns:m="http://schemas.openxmlformats.org/officeDocument/2006/math">
                    <m:r>
                      <m:rPr>
                        <m:sty m:val="p"/>
                      </m:rPr>
                      <a:rPr lang="en-US" b="0" i="0" smtClean="0">
                        <a:solidFill>
                          <a:schemeClr val="accent2"/>
                        </a:solidFill>
                        <a:latin typeface="Cambria Math" panose="02040503050406030204" pitchFamily="18" charset="0"/>
                      </a:rPr>
                      <m:t>Δ</m:t>
                    </m:r>
                    <m:r>
                      <a:rPr lang="en-US" b="0" i="1" smtClean="0">
                        <a:solidFill>
                          <a:schemeClr val="accent2"/>
                        </a:solidFill>
                        <a:latin typeface="Cambria Math" panose="02040503050406030204" pitchFamily="18" charset="0"/>
                      </a:rPr>
                      <m:t>≫</m:t>
                    </m:r>
                    <m:rad>
                      <m:radPr>
                        <m:degHide m:val="on"/>
                        <m:ctrlPr>
                          <a:rPr lang="en-US" b="0" i="1" smtClean="0">
                            <a:solidFill>
                              <a:schemeClr val="accent2"/>
                            </a:solidFill>
                            <a:latin typeface="Cambria Math" panose="02040503050406030204" pitchFamily="18" charset="0"/>
                          </a:rPr>
                        </m:ctrlPr>
                      </m:radPr>
                      <m:deg/>
                      <m:e>
                        <m:func>
                          <m:funcPr>
                            <m:ctrlPr>
                              <a:rPr lang="en-US" b="0" i="1" smtClean="0">
                                <a:solidFill>
                                  <a:schemeClr val="accent2"/>
                                </a:solidFill>
                                <a:latin typeface="Cambria Math" panose="02040503050406030204" pitchFamily="18" charset="0"/>
                              </a:rPr>
                            </m:ctrlPr>
                          </m:funcPr>
                          <m:fName>
                            <m:r>
                              <m:rPr>
                                <m:sty m:val="p"/>
                              </m:rPr>
                              <a:rPr lang="en-US" b="0" i="0" smtClean="0">
                                <a:solidFill>
                                  <a:schemeClr val="accent2"/>
                                </a:solidFill>
                                <a:latin typeface="Cambria Math" panose="02040503050406030204" pitchFamily="18" charset="0"/>
                              </a:rPr>
                              <m:t>log</m:t>
                            </m:r>
                          </m:fName>
                          <m:e>
                            <m:r>
                              <a:rPr lang="en-US" b="0" i="1" smtClean="0">
                                <a:solidFill>
                                  <a:schemeClr val="accent2"/>
                                </a:solidFill>
                                <a:latin typeface="Cambria Math" panose="02040503050406030204" pitchFamily="18" charset="0"/>
                              </a:rPr>
                              <m:t>𝑘</m:t>
                            </m:r>
                          </m:e>
                        </m:func>
                      </m:e>
                    </m:rad>
                  </m:oMath>
                </a14:m>
                <a:r>
                  <a:rPr lang="en-US" dirty="0">
                    <a:solidFill>
                      <a:schemeClr val="tx1"/>
                    </a:solidFill>
                  </a:rPr>
                  <a:t>, clusters are unambiguous.</a:t>
                </a:r>
              </a:p>
              <a:p>
                <a:endParaRPr lang="en-US" dirty="0">
                  <a:solidFill>
                    <a:schemeClr val="tx1"/>
                  </a:solidFill>
                </a:endParaRPr>
              </a:p>
              <a:p>
                <a:r>
                  <a:rPr lang="en-US" b="1" dirty="0">
                    <a:solidFill>
                      <a:schemeClr val="tx1"/>
                    </a:solidFill>
                  </a:rPr>
                  <a:t>Proof: </a:t>
                </a:r>
                <a14:m>
                  <m:oMath xmlns:m="http://schemas.openxmlformats.org/officeDocument/2006/math">
                    <m:r>
                      <a:rPr lang="en-US" b="0" i="1" smtClean="0">
                        <a:solidFill>
                          <a:srgbClr val="96B042"/>
                        </a:solidFill>
                        <a:latin typeface="Cambria Math" panose="02040503050406030204" pitchFamily="18" charset="0"/>
                      </a:rPr>
                      <m:t>𝑆</m:t>
                    </m:r>
                    <m:r>
                      <a:rPr lang="en-US" b="0" i="1" smtClean="0">
                        <a:solidFill>
                          <a:schemeClr val="accent2"/>
                        </a:solidFill>
                        <a:latin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𝑋</m:t>
                        </m:r>
                      </m:e>
                      <m:sub>
                        <m:r>
                          <a:rPr lang="en-US" b="0" i="1" smtClean="0">
                            <a:solidFill>
                              <a:schemeClr val="accent2"/>
                            </a:solidFill>
                            <a:latin typeface="Cambria Math" panose="02040503050406030204" pitchFamily="18" charset="0"/>
                          </a:rPr>
                          <m:t>1</m:t>
                        </m:r>
                      </m:sub>
                    </m:sSub>
                    <m:r>
                      <a:rPr lang="en-US" b="0" i="1" smtClean="0">
                        <a:solidFill>
                          <a:schemeClr val="accent2"/>
                        </a:solidFill>
                        <a:latin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𝑋</m:t>
                        </m:r>
                      </m:e>
                      <m:sub>
                        <m:r>
                          <a:rPr lang="en-US" b="0" i="1" smtClean="0">
                            <a:solidFill>
                              <a:schemeClr val="accent2"/>
                            </a:solidFill>
                            <a:latin typeface="Cambria Math" panose="02040503050406030204" pitchFamily="18" charset="0"/>
                          </a:rPr>
                          <m:t>𝑛</m:t>
                        </m:r>
                      </m:sub>
                    </m:sSub>
                    <m:r>
                      <a:rPr lang="en-US" b="0" i="1" smtClean="0">
                        <a:solidFill>
                          <a:schemeClr val="accent2"/>
                        </a:solidFill>
                        <a:latin typeface="Cambria Math" panose="02040503050406030204" pitchFamily="18" charset="0"/>
                      </a:rPr>
                      <m:t>}</m:t>
                    </m:r>
                  </m:oMath>
                </a14:m>
                <a:r>
                  <a:rPr lang="en-US" dirty="0">
                    <a:solidFill>
                      <a:schemeClr val="accent2"/>
                    </a:solidFill>
                  </a:rPr>
                  <a:t> </a:t>
                </a:r>
                <a:r>
                  <a:rPr lang="en-US" dirty="0">
                    <a:solidFill>
                      <a:schemeClr val="tx1"/>
                    </a:solidFill>
                  </a:rPr>
                  <a:t>is </a:t>
                </a:r>
                <a14:m>
                  <m:oMath xmlns:m="http://schemas.openxmlformats.org/officeDocument/2006/math">
                    <m:r>
                      <a:rPr lang="en-US" b="0" i="1" smtClean="0">
                        <a:solidFill>
                          <a:schemeClr val="tx1"/>
                        </a:solidFill>
                        <a:latin typeface="Cambria Math" panose="02040503050406030204" pitchFamily="18" charset="0"/>
                      </a:rPr>
                      <m:t>≈</m:t>
                    </m:r>
                  </m:oMath>
                </a14:m>
                <a:r>
                  <a:rPr lang="en-US" dirty="0">
                    <a:solidFill>
                      <a:schemeClr val="tx1"/>
                    </a:solidFill>
                  </a:rPr>
                  <a:t> a ground-truth cluster </a:t>
                </a:r>
                <a:r>
                  <a:rPr lang="en-US" dirty="0" err="1">
                    <a:solidFill>
                      <a:schemeClr val="tx1"/>
                    </a:solidFill>
                  </a:rPr>
                  <a:t>iff</a:t>
                </a:r>
                <a:r>
                  <a:rPr lang="en-US" dirty="0">
                    <a:solidFill>
                      <a:schemeClr val="tx1"/>
                    </a:solidFill>
                  </a:rPr>
                  <a:t> </a:t>
                </a:r>
                <a:r>
                  <a:rPr lang="en-US" i="1" dirty="0">
                    <a:solidFill>
                      <a:schemeClr val="tx1"/>
                    </a:solidFill>
                  </a:rPr>
                  <a:t>empirical distribution of </a:t>
                </a:r>
                <a14:m>
                  <m:oMath xmlns:m="http://schemas.openxmlformats.org/officeDocument/2006/math">
                    <m:r>
                      <a:rPr lang="en-US" b="0" i="1" smtClean="0">
                        <a:solidFill>
                          <a:srgbClr val="96B042"/>
                        </a:solidFill>
                        <a:latin typeface="Cambria Math" panose="02040503050406030204" pitchFamily="18" charset="0"/>
                      </a:rPr>
                      <m:t>𝑆</m:t>
                    </m:r>
                    <m:r>
                      <a:rPr lang="en-US" b="0" i="1" smtClean="0">
                        <a:solidFill>
                          <a:srgbClr val="96B042"/>
                        </a:solidFill>
                        <a:latin typeface="Cambria Math" panose="02040503050406030204" pitchFamily="18" charset="0"/>
                      </a:rPr>
                      <m:t> </m:t>
                    </m:r>
                  </m:oMath>
                </a14:m>
                <a:r>
                  <a:rPr lang="en-US" i="1" dirty="0">
                    <a:solidFill>
                      <a:schemeClr val="tx1"/>
                    </a:solidFill>
                  </a:rPr>
                  <a:t>is </a:t>
                </a:r>
                <a14:m>
                  <m:oMath xmlns:m="http://schemas.openxmlformats.org/officeDocument/2006/math">
                    <m:r>
                      <a:rPr lang="en-US" b="0" i="1" smtClean="0">
                        <a:solidFill>
                          <a:schemeClr val="tx1"/>
                        </a:solidFill>
                        <a:latin typeface="Cambria Math" panose="02040503050406030204" pitchFamily="18" charset="0"/>
                      </a:rPr>
                      <m:t>≈</m:t>
                    </m:r>
                  </m:oMath>
                </a14:m>
                <a:r>
                  <a:rPr lang="en-US" i="1" dirty="0">
                    <a:solidFill>
                      <a:schemeClr val="tx1"/>
                    </a:solidFill>
                  </a:rPr>
                  <a:t> Gaussian</a:t>
                </a:r>
              </a:p>
            </p:txBody>
          </p:sp>
        </mc:Choice>
        <mc:Fallback xmlns="">
          <p:sp>
            <p:nvSpPr>
              <p:cNvPr id="29" name="Rectangle: Rounded Corners 28">
                <a:extLst>
                  <a:ext uri="{FF2B5EF4-FFF2-40B4-BE49-F238E27FC236}">
                    <a16:creationId xmlns:a16="http://schemas.microsoft.com/office/drawing/2014/main" id="{2E1C815C-28D8-432E-A15D-9FC89DFC51B4}"/>
                  </a:ext>
                </a:extLst>
              </p:cNvPr>
              <p:cNvSpPr>
                <a:spLocks noRot="1" noChangeAspect="1" noMove="1" noResize="1" noEditPoints="1" noAdjustHandles="1" noChangeArrowheads="1" noChangeShapeType="1" noTextEdit="1"/>
              </p:cNvSpPr>
              <p:nvPr/>
            </p:nvSpPr>
            <p:spPr>
              <a:xfrm>
                <a:off x="243156" y="2038314"/>
                <a:ext cx="5584438" cy="1456981"/>
              </a:xfrm>
              <a:prstGeom prst="roundRect">
                <a:avLst/>
              </a:prstGeom>
              <a:blipFill>
                <a:blip r:embed="rId5"/>
                <a:stretch>
                  <a:fillRect/>
                </a:stretch>
              </a:blipFill>
              <a:ln w="38100">
                <a:solidFill>
                  <a:schemeClr val="bg2">
                    <a:lumMod val="50000"/>
                  </a:schemeClr>
                </a:solidFill>
              </a:ln>
            </p:spPr>
            <p:txBody>
              <a:bodyPr/>
              <a:lstStyle/>
              <a:p>
                <a:r>
                  <a:rPr lang="en-US">
                    <a:noFill/>
                  </a:rPr>
                  <a:t> </a:t>
                </a:r>
              </a:p>
            </p:txBody>
          </p:sp>
        </mc:Fallback>
      </mc:AlternateContent>
      <p:sp>
        <p:nvSpPr>
          <p:cNvPr id="3" name="Rectangle 2">
            <a:extLst>
              <a:ext uri="{FF2B5EF4-FFF2-40B4-BE49-F238E27FC236}">
                <a16:creationId xmlns:a16="http://schemas.microsoft.com/office/drawing/2014/main" id="{C1F67405-D860-4F20-A246-43B3D64783A5}"/>
              </a:ext>
            </a:extLst>
          </p:cNvPr>
          <p:cNvSpPr/>
          <p:nvPr/>
        </p:nvSpPr>
        <p:spPr>
          <a:xfrm>
            <a:off x="243155" y="5940897"/>
            <a:ext cx="4548296" cy="430887"/>
          </a:xfrm>
          <a:prstGeom prst="rect">
            <a:avLst/>
          </a:prstGeom>
        </p:spPr>
        <p:txBody>
          <a:bodyPr wrap="none">
            <a:spAutoFit/>
          </a:bodyPr>
          <a:lstStyle/>
          <a:p>
            <a:r>
              <a:rPr lang="en-US" sz="2200" b="1" dirty="0"/>
              <a:t>2. Use Proofs to Algorithms black box</a:t>
            </a:r>
          </a:p>
        </p:txBody>
      </p:sp>
      <p:sp>
        <p:nvSpPr>
          <p:cNvPr id="4" name="Slide Number Placeholder 3">
            <a:extLst>
              <a:ext uri="{FF2B5EF4-FFF2-40B4-BE49-F238E27FC236}">
                <a16:creationId xmlns:a16="http://schemas.microsoft.com/office/drawing/2014/main" id="{9026EE91-6852-4060-BA03-B86517FC1F81}"/>
              </a:ext>
            </a:extLst>
          </p:cNvPr>
          <p:cNvSpPr>
            <a:spLocks noGrp="1"/>
          </p:cNvSpPr>
          <p:nvPr>
            <p:ph type="sldNum" sz="quarter" idx="12"/>
          </p:nvPr>
        </p:nvSpPr>
        <p:spPr/>
        <p:txBody>
          <a:bodyPr/>
          <a:lstStyle/>
          <a:p>
            <a:fld id="{ED922394-96B1-4130-9F58-06B799E76477}" type="slidenum">
              <a:rPr lang="en-US" smtClean="0"/>
              <a:t>25</a:t>
            </a:fld>
            <a:endParaRPr lang="en-US"/>
          </a:p>
        </p:txBody>
      </p:sp>
    </p:spTree>
    <p:extLst>
      <p:ext uri="{BB962C8B-B14F-4D97-AF65-F5344CB8AC3E}">
        <p14:creationId xmlns:p14="http://schemas.microsoft.com/office/powerpoint/2010/main" val="308905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0DC47DD-1A26-4D9B-8CF0-2D8824853EA6}"/>
                  </a:ext>
                </a:extLst>
              </p:cNvPr>
              <p:cNvSpPr txBox="1"/>
              <p:nvPr/>
            </p:nvSpPr>
            <p:spPr>
              <a:xfrm>
                <a:off x="243156" y="276677"/>
                <a:ext cx="8204808" cy="1452642"/>
              </a:xfrm>
              <a:prstGeom prst="rect">
                <a:avLst/>
              </a:prstGeom>
              <a:noFill/>
            </p:spPr>
            <p:txBody>
              <a:bodyPr wrap="square" rtlCol="0">
                <a:spAutoFit/>
              </a:bodyPr>
              <a:lstStyle/>
              <a:p>
                <a:r>
                  <a:rPr lang="en-US" sz="2200" b="1" dirty="0"/>
                  <a:t>1. Encode as </a:t>
                </a:r>
                <a:r>
                  <a:rPr lang="en-US" sz="2200" b="1" dirty="0">
                    <a:solidFill>
                      <a:schemeClr val="accent2"/>
                    </a:solidFill>
                  </a:rPr>
                  <a:t>polynomials</a:t>
                </a:r>
              </a:p>
              <a:p>
                <a14:m>
                  <m:oMath xmlns:m="http://schemas.openxmlformats.org/officeDocument/2006/math">
                    <m:r>
                      <a:rPr lang="en-US" sz="2200" b="0" i="1" smtClean="0">
                        <a:solidFill>
                          <a:schemeClr val="accent2"/>
                        </a:solidFill>
                        <a:latin typeface="Cambria Math" panose="02040503050406030204" pitchFamily="18" charset="0"/>
                      </a:rPr>
                      <m:t>𝑤</m:t>
                    </m:r>
                    <m:r>
                      <a:rPr lang="en-US" sz="2200" b="0" i="1" smtClean="0">
                        <a:solidFill>
                          <a:schemeClr val="accent2"/>
                        </a:solidFill>
                        <a:latin typeface="Cambria Math" panose="02040503050406030204" pitchFamily="18" charset="0"/>
                      </a:rPr>
                      <m:t>=</m:t>
                    </m:r>
                    <m:sSubSup>
                      <m:sSubSupPr>
                        <m:ctrlPr>
                          <a:rPr lang="en-US" sz="2200" b="0" i="1" smtClean="0">
                            <a:solidFill>
                              <a:schemeClr val="accent2"/>
                            </a:solidFill>
                            <a:latin typeface="Cambria Math" panose="02040503050406030204" pitchFamily="18" charset="0"/>
                          </a:rPr>
                        </m:ctrlPr>
                      </m:sSubSupPr>
                      <m:e>
                        <m:r>
                          <a:rPr lang="en-US" sz="2200" b="0" i="1" smtClean="0">
                            <a:solidFill>
                              <a:schemeClr val="accent2"/>
                            </a:solidFill>
                            <a:latin typeface="Cambria Math" panose="02040503050406030204" pitchFamily="18" charset="0"/>
                          </a:rPr>
                          <m:t>𝑤</m:t>
                        </m:r>
                      </m:e>
                      <m:sub>
                        <m:r>
                          <a:rPr lang="en-US" sz="2200" b="0" i="1" smtClean="0">
                            <a:solidFill>
                              <a:schemeClr val="accent2"/>
                            </a:solidFill>
                            <a:latin typeface="Cambria Math" panose="02040503050406030204" pitchFamily="18" charset="0"/>
                          </a:rPr>
                          <m:t>1</m:t>
                        </m:r>
                      </m:sub>
                      <m:sup>
                        <m:r>
                          <a:rPr lang="en-US" sz="2200" b="0" i="1" smtClean="0">
                            <a:solidFill>
                              <a:schemeClr val="accent2"/>
                            </a:solidFill>
                            <a:latin typeface="Cambria Math" panose="02040503050406030204" pitchFamily="18" charset="0"/>
                          </a:rPr>
                          <m:t>1</m:t>
                        </m:r>
                      </m:sup>
                    </m:sSubSup>
                    <m:r>
                      <a:rPr lang="en-US" sz="2200" b="0" i="1" smtClean="0">
                        <a:solidFill>
                          <a:schemeClr val="accent2"/>
                        </a:solidFill>
                        <a:latin typeface="Cambria Math" panose="02040503050406030204" pitchFamily="18" charset="0"/>
                      </a:rPr>
                      <m:t>,</m:t>
                    </m:r>
                    <m:sSubSup>
                      <m:sSubSupPr>
                        <m:ctrlPr>
                          <a:rPr lang="en-US" sz="2200" b="0" i="1" smtClean="0">
                            <a:solidFill>
                              <a:schemeClr val="accent2"/>
                            </a:solidFill>
                            <a:latin typeface="Cambria Math" panose="02040503050406030204" pitchFamily="18" charset="0"/>
                          </a:rPr>
                        </m:ctrlPr>
                      </m:sSubSupPr>
                      <m:e>
                        <m:r>
                          <a:rPr lang="en-US" sz="2200" b="0" i="1" smtClean="0">
                            <a:solidFill>
                              <a:schemeClr val="accent2"/>
                            </a:solidFill>
                            <a:latin typeface="Cambria Math" panose="02040503050406030204" pitchFamily="18" charset="0"/>
                          </a:rPr>
                          <m:t>𝑤</m:t>
                        </m:r>
                      </m:e>
                      <m:sub>
                        <m:r>
                          <a:rPr lang="en-US" sz="2200" b="0" i="1" smtClean="0">
                            <a:solidFill>
                              <a:schemeClr val="accent2"/>
                            </a:solidFill>
                            <a:latin typeface="Cambria Math" panose="02040503050406030204" pitchFamily="18" charset="0"/>
                          </a:rPr>
                          <m:t>1</m:t>
                        </m:r>
                      </m:sub>
                      <m:sup>
                        <m:r>
                          <a:rPr lang="en-US" sz="2200" b="0" i="1" smtClean="0">
                            <a:solidFill>
                              <a:schemeClr val="accent2"/>
                            </a:solidFill>
                            <a:latin typeface="Cambria Math" panose="02040503050406030204" pitchFamily="18" charset="0"/>
                          </a:rPr>
                          <m:t>2</m:t>
                        </m:r>
                      </m:sup>
                    </m:sSubSup>
                    <m:r>
                      <a:rPr lang="en-US" sz="2200" b="0" i="1" smtClean="0">
                        <a:solidFill>
                          <a:schemeClr val="accent2"/>
                        </a:solidFill>
                        <a:latin typeface="Cambria Math" panose="02040503050406030204" pitchFamily="18" charset="0"/>
                      </a:rPr>
                      <m:t>,…</m:t>
                    </m:r>
                    <m:sSubSup>
                      <m:sSubSupPr>
                        <m:ctrlPr>
                          <a:rPr lang="en-US" sz="2200" b="0" i="1" smtClean="0">
                            <a:solidFill>
                              <a:schemeClr val="accent2"/>
                            </a:solidFill>
                            <a:latin typeface="Cambria Math" panose="02040503050406030204" pitchFamily="18" charset="0"/>
                          </a:rPr>
                        </m:ctrlPr>
                      </m:sSubSupPr>
                      <m:e>
                        <m:r>
                          <a:rPr lang="en-US" sz="2200" b="0" i="1" smtClean="0">
                            <a:solidFill>
                              <a:schemeClr val="accent2"/>
                            </a:solidFill>
                            <a:latin typeface="Cambria Math" panose="02040503050406030204" pitchFamily="18" charset="0"/>
                          </a:rPr>
                          <m:t>𝑤</m:t>
                        </m:r>
                      </m:e>
                      <m:sub>
                        <m:r>
                          <a:rPr lang="en-US" sz="2200" b="0" i="1" smtClean="0">
                            <a:solidFill>
                              <a:schemeClr val="accent2"/>
                            </a:solidFill>
                            <a:latin typeface="Cambria Math" panose="02040503050406030204" pitchFamily="18" charset="0"/>
                          </a:rPr>
                          <m:t>𝑛</m:t>
                        </m:r>
                      </m:sub>
                      <m:sup>
                        <m:r>
                          <a:rPr lang="en-US" sz="2200" b="0" i="1" smtClean="0">
                            <a:solidFill>
                              <a:schemeClr val="accent2"/>
                            </a:solidFill>
                            <a:latin typeface="Cambria Math" panose="02040503050406030204" pitchFamily="18" charset="0"/>
                          </a:rPr>
                          <m:t>1</m:t>
                        </m:r>
                      </m:sup>
                    </m:sSubSup>
                    <m:r>
                      <a:rPr lang="en-US" sz="2200" b="0" i="1" smtClean="0">
                        <a:solidFill>
                          <a:schemeClr val="accent2"/>
                        </a:solidFill>
                        <a:latin typeface="Cambria Math" panose="02040503050406030204" pitchFamily="18" charset="0"/>
                      </a:rPr>
                      <m:t>,…</m:t>
                    </m:r>
                    <m:sSubSup>
                      <m:sSubSupPr>
                        <m:ctrlPr>
                          <a:rPr lang="en-US" sz="2200" b="0" i="1" smtClean="0">
                            <a:solidFill>
                              <a:schemeClr val="accent2"/>
                            </a:solidFill>
                            <a:latin typeface="Cambria Math" panose="02040503050406030204" pitchFamily="18" charset="0"/>
                          </a:rPr>
                        </m:ctrlPr>
                      </m:sSubSupPr>
                      <m:e>
                        <m:r>
                          <a:rPr lang="en-US" sz="2200" b="0" i="1" smtClean="0">
                            <a:solidFill>
                              <a:schemeClr val="accent2"/>
                            </a:solidFill>
                            <a:latin typeface="Cambria Math" panose="02040503050406030204" pitchFamily="18" charset="0"/>
                          </a:rPr>
                          <m:t>𝑤</m:t>
                        </m:r>
                      </m:e>
                      <m:sub>
                        <m:r>
                          <a:rPr lang="en-US" sz="2200" b="0" i="1" smtClean="0">
                            <a:solidFill>
                              <a:schemeClr val="accent2"/>
                            </a:solidFill>
                            <a:latin typeface="Cambria Math" panose="02040503050406030204" pitchFamily="18" charset="0"/>
                          </a:rPr>
                          <m:t>𝑛</m:t>
                        </m:r>
                      </m:sub>
                      <m:sup>
                        <m:r>
                          <a:rPr lang="en-US" sz="2200" b="0" i="1" smtClean="0">
                            <a:solidFill>
                              <a:schemeClr val="accent2"/>
                            </a:solidFill>
                            <a:latin typeface="Cambria Math" panose="02040503050406030204" pitchFamily="18" charset="0"/>
                          </a:rPr>
                          <m:t>𝑘</m:t>
                        </m:r>
                      </m:sup>
                    </m:sSubSup>
                  </m:oMath>
                </a14:m>
                <a:r>
                  <a:rPr lang="en-US" sz="2200" dirty="0">
                    <a:solidFill>
                      <a:schemeClr val="accent2"/>
                    </a:solidFill>
                  </a:rPr>
                  <a:t> </a:t>
                </a:r>
                <a:r>
                  <a:rPr lang="en-US" sz="2200" dirty="0"/>
                  <a:t>represents partition into Gaussian subsets</a:t>
                </a:r>
              </a:p>
              <a:p>
                <a:r>
                  <a:rPr lang="en-US" sz="2200" dirty="0"/>
                  <a:t>⬄ </a:t>
                </a:r>
                <a14:m>
                  <m:oMath xmlns:m="http://schemas.openxmlformats.org/officeDocument/2006/math">
                    <m:sSub>
                      <m:sSubPr>
                        <m:ctrlPr>
                          <a:rPr lang="en-US" sz="2200" b="0" i="1" smtClean="0">
                            <a:solidFill>
                              <a:schemeClr val="accent2"/>
                            </a:solidFill>
                            <a:latin typeface="Cambria Math" panose="02040503050406030204" pitchFamily="18" charset="0"/>
                          </a:rPr>
                        </m:ctrlPr>
                      </m:sSubPr>
                      <m:e>
                        <m:r>
                          <a:rPr lang="en-US" sz="2200" b="0" i="1" smtClean="0">
                            <a:solidFill>
                              <a:schemeClr val="accent2"/>
                            </a:solidFill>
                            <a:latin typeface="Cambria Math" panose="02040503050406030204" pitchFamily="18" charset="0"/>
                          </a:rPr>
                          <m:t>𝑝</m:t>
                        </m:r>
                      </m:e>
                      <m:sub>
                        <m:r>
                          <a:rPr lang="en-US" sz="2200" b="0" i="1" smtClean="0">
                            <a:solidFill>
                              <a:schemeClr val="accent2"/>
                            </a:solidFill>
                            <a:latin typeface="Cambria Math" panose="02040503050406030204" pitchFamily="18" charset="0"/>
                          </a:rPr>
                          <m:t>1</m:t>
                        </m:r>
                      </m:sub>
                    </m:sSub>
                    <m:d>
                      <m:dPr>
                        <m:ctrlPr>
                          <a:rPr lang="en-US" sz="2200" b="0" i="1" smtClean="0">
                            <a:solidFill>
                              <a:schemeClr val="accent2"/>
                            </a:solidFill>
                            <a:latin typeface="Cambria Math" panose="02040503050406030204" pitchFamily="18" charset="0"/>
                          </a:rPr>
                        </m:ctrlPr>
                      </m:dPr>
                      <m:e>
                        <m:r>
                          <a:rPr lang="en-US" sz="2200" b="0" i="1" smtClean="0">
                            <a:solidFill>
                              <a:schemeClr val="accent2"/>
                            </a:solidFill>
                            <a:latin typeface="Cambria Math" panose="02040503050406030204" pitchFamily="18" charset="0"/>
                          </a:rPr>
                          <m:t>𝑤</m:t>
                        </m:r>
                      </m:e>
                    </m:d>
                    <m:r>
                      <a:rPr lang="en-US" sz="2200" b="0" i="1" smtClean="0">
                        <a:solidFill>
                          <a:schemeClr val="accent2"/>
                        </a:solidFill>
                        <a:latin typeface="Cambria Math" panose="02040503050406030204" pitchFamily="18" charset="0"/>
                      </a:rPr>
                      <m:t>≥0,…</m:t>
                    </m:r>
                    <m:sSub>
                      <m:sSubPr>
                        <m:ctrlPr>
                          <a:rPr lang="en-US" sz="2200" b="0" i="1" smtClean="0">
                            <a:solidFill>
                              <a:schemeClr val="accent2"/>
                            </a:solidFill>
                            <a:latin typeface="Cambria Math" panose="02040503050406030204" pitchFamily="18" charset="0"/>
                          </a:rPr>
                        </m:ctrlPr>
                      </m:sSubPr>
                      <m:e>
                        <m:r>
                          <a:rPr lang="en-US" sz="2200" b="0" i="1" smtClean="0">
                            <a:solidFill>
                              <a:schemeClr val="accent2"/>
                            </a:solidFill>
                            <a:latin typeface="Cambria Math" panose="02040503050406030204" pitchFamily="18" charset="0"/>
                          </a:rPr>
                          <m:t>𝑝</m:t>
                        </m:r>
                      </m:e>
                      <m:sub>
                        <m:r>
                          <a:rPr lang="en-US" sz="2200" b="0" i="1" smtClean="0">
                            <a:solidFill>
                              <a:schemeClr val="accent2"/>
                            </a:solidFill>
                            <a:latin typeface="Cambria Math" panose="02040503050406030204" pitchFamily="18" charset="0"/>
                          </a:rPr>
                          <m:t>𝑚</m:t>
                        </m:r>
                      </m:sub>
                    </m:sSub>
                    <m:d>
                      <m:dPr>
                        <m:ctrlPr>
                          <a:rPr lang="en-US" sz="2200" b="0" i="1" smtClean="0">
                            <a:solidFill>
                              <a:schemeClr val="accent2"/>
                            </a:solidFill>
                            <a:latin typeface="Cambria Math" panose="02040503050406030204" pitchFamily="18" charset="0"/>
                          </a:rPr>
                        </m:ctrlPr>
                      </m:dPr>
                      <m:e>
                        <m:r>
                          <a:rPr lang="en-US" sz="2200" b="0" i="1" smtClean="0">
                            <a:solidFill>
                              <a:schemeClr val="accent2"/>
                            </a:solidFill>
                            <a:latin typeface="Cambria Math" panose="02040503050406030204" pitchFamily="18" charset="0"/>
                          </a:rPr>
                          <m:t>𝑤</m:t>
                        </m:r>
                      </m:e>
                    </m:d>
                    <m:r>
                      <a:rPr lang="en-US" sz="2200" b="0" i="1" smtClean="0">
                        <a:solidFill>
                          <a:schemeClr val="accent2"/>
                        </a:solidFill>
                        <a:latin typeface="Cambria Math" panose="02040503050406030204" pitchFamily="18" charset="0"/>
                      </a:rPr>
                      <m:t>≥0</m:t>
                    </m:r>
                  </m:oMath>
                </a14:m>
                <a:endParaRPr lang="en-US" sz="2200" b="0" i="1" dirty="0">
                  <a:solidFill>
                    <a:schemeClr val="accent2"/>
                  </a:solidFill>
                  <a:latin typeface="Cambria Math" panose="02040503050406030204" pitchFamily="18" charset="0"/>
                </a:endParaRPr>
              </a:p>
              <a:p>
                <a:endParaRPr lang="en-US" sz="2200" i="1" dirty="0">
                  <a:solidFill>
                    <a:schemeClr val="accent2"/>
                  </a:solidFill>
                  <a:latin typeface="Cambria Math" panose="02040503050406030204" pitchFamily="18" charset="0"/>
                </a:endParaRPr>
              </a:p>
            </p:txBody>
          </p:sp>
        </mc:Choice>
        <mc:Fallback xmlns="">
          <p:sp>
            <p:nvSpPr>
              <p:cNvPr id="5" name="TextBox 4">
                <a:extLst>
                  <a:ext uri="{FF2B5EF4-FFF2-40B4-BE49-F238E27FC236}">
                    <a16:creationId xmlns:a16="http://schemas.microsoft.com/office/drawing/2014/main" id="{40DC47DD-1A26-4D9B-8CF0-2D8824853EA6}"/>
                  </a:ext>
                </a:extLst>
              </p:cNvPr>
              <p:cNvSpPr txBox="1">
                <a:spLocks noRot="1" noChangeAspect="1" noMove="1" noResize="1" noEditPoints="1" noAdjustHandles="1" noChangeArrowheads="1" noChangeShapeType="1" noTextEdit="1"/>
              </p:cNvSpPr>
              <p:nvPr/>
            </p:nvSpPr>
            <p:spPr>
              <a:xfrm>
                <a:off x="243156" y="276677"/>
                <a:ext cx="8204808" cy="1452642"/>
              </a:xfrm>
              <a:prstGeom prst="rect">
                <a:avLst/>
              </a:prstGeom>
              <a:blipFill>
                <a:blip r:embed="rId2"/>
                <a:stretch>
                  <a:fillRect l="-966" t="-251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E76071A2-8D83-4DA4-B635-CFA2A9E6D699}"/>
              </a:ext>
            </a:extLst>
          </p:cNvPr>
          <p:cNvPicPr>
            <a:picLocks noChangeAspect="1"/>
          </p:cNvPicPr>
          <p:nvPr/>
        </p:nvPicPr>
        <p:blipFill>
          <a:blip r:embed="rId3"/>
          <a:stretch>
            <a:fillRect/>
          </a:stretch>
        </p:blipFill>
        <p:spPr>
          <a:xfrm>
            <a:off x="6264742" y="1188200"/>
            <a:ext cx="2250608" cy="1521123"/>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564EF71-B543-49AA-957A-DB9DE5235986}"/>
                  </a:ext>
                </a:extLst>
              </p:cNvPr>
              <p:cNvSpPr txBox="1"/>
              <p:nvPr/>
            </p:nvSpPr>
            <p:spPr>
              <a:xfrm>
                <a:off x="628650" y="2640842"/>
                <a:ext cx="8277176" cy="3428246"/>
              </a:xfrm>
              <a:prstGeom prst="rect">
                <a:avLst/>
              </a:prstGeom>
              <a:noFill/>
            </p:spPr>
            <p:txBody>
              <a:bodyPr wrap="square" numCol="3" rtlCol="0">
                <a:spAutoFit/>
              </a:bodyPr>
              <a:lstStyle/>
              <a:p>
                <a14:m>
                  <m:oMath xmlns:m="http://schemas.openxmlformats.org/officeDocument/2006/math">
                    <m:sSubSup>
                      <m:sSubSupPr>
                        <m:ctrlPr>
                          <a:rPr lang="en-US" sz="2400" b="0" i="1" smtClean="0">
                            <a:solidFill>
                              <a:schemeClr val="accent4">
                                <a:lumMod val="75000"/>
                              </a:schemeClr>
                            </a:solidFill>
                            <a:latin typeface="Cambria Math" panose="02040503050406030204" pitchFamily="18" charset="0"/>
                          </a:rPr>
                        </m:ctrlPr>
                      </m:sSubSupPr>
                      <m:e>
                        <m:r>
                          <a:rPr lang="en-US" sz="2400" b="0" i="1" smtClean="0">
                            <a:solidFill>
                              <a:schemeClr val="accent4">
                                <a:lumMod val="75000"/>
                              </a:schemeClr>
                            </a:solidFill>
                            <a:latin typeface="Cambria Math" panose="02040503050406030204" pitchFamily="18" charset="0"/>
                          </a:rPr>
                          <m:t>𝑤</m:t>
                        </m:r>
                      </m:e>
                      <m:sub>
                        <m:r>
                          <a:rPr lang="en-US" sz="2400" b="0" i="1" smtClean="0">
                            <a:solidFill>
                              <a:schemeClr val="accent4">
                                <a:lumMod val="75000"/>
                              </a:schemeClr>
                            </a:solidFill>
                            <a:latin typeface="Cambria Math" panose="02040503050406030204" pitchFamily="18" charset="0"/>
                          </a:rPr>
                          <m:t>𝑖</m:t>
                        </m:r>
                      </m:sub>
                      <m:sup>
                        <m:r>
                          <a:rPr lang="en-US" sz="2400" b="0" i="1" smtClean="0">
                            <a:solidFill>
                              <a:schemeClr val="accent4">
                                <a:lumMod val="75000"/>
                              </a:schemeClr>
                            </a:solidFill>
                            <a:latin typeface="Cambria Math" panose="02040503050406030204" pitchFamily="18" charset="0"/>
                          </a:rPr>
                          <m:t>𝑗</m:t>
                        </m:r>
                      </m:sup>
                    </m:sSubSup>
                    <m:r>
                      <a:rPr lang="en-US" sz="2400" b="0" i="1" smtClean="0">
                        <a:solidFill>
                          <a:schemeClr val="accent4">
                            <a:lumMod val="75000"/>
                          </a:schemeClr>
                        </a:solidFill>
                        <a:latin typeface="Cambria Math" panose="02040503050406030204" pitchFamily="18" charset="0"/>
                      </a:rPr>
                      <m:t>∈{0,1}</m:t>
                    </m:r>
                  </m:oMath>
                </a14:m>
                <a:r>
                  <a:rPr lang="en-US" sz="2400" b="0" dirty="0">
                    <a:solidFill>
                      <a:schemeClr val="accent4">
                        <a:lumMod val="75000"/>
                      </a:schemeClr>
                    </a:solidFill>
                  </a:rPr>
                  <a:t> </a:t>
                </a:r>
                <a:r>
                  <a:rPr lang="en-US" sz="2400" dirty="0"/>
                  <a:t>⬄</a:t>
                </a:r>
                <a:r>
                  <a:rPr lang="en-US" sz="2400" b="0" dirty="0"/>
                  <a:t> </a:t>
                </a:r>
                <a14:m>
                  <m:oMath xmlns:m="http://schemas.openxmlformats.org/officeDocument/2006/math">
                    <m:sSup>
                      <m:sSupPr>
                        <m:ctrlPr>
                          <a:rPr lang="en-US" sz="2400" b="0" i="1" smtClean="0">
                            <a:solidFill>
                              <a:schemeClr val="accent2"/>
                            </a:solidFill>
                            <a:latin typeface="Cambria Math" panose="02040503050406030204" pitchFamily="18" charset="0"/>
                          </a:rPr>
                        </m:ctrlPr>
                      </m:sSupPr>
                      <m:e>
                        <m:d>
                          <m:dPr>
                            <m:ctrlPr>
                              <a:rPr lang="en-US" sz="2400" b="0" i="1" smtClean="0">
                                <a:solidFill>
                                  <a:schemeClr val="accent2"/>
                                </a:solidFill>
                                <a:latin typeface="Cambria Math" panose="02040503050406030204" pitchFamily="18" charset="0"/>
                              </a:rPr>
                            </m:ctrlPr>
                          </m:dPr>
                          <m:e>
                            <m:sSubSup>
                              <m:sSubSupPr>
                                <m:ctrlPr>
                                  <a:rPr lang="en-US" sz="2400" b="0" i="1" smtClean="0">
                                    <a:solidFill>
                                      <a:schemeClr val="accent2"/>
                                    </a:solidFill>
                                    <a:latin typeface="Cambria Math" panose="02040503050406030204" pitchFamily="18" charset="0"/>
                                  </a:rPr>
                                </m:ctrlPr>
                              </m:sSubSupPr>
                              <m:e>
                                <m:r>
                                  <a:rPr lang="en-US" sz="2400" b="0" i="1" smtClean="0">
                                    <a:solidFill>
                                      <a:schemeClr val="accent2"/>
                                    </a:solidFill>
                                    <a:latin typeface="Cambria Math" panose="02040503050406030204" pitchFamily="18" charset="0"/>
                                  </a:rPr>
                                  <m:t>𝑤</m:t>
                                </m:r>
                              </m:e>
                              <m:sub>
                                <m:r>
                                  <a:rPr lang="en-US" sz="2400" b="0" i="1" smtClean="0">
                                    <a:solidFill>
                                      <a:schemeClr val="accent2"/>
                                    </a:solidFill>
                                    <a:latin typeface="Cambria Math" panose="02040503050406030204" pitchFamily="18" charset="0"/>
                                  </a:rPr>
                                  <m:t>𝑖</m:t>
                                </m:r>
                              </m:sub>
                              <m:sup>
                                <m:r>
                                  <a:rPr lang="en-US" sz="2400" b="0" i="1" smtClean="0">
                                    <a:solidFill>
                                      <a:schemeClr val="accent2"/>
                                    </a:solidFill>
                                    <a:latin typeface="Cambria Math" panose="02040503050406030204" pitchFamily="18" charset="0"/>
                                  </a:rPr>
                                  <m:t>𝑗</m:t>
                                </m:r>
                              </m:sup>
                            </m:sSubSup>
                          </m:e>
                        </m:d>
                      </m:e>
                      <m:sup>
                        <m:r>
                          <a:rPr lang="en-US" sz="2400" b="0" i="1" smtClean="0">
                            <a:solidFill>
                              <a:schemeClr val="accent2"/>
                            </a:solidFill>
                            <a:latin typeface="Cambria Math" panose="02040503050406030204" pitchFamily="18" charset="0"/>
                          </a:rPr>
                          <m:t>2</m:t>
                        </m:r>
                      </m:sup>
                    </m:sSup>
                    <m:r>
                      <a:rPr lang="en-US" sz="2400" b="0" i="1" smtClean="0">
                        <a:solidFill>
                          <a:schemeClr val="accent2"/>
                        </a:solidFill>
                        <a:latin typeface="Cambria Math" panose="02040503050406030204" pitchFamily="18" charset="0"/>
                      </a:rPr>
                      <m:t>=</m:t>
                    </m:r>
                    <m:sSubSup>
                      <m:sSubSupPr>
                        <m:ctrlPr>
                          <a:rPr lang="en-US" sz="2400" b="0" i="1" smtClean="0">
                            <a:solidFill>
                              <a:schemeClr val="accent2"/>
                            </a:solidFill>
                            <a:latin typeface="Cambria Math" panose="02040503050406030204" pitchFamily="18" charset="0"/>
                          </a:rPr>
                        </m:ctrlPr>
                      </m:sSubSupPr>
                      <m:e>
                        <m:r>
                          <a:rPr lang="en-US" sz="2400" b="0" i="1" smtClean="0">
                            <a:solidFill>
                              <a:schemeClr val="accent2"/>
                            </a:solidFill>
                            <a:latin typeface="Cambria Math" panose="02040503050406030204" pitchFamily="18" charset="0"/>
                          </a:rPr>
                          <m:t>𝑤</m:t>
                        </m:r>
                      </m:e>
                      <m:sub>
                        <m:r>
                          <a:rPr lang="en-US" sz="2400" b="0" i="1" smtClean="0">
                            <a:solidFill>
                              <a:schemeClr val="accent2"/>
                            </a:solidFill>
                            <a:latin typeface="Cambria Math" panose="02040503050406030204" pitchFamily="18" charset="0"/>
                          </a:rPr>
                          <m:t>𝑖</m:t>
                        </m:r>
                      </m:sub>
                      <m:sup>
                        <m:r>
                          <a:rPr lang="en-US" sz="2400" b="0" i="1" smtClean="0">
                            <a:solidFill>
                              <a:schemeClr val="accent2"/>
                            </a:solidFill>
                            <a:latin typeface="Cambria Math" panose="02040503050406030204" pitchFamily="18" charset="0"/>
                          </a:rPr>
                          <m:t>𝑗</m:t>
                        </m:r>
                      </m:sup>
                    </m:sSubSup>
                  </m:oMath>
                </a14:m>
                <a:endParaRPr lang="en-US" sz="2400" dirty="0"/>
              </a:p>
              <a:p>
                <a:r>
                  <a:rPr lang="en-US" sz="2400" dirty="0">
                    <a:solidFill>
                      <a:schemeClr val="accent4">
                        <a:lumMod val="75000"/>
                      </a:schemeClr>
                    </a:solidFill>
                  </a:rPr>
                  <a:t>every sample in exactly one cluster</a:t>
                </a:r>
                <a:r>
                  <a:rPr lang="en-US" sz="2400" dirty="0"/>
                  <a:t> ⬄</a:t>
                </a:r>
                <a:r>
                  <a:rPr lang="en-US" sz="2400" dirty="0">
                    <a:solidFill>
                      <a:schemeClr val="accent2"/>
                    </a:solidFill>
                  </a:rPr>
                  <a:t>…</a:t>
                </a:r>
              </a:p>
              <a:p>
                <a:r>
                  <a:rPr lang="en-US" sz="2400" dirty="0">
                    <a:solidFill>
                      <a:schemeClr val="accent4">
                        <a:lumMod val="75000"/>
                      </a:schemeClr>
                    </a:solidFill>
                  </a:rPr>
                  <a:t>every cluster has size </a:t>
                </a:r>
                <a14:m>
                  <m:oMath xmlns:m="http://schemas.openxmlformats.org/officeDocument/2006/math">
                    <m:r>
                      <a:rPr lang="en-US" sz="2400" b="0" i="1" smtClean="0">
                        <a:solidFill>
                          <a:schemeClr val="accent4">
                            <a:lumMod val="75000"/>
                          </a:schemeClr>
                        </a:solidFill>
                        <a:latin typeface="Cambria Math" panose="02040503050406030204" pitchFamily="18" charset="0"/>
                      </a:rPr>
                      <m:t>≈</m:t>
                    </m:r>
                    <m:f>
                      <m:fPr>
                        <m:ctrlPr>
                          <a:rPr lang="en-US" sz="2400" b="0" i="1" smtClean="0">
                            <a:solidFill>
                              <a:schemeClr val="accent4">
                                <a:lumMod val="75000"/>
                              </a:schemeClr>
                            </a:solidFill>
                            <a:latin typeface="Cambria Math" panose="02040503050406030204" pitchFamily="18" charset="0"/>
                          </a:rPr>
                        </m:ctrlPr>
                      </m:fPr>
                      <m:num>
                        <m:r>
                          <a:rPr lang="en-US" sz="2400" b="0" i="1" smtClean="0">
                            <a:solidFill>
                              <a:schemeClr val="accent4">
                                <a:lumMod val="75000"/>
                              </a:schemeClr>
                            </a:solidFill>
                            <a:latin typeface="Cambria Math" panose="02040503050406030204" pitchFamily="18" charset="0"/>
                          </a:rPr>
                          <m:t>𝑛</m:t>
                        </m:r>
                      </m:num>
                      <m:den>
                        <m:r>
                          <a:rPr lang="en-US" sz="2400" b="0" i="1" smtClean="0">
                            <a:solidFill>
                              <a:schemeClr val="accent4">
                                <a:lumMod val="75000"/>
                              </a:schemeClr>
                            </a:solidFill>
                            <a:latin typeface="Cambria Math" panose="02040503050406030204" pitchFamily="18" charset="0"/>
                          </a:rPr>
                          <m:t>𝑘</m:t>
                        </m:r>
                      </m:den>
                    </m:f>
                  </m:oMath>
                </a14:m>
                <a:r>
                  <a:rPr lang="en-US" sz="2400" dirty="0"/>
                  <a:t> ⬄</a:t>
                </a:r>
                <a:r>
                  <a:rPr lang="en-US" sz="2400" dirty="0">
                    <a:solidFill>
                      <a:schemeClr val="accent2"/>
                    </a:solidFill>
                  </a:rPr>
                  <a:t>…</a:t>
                </a:r>
              </a:p>
              <a:p>
                <a:pPr/>
                <a14:m>
                  <m:oMathPara xmlns:m="http://schemas.openxmlformats.org/officeDocument/2006/math">
                    <m:oMathParaPr>
                      <m:jc m:val="left"/>
                    </m:oMathParaPr>
                    <m:oMath xmlns:m="http://schemas.openxmlformats.org/officeDocument/2006/math">
                      <m:r>
                        <a:rPr lang="en-US" sz="2400" b="0" i="1" dirty="0" smtClean="0">
                          <a:solidFill>
                            <a:schemeClr val="accent4">
                              <a:lumMod val="75000"/>
                            </a:schemeClr>
                          </a:solidFill>
                          <a:latin typeface="Cambria Math" panose="02040503050406030204" pitchFamily="18" charset="0"/>
                        </a:rPr>
                        <m:t>…</m:t>
                      </m:r>
                    </m:oMath>
                  </m:oMathPara>
                </a14:m>
                <a:endParaRPr lang="en-US" sz="2400" b="0" i="1" dirty="0">
                  <a:solidFill>
                    <a:schemeClr val="accent4">
                      <a:lumMod val="75000"/>
                    </a:schemeClr>
                  </a:solidFill>
                  <a:latin typeface="Cambria Math" panose="02040503050406030204" pitchFamily="18" charset="0"/>
                </a:endParaRPr>
              </a:p>
              <a:p>
                <a:endParaRPr lang="en-US" sz="2400" b="0" i="1" dirty="0">
                  <a:solidFill>
                    <a:schemeClr val="accent4">
                      <a:lumMod val="75000"/>
                    </a:schemeClr>
                  </a:solidFill>
                  <a:latin typeface="Cambria Math" panose="02040503050406030204" pitchFamily="18" charset="0"/>
                </a:endParaRPr>
              </a:p>
              <a:p>
                <a14:m>
                  <m:oMath xmlns:m="http://schemas.openxmlformats.org/officeDocument/2006/math">
                    <m:r>
                      <a:rPr lang="en-US" sz="2400" b="0" i="1" smtClean="0">
                        <a:solidFill>
                          <a:schemeClr val="accent4">
                            <a:lumMod val="75000"/>
                          </a:schemeClr>
                        </a:solidFill>
                        <a:latin typeface="Cambria Math" panose="02040503050406030204" pitchFamily="18" charset="0"/>
                      </a:rPr>
                      <m:t>𝑗</m:t>
                    </m:r>
                  </m:oMath>
                </a14:m>
                <a:r>
                  <a:rPr lang="en-US" sz="2400" dirty="0" err="1">
                    <a:solidFill>
                      <a:schemeClr val="accent4">
                        <a:lumMod val="75000"/>
                      </a:schemeClr>
                    </a:solidFill>
                  </a:rPr>
                  <a:t>th</a:t>
                </a:r>
                <a:r>
                  <a:rPr lang="en-US" sz="2400" dirty="0">
                    <a:solidFill>
                      <a:schemeClr val="accent4">
                        <a:lumMod val="75000"/>
                      </a:schemeClr>
                    </a:solidFill>
                  </a:rPr>
                  <a:t> cluster has correct covariance  </a:t>
                </a:r>
                <a:r>
                  <a:rPr lang="en-US" sz="2400" dirty="0"/>
                  <a:t>⬄</a:t>
                </a:r>
                <a:endParaRPr lang="en-US" sz="2400" dirty="0">
                  <a:solidFill>
                    <a:schemeClr val="accent4">
                      <a:lumMod val="75000"/>
                    </a:schemeClr>
                  </a:solidFill>
                </a:endParaRPr>
              </a:p>
              <a:p>
                <a:pPr/>
                <a14:m>
                  <m:oMathPara xmlns:m="http://schemas.openxmlformats.org/officeDocument/2006/math">
                    <m:oMathParaPr>
                      <m:jc m:val="center"/>
                    </m:oMathParaPr>
                    <m:oMath xmlns:m="http://schemas.openxmlformats.org/officeDocument/2006/math">
                      <m:sSup>
                        <m:sSupPr>
                          <m:ctrlPr>
                            <a:rPr lang="en-US" sz="2400" b="0" i="1" smtClean="0">
                              <a:solidFill>
                                <a:schemeClr val="accent2"/>
                              </a:solidFill>
                              <a:latin typeface="Cambria Math" panose="02040503050406030204" pitchFamily="18" charset="0"/>
                            </a:rPr>
                          </m:ctrlPr>
                        </m:sSupPr>
                        <m:e>
                          <m:d>
                            <m:dPr>
                              <m:begChr m:val="‖"/>
                              <m:endChr m:val="‖"/>
                              <m:ctrlPr>
                                <a:rPr lang="en-US" sz="2400" i="1" smtClean="0">
                                  <a:solidFill>
                                    <a:schemeClr val="accent2"/>
                                  </a:solidFill>
                                  <a:latin typeface="Cambria Math" panose="02040503050406030204" pitchFamily="18" charset="0"/>
                                </a:rPr>
                              </m:ctrlPr>
                            </m:dPr>
                            <m:e>
                              <m:r>
                                <m:rPr>
                                  <m:sty m:val="p"/>
                                </m:rPr>
                                <a:rPr lang="en-US" sz="2400" b="0" i="0" smtClean="0">
                                  <a:solidFill>
                                    <a:schemeClr val="accent2"/>
                                  </a:solidFill>
                                  <a:latin typeface="Cambria Math" panose="02040503050406030204" pitchFamily="18" charset="0"/>
                                </a:rPr>
                                <m:t>covariance</m:t>
                              </m:r>
                              <m:r>
                                <a:rPr lang="en-US" sz="2400" b="0" i="0" smtClean="0">
                                  <a:solidFill>
                                    <a:schemeClr val="accent2"/>
                                  </a:solidFill>
                                  <a:latin typeface="Cambria Math" panose="02040503050406030204" pitchFamily="18" charset="0"/>
                                </a:rPr>
                                <m:t> </m:t>
                              </m:r>
                              <m:r>
                                <m:rPr>
                                  <m:sty m:val="p"/>
                                </m:rPr>
                                <a:rPr lang="en-US" sz="2400" b="0" i="0" smtClean="0">
                                  <a:solidFill>
                                    <a:schemeClr val="accent2"/>
                                  </a:solidFill>
                                  <a:latin typeface="Cambria Math" panose="02040503050406030204" pitchFamily="18" charset="0"/>
                                </a:rPr>
                                <m:t>of</m:t>
                              </m:r>
                              <m:r>
                                <a:rPr lang="en-US" sz="2400" b="0" i="0" smtClean="0">
                                  <a:solidFill>
                                    <a:schemeClr val="accent2"/>
                                  </a:solidFill>
                                  <a:latin typeface="Cambria Math" panose="02040503050406030204" pitchFamily="18" charset="0"/>
                                </a:rPr>
                                <m:t> </m:t>
                              </m:r>
                              <m:r>
                                <a:rPr lang="en-US" sz="2400" b="0" i="1" smtClean="0">
                                  <a:solidFill>
                                    <a:schemeClr val="accent2"/>
                                  </a:solidFill>
                                  <a:latin typeface="Cambria Math" panose="02040503050406030204" pitchFamily="18" charset="0"/>
                                </a:rPr>
                                <m:t>𝑗</m:t>
                              </m:r>
                              <m:r>
                                <m:rPr>
                                  <m:sty m:val="p"/>
                                </m:rPr>
                                <a:rPr lang="en-US" sz="2400" b="0" i="0" smtClean="0">
                                  <a:solidFill>
                                    <a:schemeClr val="accent2"/>
                                  </a:solidFill>
                                  <a:latin typeface="Cambria Math" panose="02040503050406030204" pitchFamily="18" charset="0"/>
                                </a:rPr>
                                <m:t>th</m:t>
                              </m:r>
                              <m:r>
                                <a:rPr lang="en-US" sz="2400" b="0" i="0" smtClean="0">
                                  <a:solidFill>
                                    <a:schemeClr val="accent2"/>
                                  </a:solidFill>
                                  <a:latin typeface="Cambria Math" panose="02040503050406030204" pitchFamily="18" charset="0"/>
                                </a:rPr>
                                <m:t> </m:t>
                              </m:r>
                              <m:r>
                                <m:rPr>
                                  <m:sty m:val="p"/>
                                </m:rPr>
                                <a:rPr lang="en-US" sz="2400" b="0" i="0" smtClean="0">
                                  <a:solidFill>
                                    <a:schemeClr val="accent2"/>
                                  </a:solidFill>
                                  <a:latin typeface="Cambria Math" panose="02040503050406030204" pitchFamily="18" charset="0"/>
                                </a:rPr>
                                <m:t>cluster</m:t>
                              </m:r>
                              <m:d>
                                <m:dPr>
                                  <m:ctrlPr>
                                    <a:rPr lang="en-US" sz="2400" b="0" i="1" smtClean="0">
                                      <a:solidFill>
                                        <a:schemeClr val="accent2"/>
                                      </a:solidFill>
                                      <a:latin typeface="Cambria Math" panose="02040503050406030204" pitchFamily="18" charset="0"/>
                                    </a:rPr>
                                  </m:ctrlPr>
                                </m:dPr>
                                <m:e>
                                  <m:r>
                                    <a:rPr lang="en-US" sz="2400" b="0" i="1" smtClean="0">
                                      <a:solidFill>
                                        <a:schemeClr val="accent2"/>
                                      </a:solidFill>
                                      <a:latin typeface="Cambria Math" panose="02040503050406030204" pitchFamily="18" charset="0"/>
                                    </a:rPr>
                                    <m:t>𝑤</m:t>
                                  </m:r>
                                </m:e>
                              </m:d>
                              <m:r>
                                <a:rPr lang="en-US" sz="2400" b="0" i="1" smtClean="0">
                                  <a:solidFill>
                                    <a:schemeClr val="accent2"/>
                                  </a:solidFill>
                                  <a:latin typeface="Cambria Math" panose="02040503050406030204" pitchFamily="18" charset="0"/>
                                </a:rPr>
                                <m:t>−</m:t>
                              </m:r>
                              <m:r>
                                <a:rPr lang="en-US" sz="2400" b="0" i="1" smtClean="0">
                                  <a:solidFill>
                                    <a:schemeClr val="accent2"/>
                                  </a:solidFill>
                                  <a:latin typeface="Cambria Math" panose="02040503050406030204" pitchFamily="18" charset="0"/>
                                </a:rPr>
                                <m:t>𝐼</m:t>
                              </m:r>
                            </m:e>
                          </m:d>
                        </m:e>
                        <m:sup>
                          <m:r>
                            <a:rPr lang="en-US" sz="2400" b="0" i="1" smtClean="0">
                              <a:solidFill>
                                <a:schemeClr val="accent2"/>
                              </a:solidFill>
                              <a:latin typeface="Cambria Math" panose="02040503050406030204" pitchFamily="18" charset="0"/>
                            </a:rPr>
                            <m:t>2</m:t>
                          </m:r>
                        </m:sup>
                      </m:sSup>
                      <m:r>
                        <a:rPr lang="en-US" sz="2400" b="0" i="1" smtClean="0">
                          <a:solidFill>
                            <a:schemeClr val="accent2"/>
                          </a:solidFill>
                          <a:latin typeface="Cambria Math" panose="02040503050406030204" pitchFamily="18" charset="0"/>
                        </a:rPr>
                        <m:t>≤0.01</m:t>
                      </m:r>
                    </m:oMath>
                  </m:oMathPara>
                </a14:m>
                <a:endParaRPr lang="en-US" sz="2400" dirty="0">
                  <a:solidFill>
                    <a:schemeClr val="accent4">
                      <a:lumMod val="75000"/>
                    </a:schemeClr>
                  </a:solidFill>
                </a:endParaRPr>
              </a:p>
              <a:p>
                <a:r>
                  <a:rPr lang="en-US" sz="2400" dirty="0">
                    <a:solidFill>
                      <a:schemeClr val="accent3">
                        <a:lumMod val="75000"/>
                      </a:schemeClr>
                    </a:solidFill>
                  </a:rPr>
                  <a:t>…</a:t>
                </a:r>
              </a:p>
            </p:txBody>
          </p:sp>
        </mc:Choice>
        <mc:Fallback xmlns="">
          <p:sp>
            <p:nvSpPr>
              <p:cNvPr id="7" name="TextBox 6">
                <a:extLst>
                  <a:ext uri="{FF2B5EF4-FFF2-40B4-BE49-F238E27FC236}">
                    <a16:creationId xmlns:a16="http://schemas.microsoft.com/office/drawing/2014/main" id="{4564EF71-B543-49AA-957A-DB9DE5235986}"/>
                  </a:ext>
                </a:extLst>
              </p:cNvPr>
              <p:cNvSpPr txBox="1">
                <a:spLocks noRot="1" noChangeAspect="1" noMove="1" noResize="1" noEditPoints="1" noAdjustHandles="1" noChangeArrowheads="1" noChangeShapeType="1" noTextEdit="1"/>
              </p:cNvSpPr>
              <p:nvPr/>
            </p:nvSpPr>
            <p:spPr>
              <a:xfrm>
                <a:off x="628650" y="2640842"/>
                <a:ext cx="8277176" cy="3428246"/>
              </a:xfrm>
              <a:prstGeom prst="rect">
                <a:avLst/>
              </a:prstGeom>
              <a:blipFill>
                <a:blip r:embed="rId4"/>
                <a:stretch>
                  <a:fillRect l="-1105" b="-3020"/>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3FD4C77D-799C-4A83-B771-49EB5B83808A}"/>
              </a:ext>
            </a:extLst>
          </p:cNvPr>
          <p:cNvSpPr>
            <a:spLocks noGrp="1"/>
          </p:cNvSpPr>
          <p:nvPr>
            <p:ph type="sldNum" sz="quarter" idx="12"/>
          </p:nvPr>
        </p:nvSpPr>
        <p:spPr/>
        <p:txBody>
          <a:bodyPr/>
          <a:lstStyle/>
          <a:p>
            <a:fld id="{ED922394-96B1-4130-9F58-06B799E76477}" type="slidenum">
              <a:rPr lang="en-US" smtClean="0"/>
              <a:t>26</a:t>
            </a:fld>
            <a:endParaRPr lang="en-US"/>
          </a:p>
        </p:txBody>
      </p:sp>
    </p:spTree>
    <p:extLst>
      <p:ext uri="{BB962C8B-B14F-4D97-AF65-F5344CB8AC3E}">
        <p14:creationId xmlns:p14="http://schemas.microsoft.com/office/powerpoint/2010/main" val="2006586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C510CA-2E08-46E2-A2FA-AEEB5F984430}"/>
              </a:ext>
            </a:extLst>
          </p:cNvPr>
          <p:cNvPicPr>
            <a:picLocks noChangeAspect="1"/>
          </p:cNvPicPr>
          <p:nvPr/>
        </p:nvPicPr>
        <p:blipFill>
          <a:blip r:embed="rId2"/>
          <a:stretch>
            <a:fillRect/>
          </a:stretch>
        </p:blipFill>
        <p:spPr>
          <a:xfrm>
            <a:off x="5576503" y="56044"/>
            <a:ext cx="3162563" cy="2137488"/>
          </a:xfrm>
          <a:prstGeom prst="rect">
            <a:avLst/>
          </a:prstGeom>
        </p:spPr>
      </p:pic>
      <p:sp>
        <p:nvSpPr>
          <p:cNvPr id="2" name="Title 1">
            <a:extLst>
              <a:ext uri="{FF2B5EF4-FFF2-40B4-BE49-F238E27FC236}">
                <a16:creationId xmlns:a16="http://schemas.microsoft.com/office/drawing/2014/main" id="{40C53C7A-100B-45C1-9F8F-44EF67AE90BD}"/>
              </a:ext>
            </a:extLst>
          </p:cNvPr>
          <p:cNvSpPr>
            <a:spLocks noGrp="1"/>
          </p:cNvSpPr>
          <p:nvPr>
            <p:ph type="title"/>
          </p:nvPr>
        </p:nvSpPr>
        <p:spPr/>
        <p:txBody>
          <a:bodyPr/>
          <a:lstStyle/>
          <a:p>
            <a:r>
              <a:rPr lang="en-US" dirty="0"/>
              <a:t>Proofs to Algorithms</a:t>
            </a:r>
            <a:br>
              <a:rPr lang="en-US" dirty="0"/>
            </a:br>
            <a:r>
              <a:rPr lang="en-US" dirty="0"/>
              <a:t>for Mixture Models</a:t>
            </a:r>
          </a:p>
        </p:txBody>
      </p:sp>
      <p:sp>
        <p:nvSpPr>
          <p:cNvPr id="5" name="TextBox 4">
            <a:extLst>
              <a:ext uri="{FF2B5EF4-FFF2-40B4-BE49-F238E27FC236}">
                <a16:creationId xmlns:a16="http://schemas.microsoft.com/office/drawing/2014/main" id="{FAA00897-3465-49B5-BAF7-02F9A6C76446}"/>
              </a:ext>
            </a:extLst>
          </p:cNvPr>
          <p:cNvSpPr txBox="1"/>
          <p:nvPr/>
        </p:nvSpPr>
        <p:spPr>
          <a:xfrm>
            <a:off x="243155" y="3842920"/>
            <a:ext cx="8723423" cy="430887"/>
          </a:xfrm>
          <a:prstGeom prst="rect">
            <a:avLst/>
          </a:prstGeom>
          <a:noFill/>
        </p:spPr>
        <p:txBody>
          <a:bodyPr wrap="square" rtlCol="0">
            <a:spAutoFit/>
          </a:bodyPr>
          <a:lstStyle/>
          <a:p>
            <a:r>
              <a:rPr lang="en-US" sz="2200" b="1" dirty="0"/>
              <a:t>New goal: </a:t>
            </a:r>
            <a:r>
              <a:rPr lang="en-US" sz="2200" dirty="0"/>
              <a:t>find partition into subsets with Gaussian empirical distributions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F5AFBD1-955B-4DC1-8DA2-50BB9C7F8575}"/>
                  </a:ext>
                </a:extLst>
              </p:cNvPr>
              <p:cNvSpPr txBox="1"/>
              <p:nvPr/>
            </p:nvSpPr>
            <p:spPr>
              <a:xfrm>
                <a:off x="243156" y="4473364"/>
                <a:ext cx="8204808" cy="1452642"/>
              </a:xfrm>
              <a:prstGeom prst="rect">
                <a:avLst/>
              </a:prstGeom>
              <a:noFill/>
            </p:spPr>
            <p:txBody>
              <a:bodyPr wrap="square" rtlCol="0">
                <a:spAutoFit/>
              </a:bodyPr>
              <a:lstStyle/>
              <a:p>
                <a:r>
                  <a:rPr lang="en-US" sz="2200" b="1" dirty="0"/>
                  <a:t>1. Encode as </a:t>
                </a:r>
                <a:r>
                  <a:rPr lang="en-US" sz="2200" b="1" dirty="0">
                    <a:solidFill>
                      <a:schemeClr val="accent2"/>
                    </a:solidFill>
                  </a:rPr>
                  <a:t>polynomials</a:t>
                </a:r>
              </a:p>
              <a:p>
                <a14:m>
                  <m:oMath xmlns:m="http://schemas.openxmlformats.org/officeDocument/2006/math">
                    <m:r>
                      <a:rPr lang="en-US" sz="2200" b="0" i="1" smtClean="0">
                        <a:solidFill>
                          <a:schemeClr val="accent2"/>
                        </a:solidFill>
                        <a:latin typeface="Cambria Math" panose="02040503050406030204" pitchFamily="18" charset="0"/>
                      </a:rPr>
                      <m:t>𝑤</m:t>
                    </m:r>
                    <m:r>
                      <a:rPr lang="en-US" sz="2200" b="0" i="1" smtClean="0">
                        <a:solidFill>
                          <a:schemeClr val="accent2"/>
                        </a:solidFill>
                        <a:latin typeface="Cambria Math" panose="02040503050406030204" pitchFamily="18" charset="0"/>
                      </a:rPr>
                      <m:t>=</m:t>
                    </m:r>
                    <m:sSubSup>
                      <m:sSubSupPr>
                        <m:ctrlPr>
                          <a:rPr lang="en-US" sz="2200" b="0" i="1" smtClean="0">
                            <a:solidFill>
                              <a:schemeClr val="accent2"/>
                            </a:solidFill>
                            <a:latin typeface="Cambria Math" panose="02040503050406030204" pitchFamily="18" charset="0"/>
                          </a:rPr>
                        </m:ctrlPr>
                      </m:sSubSupPr>
                      <m:e>
                        <m:r>
                          <a:rPr lang="en-US" sz="2200" b="0" i="1" smtClean="0">
                            <a:solidFill>
                              <a:schemeClr val="accent2"/>
                            </a:solidFill>
                            <a:latin typeface="Cambria Math" panose="02040503050406030204" pitchFamily="18" charset="0"/>
                          </a:rPr>
                          <m:t>𝑤</m:t>
                        </m:r>
                      </m:e>
                      <m:sub>
                        <m:r>
                          <a:rPr lang="en-US" sz="2200" b="0" i="1" smtClean="0">
                            <a:solidFill>
                              <a:schemeClr val="accent2"/>
                            </a:solidFill>
                            <a:latin typeface="Cambria Math" panose="02040503050406030204" pitchFamily="18" charset="0"/>
                          </a:rPr>
                          <m:t>1</m:t>
                        </m:r>
                      </m:sub>
                      <m:sup>
                        <m:r>
                          <a:rPr lang="en-US" sz="2200" b="0" i="1" smtClean="0">
                            <a:solidFill>
                              <a:schemeClr val="accent2"/>
                            </a:solidFill>
                            <a:latin typeface="Cambria Math" panose="02040503050406030204" pitchFamily="18" charset="0"/>
                          </a:rPr>
                          <m:t>1</m:t>
                        </m:r>
                      </m:sup>
                    </m:sSubSup>
                    <m:r>
                      <a:rPr lang="en-US" sz="2200" b="0" i="1" smtClean="0">
                        <a:solidFill>
                          <a:schemeClr val="accent2"/>
                        </a:solidFill>
                        <a:latin typeface="Cambria Math" panose="02040503050406030204" pitchFamily="18" charset="0"/>
                      </a:rPr>
                      <m:t>,</m:t>
                    </m:r>
                    <m:sSubSup>
                      <m:sSubSupPr>
                        <m:ctrlPr>
                          <a:rPr lang="en-US" sz="2200" b="0" i="1" smtClean="0">
                            <a:solidFill>
                              <a:schemeClr val="accent2"/>
                            </a:solidFill>
                            <a:latin typeface="Cambria Math" panose="02040503050406030204" pitchFamily="18" charset="0"/>
                          </a:rPr>
                        </m:ctrlPr>
                      </m:sSubSupPr>
                      <m:e>
                        <m:r>
                          <a:rPr lang="en-US" sz="2200" b="0" i="1" smtClean="0">
                            <a:solidFill>
                              <a:schemeClr val="accent2"/>
                            </a:solidFill>
                            <a:latin typeface="Cambria Math" panose="02040503050406030204" pitchFamily="18" charset="0"/>
                          </a:rPr>
                          <m:t>𝑤</m:t>
                        </m:r>
                      </m:e>
                      <m:sub>
                        <m:r>
                          <a:rPr lang="en-US" sz="2200" b="0" i="1" smtClean="0">
                            <a:solidFill>
                              <a:schemeClr val="accent2"/>
                            </a:solidFill>
                            <a:latin typeface="Cambria Math" panose="02040503050406030204" pitchFamily="18" charset="0"/>
                          </a:rPr>
                          <m:t>1</m:t>
                        </m:r>
                      </m:sub>
                      <m:sup>
                        <m:r>
                          <a:rPr lang="en-US" sz="2200" b="0" i="1" smtClean="0">
                            <a:solidFill>
                              <a:schemeClr val="accent2"/>
                            </a:solidFill>
                            <a:latin typeface="Cambria Math" panose="02040503050406030204" pitchFamily="18" charset="0"/>
                          </a:rPr>
                          <m:t>2</m:t>
                        </m:r>
                      </m:sup>
                    </m:sSubSup>
                    <m:r>
                      <a:rPr lang="en-US" sz="2200" b="0" i="1" smtClean="0">
                        <a:solidFill>
                          <a:schemeClr val="accent2"/>
                        </a:solidFill>
                        <a:latin typeface="Cambria Math" panose="02040503050406030204" pitchFamily="18" charset="0"/>
                      </a:rPr>
                      <m:t>,…</m:t>
                    </m:r>
                    <m:sSubSup>
                      <m:sSubSupPr>
                        <m:ctrlPr>
                          <a:rPr lang="en-US" sz="2200" b="0" i="1" smtClean="0">
                            <a:solidFill>
                              <a:schemeClr val="accent2"/>
                            </a:solidFill>
                            <a:latin typeface="Cambria Math" panose="02040503050406030204" pitchFamily="18" charset="0"/>
                          </a:rPr>
                        </m:ctrlPr>
                      </m:sSubSupPr>
                      <m:e>
                        <m:r>
                          <a:rPr lang="en-US" sz="2200" b="0" i="1" smtClean="0">
                            <a:solidFill>
                              <a:schemeClr val="accent2"/>
                            </a:solidFill>
                            <a:latin typeface="Cambria Math" panose="02040503050406030204" pitchFamily="18" charset="0"/>
                          </a:rPr>
                          <m:t>𝑤</m:t>
                        </m:r>
                      </m:e>
                      <m:sub>
                        <m:r>
                          <a:rPr lang="en-US" sz="2200" b="0" i="1" smtClean="0">
                            <a:solidFill>
                              <a:schemeClr val="accent2"/>
                            </a:solidFill>
                            <a:latin typeface="Cambria Math" panose="02040503050406030204" pitchFamily="18" charset="0"/>
                          </a:rPr>
                          <m:t>𝑛</m:t>
                        </m:r>
                      </m:sub>
                      <m:sup>
                        <m:r>
                          <a:rPr lang="en-US" sz="2200" b="0" i="1" smtClean="0">
                            <a:solidFill>
                              <a:schemeClr val="accent2"/>
                            </a:solidFill>
                            <a:latin typeface="Cambria Math" panose="02040503050406030204" pitchFamily="18" charset="0"/>
                          </a:rPr>
                          <m:t>1</m:t>
                        </m:r>
                      </m:sup>
                    </m:sSubSup>
                    <m:r>
                      <a:rPr lang="en-US" sz="2200" b="0" i="1" smtClean="0">
                        <a:solidFill>
                          <a:schemeClr val="accent2"/>
                        </a:solidFill>
                        <a:latin typeface="Cambria Math" panose="02040503050406030204" pitchFamily="18" charset="0"/>
                      </a:rPr>
                      <m:t>,…</m:t>
                    </m:r>
                    <m:sSubSup>
                      <m:sSubSupPr>
                        <m:ctrlPr>
                          <a:rPr lang="en-US" sz="2200" b="0" i="1" smtClean="0">
                            <a:solidFill>
                              <a:schemeClr val="accent2"/>
                            </a:solidFill>
                            <a:latin typeface="Cambria Math" panose="02040503050406030204" pitchFamily="18" charset="0"/>
                          </a:rPr>
                        </m:ctrlPr>
                      </m:sSubSupPr>
                      <m:e>
                        <m:r>
                          <a:rPr lang="en-US" sz="2200" b="0" i="1" smtClean="0">
                            <a:solidFill>
                              <a:schemeClr val="accent2"/>
                            </a:solidFill>
                            <a:latin typeface="Cambria Math" panose="02040503050406030204" pitchFamily="18" charset="0"/>
                          </a:rPr>
                          <m:t>𝑤</m:t>
                        </m:r>
                      </m:e>
                      <m:sub>
                        <m:r>
                          <a:rPr lang="en-US" sz="2200" b="0" i="1" smtClean="0">
                            <a:solidFill>
                              <a:schemeClr val="accent2"/>
                            </a:solidFill>
                            <a:latin typeface="Cambria Math" panose="02040503050406030204" pitchFamily="18" charset="0"/>
                          </a:rPr>
                          <m:t>𝑛</m:t>
                        </m:r>
                      </m:sub>
                      <m:sup>
                        <m:r>
                          <a:rPr lang="en-US" sz="2200" b="0" i="1" smtClean="0">
                            <a:solidFill>
                              <a:schemeClr val="accent2"/>
                            </a:solidFill>
                            <a:latin typeface="Cambria Math" panose="02040503050406030204" pitchFamily="18" charset="0"/>
                          </a:rPr>
                          <m:t>𝑘</m:t>
                        </m:r>
                      </m:sup>
                    </m:sSubSup>
                  </m:oMath>
                </a14:m>
                <a:r>
                  <a:rPr lang="en-US" sz="2200" dirty="0">
                    <a:solidFill>
                      <a:schemeClr val="accent2"/>
                    </a:solidFill>
                  </a:rPr>
                  <a:t> </a:t>
                </a:r>
                <a:r>
                  <a:rPr lang="en-US" sz="2200" dirty="0"/>
                  <a:t>represents partition into Gaussian subsets</a:t>
                </a:r>
              </a:p>
              <a:p>
                <a:r>
                  <a:rPr lang="en-US" sz="2200" dirty="0"/>
                  <a:t>⬄ </a:t>
                </a:r>
                <a14:m>
                  <m:oMath xmlns:m="http://schemas.openxmlformats.org/officeDocument/2006/math">
                    <m:sSub>
                      <m:sSubPr>
                        <m:ctrlPr>
                          <a:rPr lang="en-US" sz="2200" b="0" i="1" smtClean="0">
                            <a:solidFill>
                              <a:schemeClr val="accent2"/>
                            </a:solidFill>
                            <a:latin typeface="Cambria Math" panose="02040503050406030204" pitchFamily="18" charset="0"/>
                          </a:rPr>
                        </m:ctrlPr>
                      </m:sSubPr>
                      <m:e>
                        <m:r>
                          <a:rPr lang="en-US" sz="2200" b="0" i="1" smtClean="0">
                            <a:solidFill>
                              <a:schemeClr val="accent2"/>
                            </a:solidFill>
                            <a:latin typeface="Cambria Math" panose="02040503050406030204" pitchFamily="18" charset="0"/>
                          </a:rPr>
                          <m:t>𝑝</m:t>
                        </m:r>
                      </m:e>
                      <m:sub>
                        <m:r>
                          <a:rPr lang="en-US" sz="2200" b="0" i="1" smtClean="0">
                            <a:solidFill>
                              <a:schemeClr val="accent2"/>
                            </a:solidFill>
                            <a:latin typeface="Cambria Math" panose="02040503050406030204" pitchFamily="18" charset="0"/>
                          </a:rPr>
                          <m:t>1</m:t>
                        </m:r>
                      </m:sub>
                    </m:sSub>
                    <m:d>
                      <m:dPr>
                        <m:ctrlPr>
                          <a:rPr lang="en-US" sz="2200" b="0" i="1" smtClean="0">
                            <a:solidFill>
                              <a:schemeClr val="accent2"/>
                            </a:solidFill>
                            <a:latin typeface="Cambria Math" panose="02040503050406030204" pitchFamily="18" charset="0"/>
                          </a:rPr>
                        </m:ctrlPr>
                      </m:dPr>
                      <m:e>
                        <m:r>
                          <a:rPr lang="en-US" sz="2200" b="0" i="1" smtClean="0">
                            <a:solidFill>
                              <a:schemeClr val="accent2"/>
                            </a:solidFill>
                            <a:latin typeface="Cambria Math" panose="02040503050406030204" pitchFamily="18" charset="0"/>
                          </a:rPr>
                          <m:t>𝑤</m:t>
                        </m:r>
                      </m:e>
                    </m:d>
                    <m:r>
                      <a:rPr lang="en-US" sz="2200" b="0" i="1" smtClean="0">
                        <a:solidFill>
                          <a:schemeClr val="accent2"/>
                        </a:solidFill>
                        <a:latin typeface="Cambria Math" panose="02040503050406030204" pitchFamily="18" charset="0"/>
                      </a:rPr>
                      <m:t>≥0,…</m:t>
                    </m:r>
                    <m:sSub>
                      <m:sSubPr>
                        <m:ctrlPr>
                          <a:rPr lang="en-US" sz="2200" b="0" i="1" smtClean="0">
                            <a:solidFill>
                              <a:schemeClr val="accent2"/>
                            </a:solidFill>
                            <a:latin typeface="Cambria Math" panose="02040503050406030204" pitchFamily="18" charset="0"/>
                          </a:rPr>
                        </m:ctrlPr>
                      </m:sSubPr>
                      <m:e>
                        <m:r>
                          <a:rPr lang="en-US" sz="2200" b="0" i="1" smtClean="0">
                            <a:solidFill>
                              <a:schemeClr val="accent2"/>
                            </a:solidFill>
                            <a:latin typeface="Cambria Math" panose="02040503050406030204" pitchFamily="18" charset="0"/>
                          </a:rPr>
                          <m:t>𝑝</m:t>
                        </m:r>
                      </m:e>
                      <m:sub>
                        <m:r>
                          <a:rPr lang="en-US" sz="2200" b="0" i="1" smtClean="0">
                            <a:solidFill>
                              <a:schemeClr val="accent2"/>
                            </a:solidFill>
                            <a:latin typeface="Cambria Math" panose="02040503050406030204" pitchFamily="18" charset="0"/>
                          </a:rPr>
                          <m:t>𝑚</m:t>
                        </m:r>
                      </m:sub>
                    </m:sSub>
                    <m:d>
                      <m:dPr>
                        <m:ctrlPr>
                          <a:rPr lang="en-US" sz="2200" b="0" i="1" smtClean="0">
                            <a:solidFill>
                              <a:schemeClr val="accent2"/>
                            </a:solidFill>
                            <a:latin typeface="Cambria Math" panose="02040503050406030204" pitchFamily="18" charset="0"/>
                          </a:rPr>
                        </m:ctrlPr>
                      </m:dPr>
                      <m:e>
                        <m:r>
                          <a:rPr lang="en-US" sz="2200" b="0" i="1" smtClean="0">
                            <a:solidFill>
                              <a:schemeClr val="accent2"/>
                            </a:solidFill>
                            <a:latin typeface="Cambria Math" panose="02040503050406030204" pitchFamily="18" charset="0"/>
                          </a:rPr>
                          <m:t>𝑤</m:t>
                        </m:r>
                      </m:e>
                    </m:d>
                    <m:r>
                      <a:rPr lang="en-US" sz="2200" b="0" i="1" smtClean="0">
                        <a:solidFill>
                          <a:schemeClr val="accent2"/>
                        </a:solidFill>
                        <a:latin typeface="Cambria Math" panose="02040503050406030204" pitchFamily="18" charset="0"/>
                      </a:rPr>
                      <m:t>≥0</m:t>
                    </m:r>
                  </m:oMath>
                </a14:m>
                <a:endParaRPr lang="en-US" sz="2200" b="0" i="1" dirty="0">
                  <a:solidFill>
                    <a:schemeClr val="accent2"/>
                  </a:solidFill>
                  <a:latin typeface="Cambria Math" panose="02040503050406030204" pitchFamily="18" charset="0"/>
                </a:endParaRPr>
              </a:p>
              <a:p>
                <a:endParaRPr lang="en-US" sz="2200" i="1" dirty="0">
                  <a:solidFill>
                    <a:schemeClr val="accent2"/>
                  </a:solidFill>
                  <a:latin typeface="Cambria Math" panose="02040503050406030204" pitchFamily="18" charset="0"/>
                </a:endParaRPr>
              </a:p>
            </p:txBody>
          </p:sp>
        </mc:Choice>
        <mc:Fallback xmlns="">
          <p:sp>
            <p:nvSpPr>
              <p:cNvPr id="17" name="TextBox 16">
                <a:extLst>
                  <a:ext uri="{FF2B5EF4-FFF2-40B4-BE49-F238E27FC236}">
                    <a16:creationId xmlns:a16="http://schemas.microsoft.com/office/drawing/2014/main" id="{BF5AFBD1-955B-4DC1-8DA2-50BB9C7F8575}"/>
                  </a:ext>
                </a:extLst>
              </p:cNvPr>
              <p:cNvSpPr txBox="1">
                <a:spLocks noRot="1" noChangeAspect="1" noMove="1" noResize="1" noEditPoints="1" noAdjustHandles="1" noChangeArrowheads="1" noChangeShapeType="1" noTextEdit="1"/>
              </p:cNvSpPr>
              <p:nvPr/>
            </p:nvSpPr>
            <p:spPr>
              <a:xfrm>
                <a:off x="243156" y="4473364"/>
                <a:ext cx="8204808" cy="1452642"/>
              </a:xfrm>
              <a:prstGeom prst="rect">
                <a:avLst/>
              </a:prstGeom>
              <a:blipFill>
                <a:blip r:embed="rId3"/>
                <a:stretch>
                  <a:fillRect l="-966" t="-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DB0290D-5BDD-403B-9EB6-534C59C2F3B7}"/>
                  </a:ext>
                </a:extLst>
              </p:cNvPr>
              <p:cNvSpPr txBox="1"/>
              <p:nvPr/>
            </p:nvSpPr>
            <p:spPr>
              <a:xfrm>
                <a:off x="6361250" y="2266572"/>
                <a:ext cx="1970709" cy="646331"/>
              </a:xfrm>
              <a:prstGeom prst="rect">
                <a:avLst/>
              </a:prstGeom>
              <a:noFill/>
            </p:spPr>
            <p:txBody>
              <a:bodyPr wrap="square" rtlCol="0">
                <a:spAutoFit/>
              </a:bodyPr>
              <a:lstStyle/>
              <a:p>
                <a:r>
                  <a:rPr lang="en-US" dirty="0"/>
                  <a:t>Samples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𝑛</m:t>
                        </m:r>
                      </m:sub>
                    </m:sSub>
                  </m:oMath>
                </a14:m>
                <a:r>
                  <a:rPr lang="en-US" dirty="0"/>
                  <a:t> </a:t>
                </a:r>
              </a:p>
              <a:p>
                <a:r>
                  <a:rPr lang="en-US" dirty="0"/>
                  <a:t>from </a:t>
                </a:r>
                <a14:m>
                  <m:oMath xmlns:m="http://schemas.openxmlformats.org/officeDocument/2006/math">
                    <m:r>
                      <a:rPr lang="en-US" b="0" i="1" smtClean="0">
                        <a:latin typeface="Cambria Math" panose="02040503050406030204" pitchFamily="18" charset="0"/>
                      </a:rPr>
                      <m:t>𝑘</m:t>
                    </m:r>
                  </m:oMath>
                </a14:m>
                <a:r>
                  <a:rPr lang="en-US" dirty="0"/>
                  <a:t> Gaussians</a:t>
                </a:r>
              </a:p>
            </p:txBody>
          </p:sp>
        </mc:Choice>
        <mc:Fallback xmlns="">
          <p:sp>
            <p:nvSpPr>
              <p:cNvPr id="18" name="TextBox 17">
                <a:extLst>
                  <a:ext uri="{FF2B5EF4-FFF2-40B4-BE49-F238E27FC236}">
                    <a16:creationId xmlns:a16="http://schemas.microsoft.com/office/drawing/2014/main" id="{9DB0290D-5BDD-403B-9EB6-534C59C2F3B7}"/>
                  </a:ext>
                </a:extLst>
              </p:cNvPr>
              <p:cNvSpPr txBox="1">
                <a:spLocks noRot="1" noChangeAspect="1" noMove="1" noResize="1" noEditPoints="1" noAdjustHandles="1" noChangeArrowheads="1" noChangeShapeType="1" noTextEdit="1"/>
              </p:cNvSpPr>
              <p:nvPr/>
            </p:nvSpPr>
            <p:spPr>
              <a:xfrm>
                <a:off x="6361250" y="2266572"/>
                <a:ext cx="1970709" cy="646331"/>
              </a:xfrm>
              <a:prstGeom prst="rect">
                <a:avLst/>
              </a:prstGeom>
              <a:blipFill>
                <a:blip r:embed="rId4"/>
                <a:stretch>
                  <a:fillRect l="-2786"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Rounded Corners 28">
                <a:extLst>
                  <a:ext uri="{FF2B5EF4-FFF2-40B4-BE49-F238E27FC236}">
                    <a16:creationId xmlns:a16="http://schemas.microsoft.com/office/drawing/2014/main" id="{2E1C815C-28D8-432E-A15D-9FC89DFC51B4}"/>
                  </a:ext>
                </a:extLst>
              </p:cNvPr>
              <p:cNvSpPr/>
              <p:nvPr/>
            </p:nvSpPr>
            <p:spPr>
              <a:xfrm>
                <a:off x="243156" y="2038314"/>
                <a:ext cx="5584438" cy="1456981"/>
              </a:xfrm>
              <a:prstGeom prst="round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Identifiability: </a:t>
                </a:r>
                <a:r>
                  <a:rPr lang="en-US" dirty="0">
                    <a:solidFill>
                      <a:schemeClr val="tx1"/>
                    </a:solidFill>
                  </a:rPr>
                  <a:t>if </a:t>
                </a:r>
                <a14:m>
                  <m:oMath xmlns:m="http://schemas.openxmlformats.org/officeDocument/2006/math">
                    <m:r>
                      <m:rPr>
                        <m:sty m:val="p"/>
                      </m:rPr>
                      <a:rPr lang="en-US" b="0" i="0" smtClean="0">
                        <a:solidFill>
                          <a:schemeClr val="accent2"/>
                        </a:solidFill>
                        <a:latin typeface="Cambria Math" panose="02040503050406030204" pitchFamily="18" charset="0"/>
                      </a:rPr>
                      <m:t>Δ</m:t>
                    </m:r>
                    <m:r>
                      <a:rPr lang="en-US" b="0" i="1" smtClean="0">
                        <a:solidFill>
                          <a:schemeClr val="accent2"/>
                        </a:solidFill>
                        <a:latin typeface="Cambria Math" panose="02040503050406030204" pitchFamily="18" charset="0"/>
                      </a:rPr>
                      <m:t>≫</m:t>
                    </m:r>
                    <m:rad>
                      <m:radPr>
                        <m:degHide m:val="on"/>
                        <m:ctrlPr>
                          <a:rPr lang="en-US" b="0" i="1" smtClean="0">
                            <a:solidFill>
                              <a:schemeClr val="accent2"/>
                            </a:solidFill>
                            <a:latin typeface="Cambria Math" panose="02040503050406030204" pitchFamily="18" charset="0"/>
                          </a:rPr>
                        </m:ctrlPr>
                      </m:radPr>
                      <m:deg/>
                      <m:e>
                        <m:func>
                          <m:funcPr>
                            <m:ctrlPr>
                              <a:rPr lang="en-US" b="0" i="1" smtClean="0">
                                <a:solidFill>
                                  <a:schemeClr val="accent2"/>
                                </a:solidFill>
                                <a:latin typeface="Cambria Math" panose="02040503050406030204" pitchFamily="18" charset="0"/>
                              </a:rPr>
                            </m:ctrlPr>
                          </m:funcPr>
                          <m:fName>
                            <m:r>
                              <m:rPr>
                                <m:sty m:val="p"/>
                              </m:rPr>
                              <a:rPr lang="en-US" b="0" i="0" smtClean="0">
                                <a:solidFill>
                                  <a:schemeClr val="accent2"/>
                                </a:solidFill>
                                <a:latin typeface="Cambria Math" panose="02040503050406030204" pitchFamily="18" charset="0"/>
                              </a:rPr>
                              <m:t>log</m:t>
                            </m:r>
                          </m:fName>
                          <m:e>
                            <m:r>
                              <a:rPr lang="en-US" b="0" i="1" smtClean="0">
                                <a:solidFill>
                                  <a:schemeClr val="accent2"/>
                                </a:solidFill>
                                <a:latin typeface="Cambria Math" panose="02040503050406030204" pitchFamily="18" charset="0"/>
                              </a:rPr>
                              <m:t>𝑘</m:t>
                            </m:r>
                          </m:e>
                        </m:func>
                      </m:e>
                    </m:rad>
                  </m:oMath>
                </a14:m>
                <a:r>
                  <a:rPr lang="en-US" dirty="0">
                    <a:solidFill>
                      <a:schemeClr val="tx1"/>
                    </a:solidFill>
                  </a:rPr>
                  <a:t>, clusters are unambiguous.</a:t>
                </a:r>
              </a:p>
              <a:p>
                <a:endParaRPr lang="en-US" dirty="0">
                  <a:solidFill>
                    <a:schemeClr val="tx1"/>
                  </a:solidFill>
                </a:endParaRPr>
              </a:p>
              <a:p>
                <a:r>
                  <a:rPr lang="en-US" b="1" dirty="0">
                    <a:solidFill>
                      <a:schemeClr val="tx1"/>
                    </a:solidFill>
                  </a:rPr>
                  <a:t>Proof: </a:t>
                </a:r>
                <a14:m>
                  <m:oMath xmlns:m="http://schemas.openxmlformats.org/officeDocument/2006/math">
                    <m:r>
                      <a:rPr lang="en-US" b="0" i="1" smtClean="0">
                        <a:solidFill>
                          <a:srgbClr val="96B042"/>
                        </a:solidFill>
                        <a:latin typeface="Cambria Math" panose="02040503050406030204" pitchFamily="18" charset="0"/>
                      </a:rPr>
                      <m:t>𝑆</m:t>
                    </m:r>
                    <m:r>
                      <a:rPr lang="en-US" b="0" i="1" smtClean="0">
                        <a:solidFill>
                          <a:schemeClr val="accent2"/>
                        </a:solidFill>
                        <a:latin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𝑋</m:t>
                        </m:r>
                      </m:e>
                      <m:sub>
                        <m:r>
                          <a:rPr lang="en-US" b="0" i="1" smtClean="0">
                            <a:solidFill>
                              <a:schemeClr val="accent2"/>
                            </a:solidFill>
                            <a:latin typeface="Cambria Math" panose="02040503050406030204" pitchFamily="18" charset="0"/>
                          </a:rPr>
                          <m:t>1</m:t>
                        </m:r>
                      </m:sub>
                    </m:sSub>
                    <m:r>
                      <a:rPr lang="en-US" b="0" i="1" smtClean="0">
                        <a:solidFill>
                          <a:schemeClr val="accent2"/>
                        </a:solidFill>
                        <a:latin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𝑋</m:t>
                        </m:r>
                      </m:e>
                      <m:sub>
                        <m:r>
                          <a:rPr lang="en-US" b="0" i="1" smtClean="0">
                            <a:solidFill>
                              <a:schemeClr val="accent2"/>
                            </a:solidFill>
                            <a:latin typeface="Cambria Math" panose="02040503050406030204" pitchFamily="18" charset="0"/>
                          </a:rPr>
                          <m:t>𝑛</m:t>
                        </m:r>
                      </m:sub>
                    </m:sSub>
                    <m:r>
                      <a:rPr lang="en-US" b="0" i="1" smtClean="0">
                        <a:solidFill>
                          <a:schemeClr val="accent2"/>
                        </a:solidFill>
                        <a:latin typeface="Cambria Math" panose="02040503050406030204" pitchFamily="18" charset="0"/>
                      </a:rPr>
                      <m:t>}</m:t>
                    </m:r>
                  </m:oMath>
                </a14:m>
                <a:r>
                  <a:rPr lang="en-US" dirty="0">
                    <a:solidFill>
                      <a:schemeClr val="accent2"/>
                    </a:solidFill>
                  </a:rPr>
                  <a:t> </a:t>
                </a:r>
                <a:r>
                  <a:rPr lang="en-US" dirty="0">
                    <a:solidFill>
                      <a:schemeClr val="tx1"/>
                    </a:solidFill>
                  </a:rPr>
                  <a:t>is </a:t>
                </a:r>
                <a14:m>
                  <m:oMath xmlns:m="http://schemas.openxmlformats.org/officeDocument/2006/math">
                    <m:r>
                      <a:rPr lang="en-US" b="0" i="1" smtClean="0">
                        <a:solidFill>
                          <a:schemeClr val="tx1"/>
                        </a:solidFill>
                        <a:latin typeface="Cambria Math" panose="02040503050406030204" pitchFamily="18" charset="0"/>
                      </a:rPr>
                      <m:t>≈</m:t>
                    </m:r>
                  </m:oMath>
                </a14:m>
                <a:r>
                  <a:rPr lang="en-US" dirty="0">
                    <a:solidFill>
                      <a:schemeClr val="tx1"/>
                    </a:solidFill>
                  </a:rPr>
                  <a:t> a ground-truth cluster </a:t>
                </a:r>
                <a:r>
                  <a:rPr lang="en-US" dirty="0" err="1">
                    <a:solidFill>
                      <a:schemeClr val="tx1"/>
                    </a:solidFill>
                  </a:rPr>
                  <a:t>iff</a:t>
                </a:r>
                <a:r>
                  <a:rPr lang="en-US" dirty="0">
                    <a:solidFill>
                      <a:schemeClr val="tx1"/>
                    </a:solidFill>
                  </a:rPr>
                  <a:t> </a:t>
                </a:r>
                <a:r>
                  <a:rPr lang="en-US" i="1" dirty="0">
                    <a:solidFill>
                      <a:schemeClr val="tx1"/>
                    </a:solidFill>
                  </a:rPr>
                  <a:t>empirical distribution of </a:t>
                </a:r>
                <a14:m>
                  <m:oMath xmlns:m="http://schemas.openxmlformats.org/officeDocument/2006/math">
                    <m:r>
                      <a:rPr lang="en-US" b="0" i="1" smtClean="0">
                        <a:solidFill>
                          <a:srgbClr val="96B042"/>
                        </a:solidFill>
                        <a:latin typeface="Cambria Math" panose="02040503050406030204" pitchFamily="18" charset="0"/>
                      </a:rPr>
                      <m:t>𝑆</m:t>
                    </m:r>
                    <m:r>
                      <a:rPr lang="en-US" b="0" i="1" smtClean="0">
                        <a:solidFill>
                          <a:srgbClr val="96B042"/>
                        </a:solidFill>
                        <a:latin typeface="Cambria Math" panose="02040503050406030204" pitchFamily="18" charset="0"/>
                      </a:rPr>
                      <m:t> </m:t>
                    </m:r>
                  </m:oMath>
                </a14:m>
                <a:r>
                  <a:rPr lang="en-US" i="1" dirty="0">
                    <a:solidFill>
                      <a:schemeClr val="tx1"/>
                    </a:solidFill>
                  </a:rPr>
                  <a:t>is </a:t>
                </a:r>
                <a14:m>
                  <m:oMath xmlns:m="http://schemas.openxmlformats.org/officeDocument/2006/math">
                    <m:r>
                      <a:rPr lang="en-US" b="0" i="1" smtClean="0">
                        <a:solidFill>
                          <a:schemeClr val="tx1"/>
                        </a:solidFill>
                        <a:latin typeface="Cambria Math" panose="02040503050406030204" pitchFamily="18" charset="0"/>
                      </a:rPr>
                      <m:t>≈</m:t>
                    </m:r>
                  </m:oMath>
                </a14:m>
                <a:r>
                  <a:rPr lang="en-US" i="1" dirty="0">
                    <a:solidFill>
                      <a:schemeClr val="tx1"/>
                    </a:solidFill>
                  </a:rPr>
                  <a:t> Gaussian</a:t>
                </a:r>
              </a:p>
            </p:txBody>
          </p:sp>
        </mc:Choice>
        <mc:Fallback xmlns="">
          <p:sp>
            <p:nvSpPr>
              <p:cNvPr id="29" name="Rectangle: Rounded Corners 28">
                <a:extLst>
                  <a:ext uri="{FF2B5EF4-FFF2-40B4-BE49-F238E27FC236}">
                    <a16:creationId xmlns:a16="http://schemas.microsoft.com/office/drawing/2014/main" id="{2E1C815C-28D8-432E-A15D-9FC89DFC51B4}"/>
                  </a:ext>
                </a:extLst>
              </p:cNvPr>
              <p:cNvSpPr>
                <a:spLocks noRot="1" noChangeAspect="1" noMove="1" noResize="1" noEditPoints="1" noAdjustHandles="1" noChangeArrowheads="1" noChangeShapeType="1" noTextEdit="1"/>
              </p:cNvSpPr>
              <p:nvPr/>
            </p:nvSpPr>
            <p:spPr>
              <a:xfrm>
                <a:off x="243156" y="2038314"/>
                <a:ext cx="5584438" cy="1456981"/>
              </a:xfrm>
              <a:prstGeom prst="roundRect">
                <a:avLst/>
              </a:prstGeom>
              <a:blipFill>
                <a:blip r:embed="rId5"/>
                <a:stretch>
                  <a:fillRect/>
                </a:stretch>
              </a:blipFill>
              <a:ln w="38100">
                <a:solidFill>
                  <a:schemeClr val="bg2">
                    <a:lumMod val="50000"/>
                  </a:schemeClr>
                </a:solidFill>
              </a:ln>
            </p:spPr>
            <p:txBody>
              <a:bodyPr/>
              <a:lstStyle/>
              <a:p>
                <a:r>
                  <a:rPr lang="en-US">
                    <a:noFill/>
                  </a:rPr>
                  <a:t> </a:t>
                </a:r>
              </a:p>
            </p:txBody>
          </p:sp>
        </mc:Fallback>
      </mc:AlternateContent>
      <p:sp>
        <p:nvSpPr>
          <p:cNvPr id="3" name="Rectangle 2">
            <a:extLst>
              <a:ext uri="{FF2B5EF4-FFF2-40B4-BE49-F238E27FC236}">
                <a16:creationId xmlns:a16="http://schemas.microsoft.com/office/drawing/2014/main" id="{C1F67405-D860-4F20-A246-43B3D64783A5}"/>
              </a:ext>
            </a:extLst>
          </p:cNvPr>
          <p:cNvSpPr/>
          <p:nvPr/>
        </p:nvSpPr>
        <p:spPr>
          <a:xfrm>
            <a:off x="243155" y="5940897"/>
            <a:ext cx="4548296" cy="430887"/>
          </a:xfrm>
          <a:prstGeom prst="rect">
            <a:avLst/>
          </a:prstGeom>
        </p:spPr>
        <p:txBody>
          <a:bodyPr wrap="none">
            <a:spAutoFit/>
          </a:bodyPr>
          <a:lstStyle/>
          <a:p>
            <a:r>
              <a:rPr lang="en-US" sz="2200" b="1" dirty="0"/>
              <a:t>2. Use Proofs to Algorithms black box</a:t>
            </a:r>
          </a:p>
        </p:txBody>
      </p:sp>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AD93A7DF-E9EA-4717-8CA1-DEA89C48B86D}"/>
                  </a:ext>
                </a:extLst>
              </p14:cNvPr>
              <p14:cNvContentPartPr/>
              <p14:nvPr/>
            </p14:nvContentPartPr>
            <p14:xfrm>
              <a:off x="8038450" y="4808900"/>
              <a:ext cx="664560" cy="630000"/>
            </p14:xfrm>
          </p:contentPart>
        </mc:Choice>
        <mc:Fallback xmlns="">
          <p:pic>
            <p:nvPicPr>
              <p:cNvPr id="8" name="Ink 7">
                <a:extLst>
                  <a:ext uri="{FF2B5EF4-FFF2-40B4-BE49-F238E27FC236}">
                    <a16:creationId xmlns:a16="http://schemas.microsoft.com/office/drawing/2014/main" id="{AD93A7DF-E9EA-4717-8CA1-DEA89C48B86D}"/>
                  </a:ext>
                </a:extLst>
              </p:cNvPr>
              <p:cNvPicPr/>
              <p:nvPr/>
            </p:nvPicPr>
            <p:blipFill>
              <a:blip r:embed="rId7"/>
              <a:stretch>
                <a:fillRect/>
              </a:stretch>
            </p:blipFill>
            <p:spPr>
              <a:xfrm>
                <a:off x="8020810" y="4791260"/>
                <a:ext cx="700200" cy="665640"/>
              </a:xfrm>
              <a:prstGeom prst="rect">
                <a:avLst/>
              </a:prstGeom>
            </p:spPr>
          </p:pic>
        </mc:Fallback>
      </mc:AlternateContent>
      <p:sp>
        <p:nvSpPr>
          <p:cNvPr id="4" name="Slide Number Placeholder 3">
            <a:extLst>
              <a:ext uri="{FF2B5EF4-FFF2-40B4-BE49-F238E27FC236}">
                <a16:creationId xmlns:a16="http://schemas.microsoft.com/office/drawing/2014/main" id="{420EC52F-DC7A-4FC5-9B49-D77174DB9F9D}"/>
              </a:ext>
            </a:extLst>
          </p:cNvPr>
          <p:cNvSpPr>
            <a:spLocks noGrp="1"/>
          </p:cNvSpPr>
          <p:nvPr>
            <p:ph type="sldNum" sz="quarter" idx="12"/>
          </p:nvPr>
        </p:nvSpPr>
        <p:spPr/>
        <p:txBody>
          <a:bodyPr/>
          <a:lstStyle/>
          <a:p>
            <a:fld id="{ED922394-96B1-4130-9F58-06B799E76477}" type="slidenum">
              <a:rPr lang="en-US" smtClean="0"/>
              <a:t>27</a:t>
            </a:fld>
            <a:endParaRPr lang="en-US"/>
          </a:p>
        </p:txBody>
      </p:sp>
    </p:spTree>
    <p:extLst>
      <p:ext uri="{BB962C8B-B14F-4D97-AF65-F5344CB8AC3E}">
        <p14:creationId xmlns:p14="http://schemas.microsoft.com/office/powerpoint/2010/main" val="367471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C510CA-2E08-46E2-A2FA-AEEB5F984430}"/>
              </a:ext>
            </a:extLst>
          </p:cNvPr>
          <p:cNvPicPr>
            <a:picLocks noChangeAspect="1"/>
          </p:cNvPicPr>
          <p:nvPr/>
        </p:nvPicPr>
        <p:blipFill>
          <a:blip r:embed="rId3"/>
          <a:stretch>
            <a:fillRect/>
          </a:stretch>
        </p:blipFill>
        <p:spPr>
          <a:xfrm>
            <a:off x="5576503" y="56044"/>
            <a:ext cx="3162563" cy="2137488"/>
          </a:xfrm>
          <a:prstGeom prst="rect">
            <a:avLst/>
          </a:prstGeom>
        </p:spPr>
      </p:pic>
      <p:sp>
        <p:nvSpPr>
          <p:cNvPr id="2" name="Title 1">
            <a:extLst>
              <a:ext uri="{FF2B5EF4-FFF2-40B4-BE49-F238E27FC236}">
                <a16:creationId xmlns:a16="http://schemas.microsoft.com/office/drawing/2014/main" id="{40C53C7A-100B-45C1-9F8F-44EF67AE90BD}"/>
              </a:ext>
            </a:extLst>
          </p:cNvPr>
          <p:cNvSpPr>
            <a:spLocks noGrp="1"/>
          </p:cNvSpPr>
          <p:nvPr>
            <p:ph type="title"/>
          </p:nvPr>
        </p:nvSpPr>
        <p:spPr/>
        <p:txBody>
          <a:bodyPr/>
          <a:lstStyle/>
          <a:p>
            <a:r>
              <a:rPr lang="en-US" dirty="0"/>
              <a:t>Proofs to Algorithms</a:t>
            </a:r>
            <a:br>
              <a:rPr lang="en-US" dirty="0"/>
            </a:br>
            <a:r>
              <a:rPr lang="en-US" dirty="0"/>
              <a:t>for Mixture Models</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DB0290D-5BDD-403B-9EB6-534C59C2F3B7}"/>
                  </a:ext>
                </a:extLst>
              </p:cNvPr>
              <p:cNvSpPr txBox="1"/>
              <p:nvPr/>
            </p:nvSpPr>
            <p:spPr>
              <a:xfrm>
                <a:off x="6361250" y="2266572"/>
                <a:ext cx="1970709" cy="646331"/>
              </a:xfrm>
              <a:prstGeom prst="rect">
                <a:avLst/>
              </a:prstGeom>
              <a:noFill/>
            </p:spPr>
            <p:txBody>
              <a:bodyPr wrap="square" rtlCol="0">
                <a:spAutoFit/>
              </a:bodyPr>
              <a:lstStyle/>
              <a:p>
                <a:r>
                  <a:rPr lang="en-US" dirty="0"/>
                  <a:t>Samples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𝑛</m:t>
                        </m:r>
                      </m:sub>
                    </m:sSub>
                  </m:oMath>
                </a14:m>
                <a:r>
                  <a:rPr lang="en-US" dirty="0"/>
                  <a:t> </a:t>
                </a:r>
              </a:p>
              <a:p>
                <a:r>
                  <a:rPr lang="en-US" dirty="0"/>
                  <a:t>from </a:t>
                </a:r>
                <a14:m>
                  <m:oMath xmlns:m="http://schemas.openxmlformats.org/officeDocument/2006/math">
                    <m:r>
                      <a:rPr lang="en-US" b="0" i="1" smtClean="0">
                        <a:latin typeface="Cambria Math" panose="02040503050406030204" pitchFamily="18" charset="0"/>
                      </a:rPr>
                      <m:t>𝑘</m:t>
                    </m:r>
                  </m:oMath>
                </a14:m>
                <a:r>
                  <a:rPr lang="en-US" dirty="0"/>
                  <a:t> Gaussians</a:t>
                </a:r>
              </a:p>
            </p:txBody>
          </p:sp>
        </mc:Choice>
        <mc:Fallback xmlns="">
          <p:sp>
            <p:nvSpPr>
              <p:cNvPr id="18" name="TextBox 17">
                <a:extLst>
                  <a:ext uri="{FF2B5EF4-FFF2-40B4-BE49-F238E27FC236}">
                    <a16:creationId xmlns:a16="http://schemas.microsoft.com/office/drawing/2014/main" id="{9DB0290D-5BDD-403B-9EB6-534C59C2F3B7}"/>
                  </a:ext>
                </a:extLst>
              </p:cNvPr>
              <p:cNvSpPr txBox="1">
                <a:spLocks noRot="1" noChangeAspect="1" noMove="1" noResize="1" noEditPoints="1" noAdjustHandles="1" noChangeArrowheads="1" noChangeShapeType="1" noTextEdit="1"/>
              </p:cNvSpPr>
              <p:nvPr/>
            </p:nvSpPr>
            <p:spPr>
              <a:xfrm>
                <a:off x="6361250" y="2266572"/>
                <a:ext cx="1970709" cy="646331"/>
              </a:xfrm>
              <a:prstGeom prst="rect">
                <a:avLst/>
              </a:prstGeom>
              <a:blipFill>
                <a:blip r:embed="rId4"/>
                <a:stretch>
                  <a:fillRect l="-2786"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Rounded Corners 28">
                <a:extLst>
                  <a:ext uri="{FF2B5EF4-FFF2-40B4-BE49-F238E27FC236}">
                    <a16:creationId xmlns:a16="http://schemas.microsoft.com/office/drawing/2014/main" id="{2E1C815C-28D8-432E-A15D-9FC89DFC51B4}"/>
                  </a:ext>
                </a:extLst>
              </p:cNvPr>
              <p:cNvSpPr/>
              <p:nvPr/>
            </p:nvSpPr>
            <p:spPr>
              <a:xfrm>
                <a:off x="243156" y="2038314"/>
                <a:ext cx="5584438" cy="1456981"/>
              </a:xfrm>
              <a:prstGeom prst="round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Identifiability: </a:t>
                </a:r>
                <a:r>
                  <a:rPr lang="en-US" dirty="0">
                    <a:solidFill>
                      <a:schemeClr val="tx1"/>
                    </a:solidFill>
                  </a:rPr>
                  <a:t>if </a:t>
                </a:r>
                <a14:m>
                  <m:oMath xmlns:m="http://schemas.openxmlformats.org/officeDocument/2006/math">
                    <m:r>
                      <m:rPr>
                        <m:sty m:val="p"/>
                      </m:rPr>
                      <a:rPr lang="en-US" b="0" i="0" smtClean="0">
                        <a:solidFill>
                          <a:schemeClr val="accent2"/>
                        </a:solidFill>
                        <a:latin typeface="Cambria Math" panose="02040503050406030204" pitchFamily="18" charset="0"/>
                      </a:rPr>
                      <m:t>Δ</m:t>
                    </m:r>
                    <m:r>
                      <a:rPr lang="en-US" b="0" i="1" smtClean="0">
                        <a:solidFill>
                          <a:schemeClr val="accent2"/>
                        </a:solidFill>
                        <a:latin typeface="Cambria Math" panose="02040503050406030204" pitchFamily="18" charset="0"/>
                      </a:rPr>
                      <m:t>≫</m:t>
                    </m:r>
                    <m:rad>
                      <m:radPr>
                        <m:degHide m:val="on"/>
                        <m:ctrlPr>
                          <a:rPr lang="en-US" b="0" i="1" smtClean="0">
                            <a:solidFill>
                              <a:schemeClr val="accent2"/>
                            </a:solidFill>
                            <a:latin typeface="Cambria Math" panose="02040503050406030204" pitchFamily="18" charset="0"/>
                          </a:rPr>
                        </m:ctrlPr>
                      </m:radPr>
                      <m:deg/>
                      <m:e>
                        <m:func>
                          <m:funcPr>
                            <m:ctrlPr>
                              <a:rPr lang="en-US" b="0" i="1" smtClean="0">
                                <a:solidFill>
                                  <a:schemeClr val="accent2"/>
                                </a:solidFill>
                                <a:latin typeface="Cambria Math" panose="02040503050406030204" pitchFamily="18" charset="0"/>
                              </a:rPr>
                            </m:ctrlPr>
                          </m:funcPr>
                          <m:fName>
                            <m:r>
                              <m:rPr>
                                <m:sty m:val="p"/>
                              </m:rPr>
                              <a:rPr lang="en-US" b="0" i="0" smtClean="0">
                                <a:solidFill>
                                  <a:schemeClr val="accent2"/>
                                </a:solidFill>
                                <a:latin typeface="Cambria Math" panose="02040503050406030204" pitchFamily="18" charset="0"/>
                              </a:rPr>
                              <m:t>log</m:t>
                            </m:r>
                          </m:fName>
                          <m:e>
                            <m:r>
                              <a:rPr lang="en-US" b="0" i="1" smtClean="0">
                                <a:solidFill>
                                  <a:schemeClr val="accent2"/>
                                </a:solidFill>
                                <a:latin typeface="Cambria Math" panose="02040503050406030204" pitchFamily="18" charset="0"/>
                              </a:rPr>
                              <m:t>𝑘</m:t>
                            </m:r>
                          </m:e>
                        </m:func>
                      </m:e>
                    </m:rad>
                  </m:oMath>
                </a14:m>
                <a:r>
                  <a:rPr lang="en-US" dirty="0">
                    <a:solidFill>
                      <a:schemeClr val="tx1"/>
                    </a:solidFill>
                  </a:rPr>
                  <a:t>, clusters are unambiguous.</a:t>
                </a:r>
              </a:p>
              <a:p>
                <a:endParaRPr lang="en-US" dirty="0">
                  <a:solidFill>
                    <a:schemeClr val="tx1"/>
                  </a:solidFill>
                </a:endParaRPr>
              </a:p>
              <a:p>
                <a:r>
                  <a:rPr lang="en-US" b="1" dirty="0">
                    <a:solidFill>
                      <a:schemeClr val="tx1"/>
                    </a:solidFill>
                  </a:rPr>
                  <a:t>Proof: </a:t>
                </a:r>
                <a14:m>
                  <m:oMath xmlns:m="http://schemas.openxmlformats.org/officeDocument/2006/math">
                    <m:r>
                      <a:rPr lang="en-US" b="0" i="1" smtClean="0">
                        <a:solidFill>
                          <a:srgbClr val="96B042"/>
                        </a:solidFill>
                        <a:latin typeface="Cambria Math" panose="02040503050406030204" pitchFamily="18" charset="0"/>
                      </a:rPr>
                      <m:t>𝑆</m:t>
                    </m:r>
                    <m:r>
                      <a:rPr lang="en-US" b="0" i="1" smtClean="0">
                        <a:solidFill>
                          <a:schemeClr val="accent2"/>
                        </a:solidFill>
                        <a:latin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𝑋</m:t>
                        </m:r>
                      </m:e>
                      <m:sub>
                        <m:r>
                          <a:rPr lang="en-US" b="0" i="1" smtClean="0">
                            <a:solidFill>
                              <a:schemeClr val="accent2"/>
                            </a:solidFill>
                            <a:latin typeface="Cambria Math" panose="02040503050406030204" pitchFamily="18" charset="0"/>
                          </a:rPr>
                          <m:t>1</m:t>
                        </m:r>
                      </m:sub>
                    </m:sSub>
                    <m:r>
                      <a:rPr lang="en-US" b="0" i="1" smtClean="0">
                        <a:solidFill>
                          <a:schemeClr val="accent2"/>
                        </a:solidFill>
                        <a:latin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𝑋</m:t>
                        </m:r>
                      </m:e>
                      <m:sub>
                        <m:r>
                          <a:rPr lang="en-US" b="0" i="1" smtClean="0">
                            <a:solidFill>
                              <a:schemeClr val="accent2"/>
                            </a:solidFill>
                            <a:latin typeface="Cambria Math" panose="02040503050406030204" pitchFamily="18" charset="0"/>
                          </a:rPr>
                          <m:t>𝑛</m:t>
                        </m:r>
                      </m:sub>
                    </m:sSub>
                    <m:r>
                      <a:rPr lang="en-US" b="0" i="1" smtClean="0">
                        <a:solidFill>
                          <a:schemeClr val="accent2"/>
                        </a:solidFill>
                        <a:latin typeface="Cambria Math" panose="02040503050406030204" pitchFamily="18" charset="0"/>
                      </a:rPr>
                      <m:t>}</m:t>
                    </m:r>
                  </m:oMath>
                </a14:m>
                <a:r>
                  <a:rPr lang="en-US" dirty="0">
                    <a:solidFill>
                      <a:schemeClr val="accent2"/>
                    </a:solidFill>
                  </a:rPr>
                  <a:t> </a:t>
                </a:r>
                <a:r>
                  <a:rPr lang="en-US" dirty="0">
                    <a:solidFill>
                      <a:schemeClr val="tx1"/>
                    </a:solidFill>
                  </a:rPr>
                  <a:t>is </a:t>
                </a:r>
                <a14:m>
                  <m:oMath xmlns:m="http://schemas.openxmlformats.org/officeDocument/2006/math">
                    <m:r>
                      <a:rPr lang="en-US" b="0" i="1" smtClean="0">
                        <a:solidFill>
                          <a:schemeClr val="tx1"/>
                        </a:solidFill>
                        <a:latin typeface="Cambria Math" panose="02040503050406030204" pitchFamily="18" charset="0"/>
                      </a:rPr>
                      <m:t>≈</m:t>
                    </m:r>
                  </m:oMath>
                </a14:m>
                <a:r>
                  <a:rPr lang="en-US" dirty="0">
                    <a:solidFill>
                      <a:schemeClr val="tx1"/>
                    </a:solidFill>
                  </a:rPr>
                  <a:t> a ground-truth cluster </a:t>
                </a:r>
                <a:r>
                  <a:rPr lang="en-US" dirty="0" err="1">
                    <a:solidFill>
                      <a:schemeClr val="tx1"/>
                    </a:solidFill>
                  </a:rPr>
                  <a:t>iff</a:t>
                </a:r>
                <a:r>
                  <a:rPr lang="en-US" dirty="0">
                    <a:solidFill>
                      <a:schemeClr val="tx1"/>
                    </a:solidFill>
                  </a:rPr>
                  <a:t> </a:t>
                </a:r>
                <a:r>
                  <a:rPr lang="en-US" i="1" dirty="0">
                    <a:solidFill>
                      <a:schemeClr val="tx1"/>
                    </a:solidFill>
                  </a:rPr>
                  <a:t>empirical distribution of </a:t>
                </a:r>
                <a14:m>
                  <m:oMath xmlns:m="http://schemas.openxmlformats.org/officeDocument/2006/math">
                    <m:r>
                      <a:rPr lang="en-US" b="0" i="1" smtClean="0">
                        <a:solidFill>
                          <a:srgbClr val="96B042"/>
                        </a:solidFill>
                        <a:latin typeface="Cambria Math" panose="02040503050406030204" pitchFamily="18" charset="0"/>
                      </a:rPr>
                      <m:t>𝑆</m:t>
                    </m:r>
                    <m:r>
                      <a:rPr lang="en-US" b="0" i="1" smtClean="0">
                        <a:solidFill>
                          <a:srgbClr val="96B042"/>
                        </a:solidFill>
                        <a:latin typeface="Cambria Math" panose="02040503050406030204" pitchFamily="18" charset="0"/>
                      </a:rPr>
                      <m:t> </m:t>
                    </m:r>
                  </m:oMath>
                </a14:m>
                <a:r>
                  <a:rPr lang="en-US" i="1" dirty="0">
                    <a:solidFill>
                      <a:schemeClr val="tx1"/>
                    </a:solidFill>
                  </a:rPr>
                  <a:t>is </a:t>
                </a:r>
                <a14:m>
                  <m:oMath xmlns:m="http://schemas.openxmlformats.org/officeDocument/2006/math">
                    <m:r>
                      <a:rPr lang="en-US" b="0" i="1" smtClean="0">
                        <a:solidFill>
                          <a:schemeClr val="tx1"/>
                        </a:solidFill>
                        <a:latin typeface="Cambria Math" panose="02040503050406030204" pitchFamily="18" charset="0"/>
                      </a:rPr>
                      <m:t>≈</m:t>
                    </m:r>
                  </m:oMath>
                </a14:m>
                <a:r>
                  <a:rPr lang="en-US" i="1" dirty="0">
                    <a:solidFill>
                      <a:schemeClr val="tx1"/>
                    </a:solidFill>
                  </a:rPr>
                  <a:t> Gaussian</a:t>
                </a:r>
              </a:p>
            </p:txBody>
          </p:sp>
        </mc:Choice>
        <mc:Fallback xmlns="">
          <p:sp>
            <p:nvSpPr>
              <p:cNvPr id="29" name="Rectangle: Rounded Corners 28">
                <a:extLst>
                  <a:ext uri="{FF2B5EF4-FFF2-40B4-BE49-F238E27FC236}">
                    <a16:creationId xmlns:a16="http://schemas.microsoft.com/office/drawing/2014/main" id="{2E1C815C-28D8-432E-A15D-9FC89DFC51B4}"/>
                  </a:ext>
                </a:extLst>
              </p:cNvPr>
              <p:cNvSpPr>
                <a:spLocks noRot="1" noChangeAspect="1" noMove="1" noResize="1" noEditPoints="1" noAdjustHandles="1" noChangeArrowheads="1" noChangeShapeType="1" noTextEdit="1"/>
              </p:cNvSpPr>
              <p:nvPr/>
            </p:nvSpPr>
            <p:spPr>
              <a:xfrm>
                <a:off x="243156" y="2038314"/>
                <a:ext cx="5584438" cy="1456981"/>
              </a:xfrm>
              <a:prstGeom prst="roundRect">
                <a:avLst/>
              </a:prstGeom>
              <a:blipFill>
                <a:blip r:embed="rId5"/>
                <a:stretch>
                  <a:fillRect/>
                </a:stretch>
              </a:blipFill>
              <a:ln w="38100">
                <a:solidFill>
                  <a:schemeClr val="bg2">
                    <a:lumMod val="50000"/>
                  </a:schemeClr>
                </a:solidFill>
              </a:ln>
            </p:spPr>
            <p:txBody>
              <a:bodyPr/>
              <a:lstStyle/>
              <a:p>
                <a:r>
                  <a:rPr lang="en-US">
                    <a:noFill/>
                  </a:rPr>
                  <a:t> </a:t>
                </a:r>
              </a:p>
            </p:txBody>
          </p:sp>
        </mc:Fallback>
      </mc:AlternateContent>
      <p:sp>
        <p:nvSpPr>
          <p:cNvPr id="3" name="Rectangle 2">
            <a:extLst>
              <a:ext uri="{FF2B5EF4-FFF2-40B4-BE49-F238E27FC236}">
                <a16:creationId xmlns:a16="http://schemas.microsoft.com/office/drawing/2014/main" id="{C1F67405-D860-4F20-A246-43B3D64783A5}"/>
              </a:ext>
            </a:extLst>
          </p:cNvPr>
          <p:cNvSpPr/>
          <p:nvPr/>
        </p:nvSpPr>
        <p:spPr>
          <a:xfrm>
            <a:off x="243155" y="3788247"/>
            <a:ext cx="4548296" cy="430887"/>
          </a:xfrm>
          <a:prstGeom prst="rect">
            <a:avLst/>
          </a:prstGeom>
        </p:spPr>
        <p:txBody>
          <a:bodyPr wrap="none">
            <a:spAutoFit/>
          </a:bodyPr>
          <a:lstStyle/>
          <a:p>
            <a:r>
              <a:rPr lang="en-US" sz="2200" b="1" dirty="0"/>
              <a:t>2. Use Proofs to Algorithms black box</a:t>
            </a:r>
          </a:p>
        </p:txBody>
      </p:sp>
      <p:pic>
        <p:nvPicPr>
          <p:cNvPr id="4" name="Picture 3">
            <a:extLst>
              <a:ext uri="{FF2B5EF4-FFF2-40B4-BE49-F238E27FC236}">
                <a16:creationId xmlns:a16="http://schemas.microsoft.com/office/drawing/2014/main" id="{8B21381D-7680-4CEC-8E6E-171D68D1CA4E}"/>
              </a:ext>
            </a:extLst>
          </p:cNvPr>
          <p:cNvPicPr>
            <a:picLocks noChangeAspect="1"/>
          </p:cNvPicPr>
          <p:nvPr/>
        </p:nvPicPr>
        <p:blipFill>
          <a:blip r:embed="rId6"/>
          <a:stretch>
            <a:fillRect/>
          </a:stretch>
        </p:blipFill>
        <p:spPr>
          <a:xfrm>
            <a:off x="433656" y="4367865"/>
            <a:ext cx="4034238" cy="2223640"/>
          </a:xfrm>
          <a:prstGeom prst="rect">
            <a:avLst/>
          </a:prstGeom>
        </p:spPr>
      </p:pic>
      <p:sp>
        <p:nvSpPr>
          <p:cNvPr id="7" name="Oval 6">
            <a:extLst>
              <a:ext uri="{FF2B5EF4-FFF2-40B4-BE49-F238E27FC236}">
                <a16:creationId xmlns:a16="http://schemas.microsoft.com/office/drawing/2014/main" id="{A4D184B4-8889-42B0-B404-5BFC7E352DD6}"/>
              </a:ext>
            </a:extLst>
          </p:cNvPr>
          <p:cNvSpPr/>
          <p:nvPr/>
        </p:nvSpPr>
        <p:spPr>
          <a:xfrm>
            <a:off x="243155" y="5755259"/>
            <a:ext cx="1514004" cy="84475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B64F6DB-FB26-4856-9DDE-67E391B5BACE}"/>
              </a:ext>
            </a:extLst>
          </p:cNvPr>
          <p:cNvSpPr/>
          <p:nvPr/>
        </p:nvSpPr>
        <p:spPr>
          <a:xfrm>
            <a:off x="1633805" y="5816601"/>
            <a:ext cx="1573972" cy="96212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877C772-4647-4214-9B19-535A1B16AE74}"/>
              </a:ext>
            </a:extLst>
          </p:cNvPr>
          <p:cNvSpPr txBox="1"/>
          <p:nvPr/>
        </p:nvSpPr>
        <p:spPr>
          <a:xfrm>
            <a:off x="4866607" y="4879520"/>
            <a:ext cx="4034238" cy="1200329"/>
          </a:xfrm>
          <a:prstGeom prst="rect">
            <a:avLst/>
          </a:prstGeom>
          <a:noFill/>
        </p:spPr>
        <p:txBody>
          <a:bodyPr wrap="square" rtlCol="0">
            <a:spAutoFit/>
          </a:bodyPr>
          <a:lstStyle/>
          <a:p>
            <a:r>
              <a:rPr lang="en-US" sz="2400" b="1" dirty="0">
                <a:solidFill>
                  <a:srgbClr val="C00000"/>
                </a:solidFill>
              </a:rPr>
              <a:t>Need: </a:t>
            </a:r>
          </a:p>
          <a:p>
            <a:pPr marL="457200" indent="-457200">
              <a:buAutoNum type="arabicPeriod"/>
            </a:pPr>
            <a:r>
              <a:rPr lang="en-US" sz="2400" b="1" dirty="0">
                <a:solidFill>
                  <a:srgbClr val="C00000"/>
                </a:solidFill>
              </a:rPr>
              <a:t>unique solution</a:t>
            </a:r>
          </a:p>
          <a:p>
            <a:pPr marL="457200" indent="-457200">
              <a:buAutoNum type="arabicPeriod"/>
            </a:pPr>
            <a:r>
              <a:rPr lang="en-US" sz="2400" b="1" dirty="0" err="1">
                <a:solidFill>
                  <a:srgbClr val="C00000"/>
                </a:solidFill>
              </a:rPr>
              <a:t>SoS</a:t>
            </a:r>
            <a:r>
              <a:rPr lang="en-US" sz="2400" b="1" dirty="0">
                <a:solidFill>
                  <a:srgbClr val="C00000"/>
                </a:solidFill>
              </a:rPr>
              <a:t> proof of uniqueness</a:t>
            </a:r>
          </a:p>
        </p:txBody>
      </p:sp>
      <p:sp>
        <p:nvSpPr>
          <p:cNvPr id="9" name="Rectangle 8">
            <a:extLst>
              <a:ext uri="{FF2B5EF4-FFF2-40B4-BE49-F238E27FC236}">
                <a16:creationId xmlns:a16="http://schemas.microsoft.com/office/drawing/2014/main" id="{DCED76B2-86AB-472E-A030-40612A365EFE}"/>
              </a:ext>
            </a:extLst>
          </p:cNvPr>
          <p:cNvSpPr/>
          <p:nvPr/>
        </p:nvSpPr>
        <p:spPr>
          <a:xfrm>
            <a:off x="3865418" y="6203373"/>
            <a:ext cx="602476" cy="518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027D8938-3CB6-4D37-A15A-2CA953B4A106}"/>
              </a:ext>
            </a:extLst>
          </p:cNvPr>
          <p:cNvSpPr>
            <a:spLocks noGrp="1"/>
          </p:cNvSpPr>
          <p:nvPr>
            <p:ph type="sldNum" sz="quarter" idx="12"/>
          </p:nvPr>
        </p:nvSpPr>
        <p:spPr/>
        <p:txBody>
          <a:bodyPr/>
          <a:lstStyle/>
          <a:p>
            <a:fld id="{ED922394-96B1-4130-9F58-06B799E76477}" type="slidenum">
              <a:rPr lang="en-US" smtClean="0"/>
              <a:t>28</a:t>
            </a:fld>
            <a:endParaRPr lang="en-US"/>
          </a:p>
        </p:txBody>
      </p:sp>
    </p:spTree>
    <p:extLst>
      <p:ext uri="{BB962C8B-B14F-4D97-AF65-F5344CB8AC3E}">
        <p14:creationId xmlns:p14="http://schemas.microsoft.com/office/powerpoint/2010/main" val="4230749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C510CA-2E08-46E2-A2FA-AEEB5F984430}"/>
              </a:ext>
            </a:extLst>
          </p:cNvPr>
          <p:cNvPicPr>
            <a:picLocks noChangeAspect="1"/>
          </p:cNvPicPr>
          <p:nvPr/>
        </p:nvPicPr>
        <p:blipFill>
          <a:blip r:embed="rId2"/>
          <a:stretch>
            <a:fillRect/>
          </a:stretch>
        </p:blipFill>
        <p:spPr>
          <a:xfrm>
            <a:off x="5576503" y="56044"/>
            <a:ext cx="3162563" cy="2137488"/>
          </a:xfrm>
          <a:prstGeom prst="rect">
            <a:avLst/>
          </a:prstGeom>
        </p:spPr>
      </p:pic>
      <p:sp>
        <p:nvSpPr>
          <p:cNvPr id="2" name="Title 1">
            <a:extLst>
              <a:ext uri="{FF2B5EF4-FFF2-40B4-BE49-F238E27FC236}">
                <a16:creationId xmlns:a16="http://schemas.microsoft.com/office/drawing/2014/main" id="{40C53C7A-100B-45C1-9F8F-44EF67AE90BD}"/>
              </a:ext>
            </a:extLst>
          </p:cNvPr>
          <p:cNvSpPr>
            <a:spLocks noGrp="1"/>
          </p:cNvSpPr>
          <p:nvPr>
            <p:ph type="title"/>
          </p:nvPr>
        </p:nvSpPr>
        <p:spPr/>
        <p:txBody>
          <a:bodyPr/>
          <a:lstStyle/>
          <a:p>
            <a:r>
              <a:rPr lang="en-US" dirty="0"/>
              <a:t>Proofs to Algorithms</a:t>
            </a:r>
            <a:br>
              <a:rPr lang="en-US" dirty="0"/>
            </a:br>
            <a:r>
              <a:rPr lang="en-US" dirty="0"/>
              <a:t>for Mixture Models</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DB0290D-5BDD-403B-9EB6-534C59C2F3B7}"/>
                  </a:ext>
                </a:extLst>
              </p:cNvPr>
              <p:cNvSpPr txBox="1"/>
              <p:nvPr/>
            </p:nvSpPr>
            <p:spPr>
              <a:xfrm>
                <a:off x="6361250" y="2266572"/>
                <a:ext cx="1970709" cy="646331"/>
              </a:xfrm>
              <a:prstGeom prst="rect">
                <a:avLst/>
              </a:prstGeom>
              <a:noFill/>
            </p:spPr>
            <p:txBody>
              <a:bodyPr wrap="square" rtlCol="0">
                <a:spAutoFit/>
              </a:bodyPr>
              <a:lstStyle/>
              <a:p>
                <a:r>
                  <a:rPr lang="en-US" dirty="0"/>
                  <a:t>Samples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𝑛</m:t>
                        </m:r>
                      </m:sub>
                    </m:sSub>
                  </m:oMath>
                </a14:m>
                <a:r>
                  <a:rPr lang="en-US" dirty="0"/>
                  <a:t> </a:t>
                </a:r>
              </a:p>
              <a:p>
                <a:r>
                  <a:rPr lang="en-US" dirty="0"/>
                  <a:t>from </a:t>
                </a:r>
                <a14:m>
                  <m:oMath xmlns:m="http://schemas.openxmlformats.org/officeDocument/2006/math">
                    <m:r>
                      <a:rPr lang="en-US" b="0" i="1" smtClean="0">
                        <a:latin typeface="Cambria Math" panose="02040503050406030204" pitchFamily="18" charset="0"/>
                      </a:rPr>
                      <m:t>𝑘</m:t>
                    </m:r>
                  </m:oMath>
                </a14:m>
                <a:r>
                  <a:rPr lang="en-US" dirty="0"/>
                  <a:t> Gaussians</a:t>
                </a:r>
              </a:p>
            </p:txBody>
          </p:sp>
        </mc:Choice>
        <mc:Fallback xmlns="">
          <p:sp>
            <p:nvSpPr>
              <p:cNvPr id="18" name="TextBox 17">
                <a:extLst>
                  <a:ext uri="{FF2B5EF4-FFF2-40B4-BE49-F238E27FC236}">
                    <a16:creationId xmlns:a16="http://schemas.microsoft.com/office/drawing/2014/main" id="{9DB0290D-5BDD-403B-9EB6-534C59C2F3B7}"/>
                  </a:ext>
                </a:extLst>
              </p:cNvPr>
              <p:cNvSpPr txBox="1">
                <a:spLocks noRot="1" noChangeAspect="1" noMove="1" noResize="1" noEditPoints="1" noAdjustHandles="1" noChangeArrowheads="1" noChangeShapeType="1" noTextEdit="1"/>
              </p:cNvSpPr>
              <p:nvPr/>
            </p:nvSpPr>
            <p:spPr>
              <a:xfrm>
                <a:off x="6361250" y="2266572"/>
                <a:ext cx="1970709" cy="646331"/>
              </a:xfrm>
              <a:prstGeom prst="rect">
                <a:avLst/>
              </a:prstGeom>
              <a:blipFill>
                <a:blip r:embed="rId3"/>
                <a:stretch>
                  <a:fillRect l="-2786"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Rounded Corners 28">
                <a:extLst>
                  <a:ext uri="{FF2B5EF4-FFF2-40B4-BE49-F238E27FC236}">
                    <a16:creationId xmlns:a16="http://schemas.microsoft.com/office/drawing/2014/main" id="{2E1C815C-28D8-432E-A15D-9FC89DFC51B4}"/>
                  </a:ext>
                </a:extLst>
              </p:cNvPr>
              <p:cNvSpPr/>
              <p:nvPr/>
            </p:nvSpPr>
            <p:spPr>
              <a:xfrm>
                <a:off x="243156" y="2038314"/>
                <a:ext cx="5584438" cy="1456981"/>
              </a:xfrm>
              <a:prstGeom prst="round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Identifiability: </a:t>
                </a:r>
                <a:r>
                  <a:rPr lang="en-US" dirty="0">
                    <a:solidFill>
                      <a:schemeClr val="tx1"/>
                    </a:solidFill>
                  </a:rPr>
                  <a:t>if </a:t>
                </a:r>
                <a14:m>
                  <m:oMath xmlns:m="http://schemas.openxmlformats.org/officeDocument/2006/math">
                    <m:r>
                      <m:rPr>
                        <m:sty m:val="p"/>
                      </m:rPr>
                      <a:rPr lang="en-US" b="0" i="0" smtClean="0">
                        <a:solidFill>
                          <a:schemeClr val="accent2"/>
                        </a:solidFill>
                        <a:latin typeface="Cambria Math" panose="02040503050406030204" pitchFamily="18" charset="0"/>
                      </a:rPr>
                      <m:t>Δ</m:t>
                    </m:r>
                    <m:r>
                      <a:rPr lang="en-US" b="0" i="1" smtClean="0">
                        <a:solidFill>
                          <a:schemeClr val="accent2"/>
                        </a:solidFill>
                        <a:latin typeface="Cambria Math" panose="02040503050406030204" pitchFamily="18" charset="0"/>
                      </a:rPr>
                      <m:t>≫</m:t>
                    </m:r>
                    <m:rad>
                      <m:radPr>
                        <m:degHide m:val="on"/>
                        <m:ctrlPr>
                          <a:rPr lang="en-US" b="0" i="1" smtClean="0">
                            <a:solidFill>
                              <a:schemeClr val="accent2"/>
                            </a:solidFill>
                            <a:latin typeface="Cambria Math" panose="02040503050406030204" pitchFamily="18" charset="0"/>
                          </a:rPr>
                        </m:ctrlPr>
                      </m:radPr>
                      <m:deg/>
                      <m:e>
                        <m:func>
                          <m:funcPr>
                            <m:ctrlPr>
                              <a:rPr lang="en-US" b="0" i="1" smtClean="0">
                                <a:solidFill>
                                  <a:schemeClr val="accent2"/>
                                </a:solidFill>
                                <a:latin typeface="Cambria Math" panose="02040503050406030204" pitchFamily="18" charset="0"/>
                              </a:rPr>
                            </m:ctrlPr>
                          </m:funcPr>
                          <m:fName>
                            <m:r>
                              <m:rPr>
                                <m:sty m:val="p"/>
                              </m:rPr>
                              <a:rPr lang="en-US" b="0" i="0" smtClean="0">
                                <a:solidFill>
                                  <a:schemeClr val="accent2"/>
                                </a:solidFill>
                                <a:latin typeface="Cambria Math" panose="02040503050406030204" pitchFamily="18" charset="0"/>
                              </a:rPr>
                              <m:t>log</m:t>
                            </m:r>
                          </m:fName>
                          <m:e>
                            <m:r>
                              <a:rPr lang="en-US" b="0" i="1" smtClean="0">
                                <a:solidFill>
                                  <a:schemeClr val="accent2"/>
                                </a:solidFill>
                                <a:latin typeface="Cambria Math" panose="02040503050406030204" pitchFamily="18" charset="0"/>
                              </a:rPr>
                              <m:t>𝑘</m:t>
                            </m:r>
                          </m:e>
                        </m:func>
                      </m:e>
                    </m:rad>
                  </m:oMath>
                </a14:m>
                <a:r>
                  <a:rPr lang="en-US" dirty="0">
                    <a:solidFill>
                      <a:schemeClr val="tx1"/>
                    </a:solidFill>
                  </a:rPr>
                  <a:t>, clusters are unambiguous.</a:t>
                </a:r>
              </a:p>
              <a:p>
                <a:endParaRPr lang="en-US" dirty="0">
                  <a:solidFill>
                    <a:schemeClr val="tx1"/>
                  </a:solidFill>
                </a:endParaRPr>
              </a:p>
              <a:p>
                <a:r>
                  <a:rPr lang="en-US" b="1" dirty="0">
                    <a:solidFill>
                      <a:schemeClr val="tx1"/>
                    </a:solidFill>
                  </a:rPr>
                  <a:t>Proof: </a:t>
                </a:r>
                <a14:m>
                  <m:oMath xmlns:m="http://schemas.openxmlformats.org/officeDocument/2006/math">
                    <m:r>
                      <a:rPr lang="en-US" b="0" i="1" smtClean="0">
                        <a:solidFill>
                          <a:srgbClr val="96B042"/>
                        </a:solidFill>
                        <a:latin typeface="Cambria Math" panose="02040503050406030204" pitchFamily="18" charset="0"/>
                      </a:rPr>
                      <m:t>𝑆</m:t>
                    </m:r>
                    <m:r>
                      <a:rPr lang="en-US" b="0" i="1" smtClean="0">
                        <a:solidFill>
                          <a:schemeClr val="accent2"/>
                        </a:solidFill>
                        <a:latin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𝑋</m:t>
                        </m:r>
                      </m:e>
                      <m:sub>
                        <m:r>
                          <a:rPr lang="en-US" b="0" i="1" smtClean="0">
                            <a:solidFill>
                              <a:schemeClr val="accent2"/>
                            </a:solidFill>
                            <a:latin typeface="Cambria Math" panose="02040503050406030204" pitchFamily="18" charset="0"/>
                          </a:rPr>
                          <m:t>1</m:t>
                        </m:r>
                      </m:sub>
                    </m:sSub>
                    <m:r>
                      <a:rPr lang="en-US" b="0" i="1" smtClean="0">
                        <a:solidFill>
                          <a:schemeClr val="accent2"/>
                        </a:solidFill>
                        <a:latin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𝑋</m:t>
                        </m:r>
                      </m:e>
                      <m:sub>
                        <m:r>
                          <a:rPr lang="en-US" b="0" i="1" smtClean="0">
                            <a:solidFill>
                              <a:schemeClr val="accent2"/>
                            </a:solidFill>
                            <a:latin typeface="Cambria Math" panose="02040503050406030204" pitchFamily="18" charset="0"/>
                          </a:rPr>
                          <m:t>𝑛</m:t>
                        </m:r>
                      </m:sub>
                    </m:sSub>
                    <m:r>
                      <a:rPr lang="en-US" b="0" i="1" smtClean="0">
                        <a:solidFill>
                          <a:schemeClr val="accent2"/>
                        </a:solidFill>
                        <a:latin typeface="Cambria Math" panose="02040503050406030204" pitchFamily="18" charset="0"/>
                      </a:rPr>
                      <m:t>}</m:t>
                    </m:r>
                  </m:oMath>
                </a14:m>
                <a:r>
                  <a:rPr lang="en-US" dirty="0">
                    <a:solidFill>
                      <a:schemeClr val="accent2"/>
                    </a:solidFill>
                  </a:rPr>
                  <a:t> </a:t>
                </a:r>
                <a:r>
                  <a:rPr lang="en-US" dirty="0">
                    <a:solidFill>
                      <a:schemeClr val="tx1"/>
                    </a:solidFill>
                  </a:rPr>
                  <a:t>is </a:t>
                </a:r>
                <a14:m>
                  <m:oMath xmlns:m="http://schemas.openxmlformats.org/officeDocument/2006/math">
                    <m:r>
                      <a:rPr lang="en-US" b="0" i="1" smtClean="0">
                        <a:solidFill>
                          <a:schemeClr val="tx1"/>
                        </a:solidFill>
                        <a:latin typeface="Cambria Math" panose="02040503050406030204" pitchFamily="18" charset="0"/>
                      </a:rPr>
                      <m:t>≈</m:t>
                    </m:r>
                  </m:oMath>
                </a14:m>
                <a:r>
                  <a:rPr lang="en-US" dirty="0">
                    <a:solidFill>
                      <a:schemeClr val="tx1"/>
                    </a:solidFill>
                  </a:rPr>
                  <a:t> a ground-truth cluster </a:t>
                </a:r>
                <a:r>
                  <a:rPr lang="en-US" dirty="0" err="1">
                    <a:solidFill>
                      <a:schemeClr val="tx1"/>
                    </a:solidFill>
                  </a:rPr>
                  <a:t>iff</a:t>
                </a:r>
                <a:r>
                  <a:rPr lang="en-US" dirty="0">
                    <a:solidFill>
                      <a:schemeClr val="tx1"/>
                    </a:solidFill>
                  </a:rPr>
                  <a:t> </a:t>
                </a:r>
                <a:r>
                  <a:rPr lang="en-US" i="1" dirty="0">
                    <a:solidFill>
                      <a:schemeClr val="tx1"/>
                    </a:solidFill>
                  </a:rPr>
                  <a:t>empirical distribution of </a:t>
                </a:r>
                <a14:m>
                  <m:oMath xmlns:m="http://schemas.openxmlformats.org/officeDocument/2006/math">
                    <m:r>
                      <a:rPr lang="en-US" b="0" i="1" smtClean="0">
                        <a:solidFill>
                          <a:srgbClr val="96B042"/>
                        </a:solidFill>
                        <a:latin typeface="Cambria Math" panose="02040503050406030204" pitchFamily="18" charset="0"/>
                      </a:rPr>
                      <m:t>𝑆</m:t>
                    </m:r>
                    <m:r>
                      <a:rPr lang="en-US" b="0" i="1" smtClean="0">
                        <a:solidFill>
                          <a:srgbClr val="96B042"/>
                        </a:solidFill>
                        <a:latin typeface="Cambria Math" panose="02040503050406030204" pitchFamily="18" charset="0"/>
                      </a:rPr>
                      <m:t> </m:t>
                    </m:r>
                  </m:oMath>
                </a14:m>
                <a:r>
                  <a:rPr lang="en-US" i="1" dirty="0">
                    <a:solidFill>
                      <a:schemeClr val="tx1"/>
                    </a:solidFill>
                  </a:rPr>
                  <a:t>is </a:t>
                </a:r>
                <a14:m>
                  <m:oMath xmlns:m="http://schemas.openxmlformats.org/officeDocument/2006/math">
                    <m:r>
                      <a:rPr lang="en-US" b="0" i="1" smtClean="0">
                        <a:solidFill>
                          <a:schemeClr val="tx1"/>
                        </a:solidFill>
                        <a:latin typeface="Cambria Math" panose="02040503050406030204" pitchFamily="18" charset="0"/>
                      </a:rPr>
                      <m:t>≈</m:t>
                    </m:r>
                  </m:oMath>
                </a14:m>
                <a:r>
                  <a:rPr lang="en-US" i="1" dirty="0">
                    <a:solidFill>
                      <a:schemeClr val="tx1"/>
                    </a:solidFill>
                  </a:rPr>
                  <a:t> Gaussian</a:t>
                </a:r>
              </a:p>
            </p:txBody>
          </p:sp>
        </mc:Choice>
        <mc:Fallback xmlns="">
          <p:sp>
            <p:nvSpPr>
              <p:cNvPr id="29" name="Rectangle: Rounded Corners 28">
                <a:extLst>
                  <a:ext uri="{FF2B5EF4-FFF2-40B4-BE49-F238E27FC236}">
                    <a16:creationId xmlns:a16="http://schemas.microsoft.com/office/drawing/2014/main" id="{2E1C815C-28D8-432E-A15D-9FC89DFC51B4}"/>
                  </a:ext>
                </a:extLst>
              </p:cNvPr>
              <p:cNvSpPr>
                <a:spLocks noRot="1" noChangeAspect="1" noMove="1" noResize="1" noEditPoints="1" noAdjustHandles="1" noChangeArrowheads="1" noChangeShapeType="1" noTextEdit="1"/>
              </p:cNvSpPr>
              <p:nvPr/>
            </p:nvSpPr>
            <p:spPr>
              <a:xfrm>
                <a:off x="243156" y="2038314"/>
                <a:ext cx="5584438" cy="1456981"/>
              </a:xfrm>
              <a:prstGeom prst="roundRect">
                <a:avLst/>
              </a:prstGeom>
              <a:blipFill>
                <a:blip r:embed="rId4"/>
                <a:stretch>
                  <a:fillRect/>
                </a:stretch>
              </a:blipFill>
              <a:ln w="38100">
                <a:solidFill>
                  <a:schemeClr val="bg2">
                    <a:lumMod val="50000"/>
                  </a:schemeClr>
                </a:solidFill>
              </a:ln>
            </p:spPr>
            <p:txBody>
              <a:bodyPr/>
              <a:lstStyle/>
              <a:p>
                <a:r>
                  <a:rPr lang="en-US">
                    <a:noFill/>
                  </a:rPr>
                  <a:t> </a:t>
                </a:r>
              </a:p>
            </p:txBody>
          </p:sp>
        </mc:Fallback>
      </mc:AlternateContent>
      <p:sp>
        <p:nvSpPr>
          <p:cNvPr id="3" name="Rectangle 2">
            <a:extLst>
              <a:ext uri="{FF2B5EF4-FFF2-40B4-BE49-F238E27FC236}">
                <a16:creationId xmlns:a16="http://schemas.microsoft.com/office/drawing/2014/main" id="{C1F67405-D860-4F20-A246-43B3D64783A5}"/>
              </a:ext>
            </a:extLst>
          </p:cNvPr>
          <p:cNvSpPr/>
          <p:nvPr/>
        </p:nvSpPr>
        <p:spPr>
          <a:xfrm>
            <a:off x="243155" y="3788247"/>
            <a:ext cx="4548296" cy="430887"/>
          </a:xfrm>
          <a:prstGeom prst="rect">
            <a:avLst/>
          </a:prstGeom>
        </p:spPr>
        <p:txBody>
          <a:bodyPr wrap="none">
            <a:spAutoFit/>
          </a:bodyPr>
          <a:lstStyle/>
          <a:p>
            <a:r>
              <a:rPr lang="en-US" sz="2200" b="1" dirty="0"/>
              <a:t>2. Use Proofs to Algorithms black box</a:t>
            </a:r>
          </a:p>
        </p:txBody>
      </p:sp>
      <p:pic>
        <p:nvPicPr>
          <p:cNvPr id="4" name="Picture 3">
            <a:extLst>
              <a:ext uri="{FF2B5EF4-FFF2-40B4-BE49-F238E27FC236}">
                <a16:creationId xmlns:a16="http://schemas.microsoft.com/office/drawing/2014/main" id="{8B21381D-7680-4CEC-8E6E-171D68D1CA4E}"/>
              </a:ext>
            </a:extLst>
          </p:cNvPr>
          <p:cNvPicPr>
            <a:picLocks noChangeAspect="1"/>
          </p:cNvPicPr>
          <p:nvPr/>
        </p:nvPicPr>
        <p:blipFill>
          <a:blip r:embed="rId5"/>
          <a:stretch>
            <a:fillRect/>
          </a:stretch>
        </p:blipFill>
        <p:spPr>
          <a:xfrm>
            <a:off x="433656" y="4367865"/>
            <a:ext cx="4034238" cy="2223640"/>
          </a:xfrm>
          <a:prstGeom prst="rect">
            <a:avLst/>
          </a:prstGeom>
        </p:spPr>
      </p:pic>
      <p:sp>
        <p:nvSpPr>
          <p:cNvPr id="7" name="Oval 6">
            <a:extLst>
              <a:ext uri="{FF2B5EF4-FFF2-40B4-BE49-F238E27FC236}">
                <a16:creationId xmlns:a16="http://schemas.microsoft.com/office/drawing/2014/main" id="{A4D184B4-8889-42B0-B404-5BFC7E352DD6}"/>
              </a:ext>
            </a:extLst>
          </p:cNvPr>
          <p:cNvSpPr/>
          <p:nvPr/>
        </p:nvSpPr>
        <p:spPr>
          <a:xfrm>
            <a:off x="243155" y="5755259"/>
            <a:ext cx="1514004" cy="84475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B64F6DB-FB26-4856-9DDE-67E391B5BACE}"/>
              </a:ext>
            </a:extLst>
          </p:cNvPr>
          <p:cNvSpPr/>
          <p:nvPr/>
        </p:nvSpPr>
        <p:spPr>
          <a:xfrm>
            <a:off x="1633805" y="5816601"/>
            <a:ext cx="1573972" cy="96212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877C772-4647-4214-9B19-535A1B16AE74}"/>
                  </a:ext>
                </a:extLst>
              </p:cNvPr>
              <p:cNvSpPr txBox="1"/>
              <p:nvPr/>
            </p:nvSpPr>
            <p:spPr>
              <a:xfrm>
                <a:off x="4981952" y="3729183"/>
                <a:ext cx="4034238" cy="2769989"/>
              </a:xfrm>
              <a:prstGeom prst="rect">
                <a:avLst/>
              </a:prstGeom>
              <a:noFill/>
            </p:spPr>
            <p:txBody>
              <a:bodyPr wrap="square" rtlCol="0">
                <a:spAutoFit/>
              </a:bodyPr>
              <a:lstStyle/>
              <a:p>
                <a:pPr marL="457200" indent="-457200">
                  <a:buAutoNum type="arabicPeriod"/>
                </a:pPr>
                <a:r>
                  <a:rPr lang="en-US" sz="2400" b="1" dirty="0">
                    <a:solidFill>
                      <a:srgbClr val="C00000"/>
                    </a:solidFill>
                  </a:rPr>
                  <a:t>unique solution:</a:t>
                </a:r>
              </a:p>
              <a:p>
                <a:pPr marL="457200" indent="-457200">
                  <a:buAutoNum type="arabicPeriod"/>
                </a:pPr>
                <a:endParaRPr lang="en-US" sz="2400" b="1" dirty="0">
                  <a:solidFill>
                    <a:srgbClr val="C00000"/>
                  </a:solidFill>
                </a:endParaRPr>
              </a:p>
              <a:p>
                <a:r>
                  <a:rPr lang="en-US" dirty="0"/>
                  <a:t>s</a:t>
                </a:r>
                <a:r>
                  <a:rPr lang="en-US" dirty="0">
                    <a:solidFill>
                      <a:schemeClr val="tx1"/>
                    </a:solidFill>
                  </a:rPr>
                  <a:t>olutions to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𝑝</m:t>
                        </m:r>
                      </m:e>
                      <m:sub>
                        <m:r>
                          <a:rPr lang="en-US" b="0" i="1" smtClean="0">
                            <a:solidFill>
                              <a:schemeClr val="tx1"/>
                            </a:solidFill>
                            <a:latin typeface="Cambria Math" panose="02040503050406030204" pitchFamily="18" charset="0"/>
                          </a:rPr>
                          <m:t>1</m:t>
                        </m:r>
                      </m:sub>
                    </m:sSub>
                    <m:d>
                      <m:dPr>
                        <m:ctrlPr>
                          <a:rPr lang="en-US"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𝑤</m:t>
                        </m:r>
                      </m:e>
                    </m:d>
                    <m:r>
                      <a:rPr lang="en-US" b="0" i="1" smtClean="0">
                        <a:solidFill>
                          <a:schemeClr val="tx1"/>
                        </a:solidFill>
                        <a:latin typeface="Cambria Math" panose="02040503050406030204" pitchFamily="18" charset="0"/>
                      </a:rPr>
                      <m:t>≥0,…,</m:t>
                    </m:r>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𝑝</m:t>
                        </m:r>
                      </m:e>
                      <m:sub>
                        <m:r>
                          <a:rPr lang="en-US" b="0" i="1" smtClean="0">
                            <a:solidFill>
                              <a:schemeClr val="tx1"/>
                            </a:solidFill>
                            <a:latin typeface="Cambria Math" panose="02040503050406030204" pitchFamily="18" charset="0"/>
                          </a:rPr>
                          <m:t>𝑚</m:t>
                        </m:r>
                      </m:sub>
                    </m:sSub>
                    <m:d>
                      <m:dPr>
                        <m:ctrlPr>
                          <a:rPr lang="en-US"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𝑤</m:t>
                        </m:r>
                      </m:e>
                    </m:d>
                    <m:r>
                      <a:rPr lang="en-US" b="0" i="1" smtClean="0">
                        <a:solidFill>
                          <a:schemeClr val="tx1"/>
                        </a:solidFill>
                        <a:latin typeface="Cambria Math" panose="02040503050406030204" pitchFamily="18" charset="0"/>
                      </a:rPr>
                      <m:t>≥0</m:t>
                    </m:r>
                  </m:oMath>
                </a14:m>
                <a:r>
                  <a:rPr lang="en-US" dirty="0">
                    <a:solidFill>
                      <a:schemeClr val="tx1"/>
                    </a:solidFill>
                  </a:rPr>
                  <a:t> </a:t>
                </a:r>
              </a:p>
              <a:p>
                <a:endParaRPr lang="en-US" dirty="0"/>
              </a:p>
              <a:p>
                <a:r>
                  <a:rPr lang="en-US" dirty="0">
                    <a:solidFill>
                      <a:schemeClr val="tx1"/>
                    </a:solidFill>
                  </a:rPr>
                  <a:t>⬄ partition into Gaussian clusters</a:t>
                </a:r>
              </a:p>
              <a:p>
                <a:endParaRPr lang="en-US" dirty="0">
                  <a:solidFill>
                    <a:schemeClr val="tx1"/>
                  </a:solidFill>
                </a:endParaRPr>
              </a:p>
              <a:p>
                <a:r>
                  <a:rPr lang="en-US" dirty="0">
                    <a:solidFill>
                      <a:schemeClr val="tx1"/>
                    </a:solidFill>
                  </a:rPr>
                  <a:t>⬄ ground-truth clusters</a:t>
                </a:r>
              </a:p>
              <a:p>
                <a:endParaRPr lang="en-US" dirty="0"/>
              </a:p>
              <a:p>
                <a:r>
                  <a:rPr lang="en-US" dirty="0"/>
                  <a:t>w</a:t>
                </a:r>
                <a:r>
                  <a:rPr lang="en-US" dirty="0">
                    <a:solidFill>
                      <a:schemeClr val="tx1"/>
                    </a:solidFill>
                  </a:rPr>
                  <a:t>hich are unique!</a:t>
                </a:r>
              </a:p>
            </p:txBody>
          </p:sp>
        </mc:Choice>
        <mc:Fallback xmlns="">
          <p:sp>
            <p:nvSpPr>
              <p:cNvPr id="24" name="TextBox 23">
                <a:extLst>
                  <a:ext uri="{FF2B5EF4-FFF2-40B4-BE49-F238E27FC236}">
                    <a16:creationId xmlns:a16="http://schemas.microsoft.com/office/drawing/2014/main" id="{A877C772-4647-4214-9B19-535A1B16AE74}"/>
                  </a:ext>
                </a:extLst>
              </p:cNvPr>
              <p:cNvSpPr txBox="1">
                <a:spLocks noRot="1" noChangeAspect="1" noMove="1" noResize="1" noEditPoints="1" noAdjustHandles="1" noChangeArrowheads="1" noChangeShapeType="1" noTextEdit="1"/>
              </p:cNvSpPr>
              <p:nvPr/>
            </p:nvSpPr>
            <p:spPr>
              <a:xfrm>
                <a:off x="4981952" y="3729183"/>
                <a:ext cx="4034238" cy="2769989"/>
              </a:xfrm>
              <a:prstGeom prst="rect">
                <a:avLst/>
              </a:prstGeom>
              <a:blipFill>
                <a:blip r:embed="rId6"/>
                <a:stretch>
                  <a:fillRect l="-2417" t="-2203" b="-2643"/>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D9819406-78E1-4AD6-827A-2E80B23B9FC3}"/>
              </a:ext>
            </a:extLst>
          </p:cNvPr>
          <p:cNvSpPr/>
          <p:nvPr/>
        </p:nvSpPr>
        <p:spPr>
          <a:xfrm>
            <a:off x="3865418" y="6203373"/>
            <a:ext cx="602476" cy="518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4B35D1F-1D0E-4753-AE07-C65239ACF7D1}"/>
              </a:ext>
            </a:extLst>
          </p:cNvPr>
          <p:cNvSpPr>
            <a:spLocks noGrp="1"/>
          </p:cNvSpPr>
          <p:nvPr>
            <p:ph type="sldNum" sz="quarter" idx="12"/>
          </p:nvPr>
        </p:nvSpPr>
        <p:spPr/>
        <p:txBody>
          <a:bodyPr/>
          <a:lstStyle/>
          <a:p>
            <a:fld id="{ED922394-96B1-4130-9F58-06B799E76477}" type="slidenum">
              <a:rPr lang="en-US" smtClean="0"/>
              <a:t>29</a:t>
            </a:fld>
            <a:endParaRPr lang="en-US"/>
          </a:p>
        </p:txBody>
      </p:sp>
    </p:spTree>
    <p:extLst>
      <p:ext uri="{BB962C8B-B14F-4D97-AF65-F5344CB8AC3E}">
        <p14:creationId xmlns:p14="http://schemas.microsoft.com/office/powerpoint/2010/main" val="169630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29C02-1E12-43A8-A268-A0F26C3458A1}"/>
              </a:ext>
            </a:extLst>
          </p:cNvPr>
          <p:cNvSpPr>
            <a:spLocks noGrp="1"/>
          </p:cNvSpPr>
          <p:nvPr>
            <p:ph type="title"/>
          </p:nvPr>
        </p:nvSpPr>
        <p:spPr/>
        <p:txBody>
          <a:bodyPr>
            <a:normAutofit fontScale="90000"/>
          </a:bodyPr>
          <a:lstStyle/>
          <a:p>
            <a:r>
              <a:rPr lang="en-US" dirty="0">
                <a:solidFill>
                  <a:schemeClr val="accent2"/>
                </a:solidFill>
              </a:rPr>
              <a:t>High-Dimensional Statistics: </a:t>
            </a:r>
            <a:r>
              <a:rPr lang="en-US" dirty="0"/>
              <a:t>Building Blocks of ML and Data Science</a:t>
            </a:r>
          </a:p>
        </p:txBody>
      </p:sp>
      <p:sp>
        <p:nvSpPr>
          <p:cNvPr id="17" name="Title 1">
            <a:extLst>
              <a:ext uri="{FF2B5EF4-FFF2-40B4-BE49-F238E27FC236}">
                <a16:creationId xmlns:a16="http://schemas.microsoft.com/office/drawing/2014/main" id="{5A40851E-B3C5-4638-B22F-8F18CE5D0DA2}"/>
              </a:ext>
            </a:extLst>
          </p:cNvPr>
          <p:cNvSpPr txBox="1">
            <a:spLocks/>
          </p:cNvSpPr>
          <p:nvPr/>
        </p:nvSpPr>
        <p:spPr>
          <a:xfrm>
            <a:off x="456171" y="3322478"/>
            <a:ext cx="8231655" cy="663421"/>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latin typeface="+mn-lt"/>
              </a:rPr>
              <a:t>Which have efficient algorithms?</a:t>
            </a:r>
          </a:p>
        </p:txBody>
      </p:sp>
      <p:sp>
        <p:nvSpPr>
          <p:cNvPr id="18" name="Rectangle 17">
            <a:extLst>
              <a:ext uri="{FF2B5EF4-FFF2-40B4-BE49-F238E27FC236}">
                <a16:creationId xmlns:a16="http://schemas.microsoft.com/office/drawing/2014/main" id="{E5E71E1C-7F7F-43CD-B753-A39CD06F8B4D}"/>
              </a:ext>
            </a:extLst>
          </p:cNvPr>
          <p:cNvSpPr/>
          <p:nvPr/>
        </p:nvSpPr>
        <p:spPr>
          <a:xfrm>
            <a:off x="456171" y="4476594"/>
            <a:ext cx="6992235" cy="600164"/>
          </a:xfrm>
          <a:prstGeom prst="rect">
            <a:avLst/>
          </a:prstGeom>
        </p:spPr>
        <p:txBody>
          <a:bodyPr wrap="none">
            <a:spAutoFit/>
          </a:bodyPr>
          <a:lstStyle/>
          <a:p>
            <a:r>
              <a:rPr lang="en-US" sz="3300" dirty="0"/>
              <a:t>What are the </a:t>
            </a:r>
            <a:r>
              <a:rPr lang="en-US" sz="3300" dirty="0">
                <a:solidFill>
                  <a:schemeClr val="accent4"/>
                </a:solidFill>
              </a:rPr>
              <a:t>best</a:t>
            </a:r>
            <a:r>
              <a:rPr lang="en-US" sz="3300" dirty="0"/>
              <a:t> algorithms for them?</a:t>
            </a:r>
          </a:p>
        </p:txBody>
      </p:sp>
      <p:sp>
        <p:nvSpPr>
          <p:cNvPr id="19" name="Rectangle 18">
            <a:extLst>
              <a:ext uri="{FF2B5EF4-FFF2-40B4-BE49-F238E27FC236}">
                <a16:creationId xmlns:a16="http://schemas.microsoft.com/office/drawing/2014/main" id="{AD70599E-B1EA-4871-9D2E-854CC39D0CF7}"/>
              </a:ext>
            </a:extLst>
          </p:cNvPr>
          <p:cNvSpPr/>
          <p:nvPr/>
        </p:nvSpPr>
        <p:spPr>
          <a:xfrm>
            <a:off x="456171" y="5567453"/>
            <a:ext cx="6992234" cy="600164"/>
          </a:xfrm>
          <a:prstGeom prst="rect">
            <a:avLst/>
          </a:prstGeom>
        </p:spPr>
        <p:txBody>
          <a:bodyPr wrap="square">
            <a:spAutoFit/>
          </a:bodyPr>
          <a:lstStyle/>
          <a:p>
            <a:r>
              <a:rPr lang="en-US" sz="3300" dirty="0">
                <a:solidFill>
                  <a:schemeClr val="accent4"/>
                </a:solidFill>
              </a:rPr>
              <a:t>Most accurate? Fastest? Most robust?</a:t>
            </a:r>
          </a:p>
        </p:txBody>
      </p:sp>
      <p:pic>
        <p:nvPicPr>
          <p:cNvPr id="21" name="Picture 20">
            <a:extLst>
              <a:ext uri="{FF2B5EF4-FFF2-40B4-BE49-F238E27FC236}">
                <a16:creationId xmlns:a16="http://schemas.microsoft.com/office/drawing/2014/main" id="{97A4F437-DBFB-4C35-8474-92C212542050}"/>
              </a:ext>
            </a:extLst>
          </p:cNvPr>
          <p:cNvPicPr>
            <a:picLocks noChangeAspect="1"/>
          </p:cNvPicPr>
          <p:nvPr/>
        </p:nvPicPr>
        <p:blipFill>
          <a:blip r:embed="rId3"/>
          <a:stretch>
            <a:fillRect/>
          </a:stretch>
        </p:blipFill>
        <p:spPr>
          <a:xfrm>
            <a:off x="6590180" y="2033235"/>
            <a:ext cx="942526" cy="677444"/>
          </a:xfrm>
          <a:prstGeom prst="rect">
            <a:avLst/>
          </a:prstGeom>
          <a:ln w="38100" cap="rnd">
            <a:solidFill>
              <a:schemeClr val="bg2">
                <a:lumMod val="50000"/>
              </a:schemeClr>
            </a:solidFill>
            <a:round/>
            <a:extLst>
              <a:ext uri="{C807C97D-BFC1-408E-A445-0C87EB9F89A2}">
                <ask:lineSketchStyleProps xmlns:ask="http://schemas.microsoft.com/office/drawing/2018/sketchyshapes" sd="1219033472">
                  <a:custGeom>
                    <a:avLst/>
                    <a:gdLst>
                      <a:gd name="connsiteX0" fmla="*/ 0 w 2928959"/>
                      <a:gd name="connsiteY0" fmla="*/ 0 h 1852626"/>
                      <a:gd name="connsiteX1" fmla="*/ 527213 w 2928959"/>
                      <a:gd name="connsiteY1" fmla="*/ 0 h 1852626"/>
                      <a:gd name="connsiteX2" fmla="*/ 1142294 w 2928959"/>
                      <a:gd name="connsiteY2" fmla="*/ 0 h 1852626"/>
                      <a:gd name="connsiteX3" fmla="*/ 1698796 w 2928959"/>
                      <a:gd name="connsiteY3" fmla="*/ 0 h 1852626"/>
                      <a:gd name="connsiteX4" fmla="*/ 2226009 w 2928959"/>
                      <a:gd name="connsiteY4" fmla="*/ 0 h 1852626"/>
                      <a:gd name="connsiteX5" fmla="*/ 2928959 w 2928959"/>
                      <a:gd name="connsiteY5" fmla="*/ 0 h 1852626"/>
                      <a:gd name="connsiteX6" fmla="*/ 2928959 w 2928959"/>
                      <a:gd name="connsiteY6" fmla="*/ 463157 h 1852626"/>
                      <a:gd name="connsiteX7" fmla="*/ 2928959 w 2928959"/>
                      <a:gd name="connsiteY7" fmla="*/ 926313 h 1852626"/>
                      <a:gd name="connsiteX8" fmla="*/ 2928959 w 2928959"/>
                      <a:gd name="connsiteY8" fmla="*/ 1352417 h 1852626"/>
                      <a:gd name="connsiteX9" fmla="*/ 2928959 w 2928959"/>
                      <a:gd name="connsiteY9" fmla="*/ 1852626 h 1852626"/>
                      <a:gd name="connsiteX10" fmla="*/ 2401746 w 2928959"/>
                      <a:gd name="connsiteY10" fmla="*/ 1852626 h 1852626"/>
                      <a:gd name="connsiteX11" fmla="*/ 1903823 w 2928959"/>
                      <a:gd name="connsiteY11" fmla="*/ 1852626 h 1852626"/>
                      <a:gd name="connsiteX12" fmla="*/ 1288742 w 2928959"/>
                      <a:gd name="connsiteY12" fmla="*/ 1852626 h 1852626"/>
                      <a:gd name="connsiteX13" fmla="*/ 761529 w 2928959"/>
                      <a:gd name="connsiteY13" fmla="*/ 1852626 h 1852626"/>
                      <a:gd name="connsiteX14" fmla="*/ 0 w 2928959"/>
                      <a:gd name="connsiteY14" fmla="*/ 1852626 h 1852626"/>
                      <a:gd name="connsiteX15" fmla="*/ 0 w 2928959"/>
                      <a:gd name="connsiteY15" fmla="*/ 1352417 h 1852626"/>
                      <a:gd name="connsiteX16" fmla="*/ 0 w 2928959"/>
                      <a:gd name="connsiteY16" fmla="*/ 926313 h 1852626"/>
                      <a:gd name="connsiteX17" fmla="*/ 0 w 2928959"/>
                      <a:gd name="connsiteY17" fmla="*/ 444630 h 1852626"/>
                      <a:gd name="connsiteX18" fmla="*/ 0 w 2928959"/>
                      <a:gd name="connsiteY18" fmla="*/ 0 h 185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28959" h="1852626" fill="none" extrusionOk="0">
                        <a:moveTo>
                          <a:pt x="0" y="0"/>
                        </a:moveTo>
                        <a:cubicBezTo>
                          <a:pt x="225897" y="-28325"/>
                          <a:pt x="363463" y="18280"/>
                          <a:pt x="527213" y="0"/>
                        </a:cubicBezTo>
                        <a:cubicBezTo>
                          <a:pt x="690963" y="-18280"/>
                          <a:pt x="887058" y="20929"/>
                          <a:pt x="1142294" y="0"/>
                        </a:cubicBezTo>
                        <a:cubicBezTo>
                          <a:pt x="1397530" y="-20929"/>
                          <a:pt x="1457989" y="62549"/>
                          <a:pt x="1698796" y="0"/>
                        </a:cubicBezTo>
                        <a:cubicBezTo>
                          <a:pt x="1939603" y="-62549"/>
                          <a:pt x="2040408" y="10093"/>
                          <a:pt x="2226009" y="0"/>
                        </a:cubicBezTo>
                        <a:cubicBezTo>
                          <a:pt x="2411610" y="-10093"/>
                          <a:pt x="2708268" y="51486"/>
                          <a:pt x="2928959" y="0"/>
                        </a:cubicBezTo>
                        <a:cubicBezTo>
                          <a:pt x="2963842" y="186371"/>
                          <a:pt x="2874174" y="321644"/>
                          <a:pt x="2928959" y="463157"/>
                        </a:cubicBezTo>
                        <a:cubicBezTo>
                          <a:pt x="2983744" y="604670"/>
                          <a:pt x="2926899" y="775419"/>
                          <a:pt x="2928959" y="926313"/>
                        </a:cubicBezTo>
                        <a:cubicBezTo>
                          <a:pt x="2931019" y="1077207"/>
                          <a:pt x="2899274" y="1217739"/>
                          <a:pt x="2928959" y="1352417"/>
                        </a:cubicBezTo>
                        <a:cubicBezTo>
                          <a:pt x="2958644" y="1487095"/>
                          <a:pt x="2910815" y="1681006"/>
                          <a:pt x="2928959" y="1852626"/>
                        </a:cubicBezTo>
                        <a:cubicBezTo>
                          <a:pt x="2675577" y="1901690"/>
                          <a:pt x="2514987" y="1834003"/>
                          <a:pt x="2401746" y="1852626"/>
                        </a:cubicBezTo>
                        <a:cubicBezTo>
                          <a:pt x="2288505" y="1871249"/>
                          <a:pt x="2148600" y="1824427"/>
                          <a:pt x="1903823" y="1852626"/>
                        </a:cubicBezTo>
                        <a:cubicBezTo>
                          <a:pt x="1659046" y="1880825"/>
                          <a:pt x="1429714" y="1785161"/>
                          <a:pt x="1288742" y="1852626"/>
                        </a:cubicBezTo>
                        <a:cubicBezTo>
                          <a:pt x="1147770" y="1920091"/>
                          <a:pt x="1001179" y="1838509"/>
                          <a:pt x="761529" y="1852626"/>
                        </a:cubicBezTo>
                        <a:cubicBezTo>
                          <a:pt x="521879" y="1866743"/>
                          <a:pt x="380600" y="1799282"/>
                          <a:pt x="0" y="1852626"/>
                        </a:cubicBezTo>
                        <a:cubicBezTo>
                          <a:pt x="-52038" y="1719032"/>
                          <a:pt x="53999" y="1545221"/>
                          <a:pt x="0" y="1352417"/>
                        </a:cubicBezTo>
                        <a:cubicBezTo>
                          <a:pt x="-53999" y="1159613"/>
                          <a:pt x="42556" y="1030311"/>
                          <a:pt x="0" y="926313"/>
                        </a:cubicBezTo>
                        <a:cubicBezTo>
                          <a:pt x="-42556" y="822315"/>
                          <a:pt x="6807" y="548356"/>
                          <a:pt x="0" y="444630"/>
                        </a:cubicBezTo>
                        <a:cubicBezTo>
                          <a:pt x="-6807" y="340904"/>
                          <a:pt x="34181" y="147739"/>
                          <a:pt x="0" y="0"/>
                        </a:cubicBezTo>
                        <a:close/>
                      </a:path>
                      <a:path w="2928959" h="1852626" stroke="0" extrusionOk="0">
                        <a:moveTo>
                          <a:pt x="0" y="0"/>
                        </a:moveTo>
                        <a:cubicBezTo>
                          <a:pt x="230639" y="-46008"/>
                          <a:pt x="362404" y="4623"/>
                          <a:pt x="556502" y="0"/>
                        </a:cubicBezTo>
                        <a:cubicBezTo>
                          <a:pt x="750600" y="-4623"/>
                          <a:pt x="948743" y="27086"/>
                          <a:pt x="1054425" y="0"/>
                        </a:cubicBezTo>
                        <a:cubicBezTo>
                          <a:pt x="1160107" y="-27086"/>
                          <a:pt x="1445219" y="27370"/>
                          <a:pt x="1698796" y="0"/>
                        </a:cubicBezTo>
                        <a:cubicBezTo>
                          <a:pt x="1952373" y="-27370"/>
                          <a:pt x="2043240" y="4975"/>
                          <a:pt x="2255298" y="0"/>
                        </a:cubicBezTo>
                        <a:cubicBezTo>
                          <a:pt x="2467356" y="-4975"/>
                          <a:pt x="2761886" y="61565"/>
                          <a:pt x="2928959" y="0"/>
                        </a:cubicBezTo>
                        <a:cubicBezTo>
                          <a:pt x="2976995" y="234780"/>
                          <a:pt x="2910616" y="256626"/>
                          <a:pt x="2928959" y="500209"/>
                        </a:cubicBezTo>
                        <a:cubicBezTo>
                          <a:pt x="2947302" y="743792"/>
                          <a:pt x="2907493" y="795757"/>
                          <a:pt x="2928959" y="963366"/>
                        </a:cubicBezTo>
                        <a:cubicBezTo>
                          <a:pt x="2950425" y="1130975"/>
                          <a:pt x="2876138" y="1225403"/>
                          <a:pt x="2928959" y="1426522"/>
                        </a:cubicBezTo>
                        <a:cubicBezTo>
                          <a:pt x="2981780" y="1627641"/>
                          <a:pt x="2928226" y="1663574"/>
                          <a:pt x="2928959" y="1852626"/>
                        </a:cubicBezTo>
                        <a:cubicBezTo>
                          <a:pt x="2787344" y="1876762"/>
                          <a:pt x="2591409" y="1791560"/>
                          <a:pt x="2401746" y="1852626"/>
                        </a:cubicBezTo>
                        <a:cubicBezTo>
                          <a:pt x="2212083" y="1913692"/>
                          <a:pt x="2020625" y="1839101"/>
                          <a:pt x="1815955" y="1852626"/>
                        </a:cubicBezTo>
                        <a:cubicBezTo>
                          <a:pt x="1611285" y="1866151"/>
                          <a:pt x="1488925" y="1799950"/>
                          <a:pt x="1259452" y="1852626"/>
                        </a:cubicBezTo>
                        <a:cubicBezTo>
                          <a:pt x="1029979" y="1905302"/>
                          <a:pt x="814577" y="1807324"/>
                          <a:pt x="615081" y="1852626"/>
                        </a:cubicBezTo>
                        <a:cubicBezTo>
                          <a:pt x="415585" y="1897928"/>
                          <a:pt x="207967" y="1843856"/>
                          <a:pt x="0" y="1852626"/>
                        </a:cubicBezTo>
                        <a:cubicBezTo>
                          <a:pt x="-32423" y="1732461"/>
                          <a:pt x="42924" y="1560145"/>
                          <a:pt x="0" y="1426522"/>
                        </a:cubicBezTo>
                        <a:cubicBezTo>
                          <a:pt x="-42924" y="1292899"/>
                          <a:pt x="53903" y="1057229"/>
                          <a:pt x="0" y="963366"/>
                        </a:cubicBezTo>
                        <a:cubicBezTo>
                          <a:pt x="-53903" y="869503"/>
                          <a:pt x="7007" y="639372"/>
                          <a:pt x="0" y="518735"/>
                        </a:cubicBezTo>
                        <a:cubicBezTo>
                          <a:pt x="-7007" y="398098"/>
                          <a:pt x="35456" y="152301"/>
                          <a:pt x="0" y="0"/>
                        </a:cubicBezTo>
                        <a:close/>
                      </a:path>
                    </a:pathLst>
                  </a:custGeom>
                  <ask:type>
                    <ask:lineSketchNone/>
                  </ask:type>
                </ask:lineSketchStyleProps>
              </a:ext>
            </a:extLst>
          </a:ln>
        </p:spPr>
      </p:pic>
      <p:pic>
        <p:nvPicPr>
          <p:cNvPr id="22" name="Picture 21">
            <a:extLst>
              <a:ext uri="{FF2B5EF4-FFF2-40B4-BE49-F238E27FC236}">
                <a16:creationId xmlns:a16="http://schemas.microsoft.com/office/drawing/2014/main" id="{E4A1D017-8515-47FF-96A0-904CFEA22E49}"/>
              </a:ext>
            </a:extLst>
          </p:cNvPr>
          <p:cNvPicPr>
            <a:picLocks noChangeAspect="1"/>
          </p:cNvPicPr>
          <p:nvPr/>
        </p:nvPicPr>
        <p:blipFill>
          <a:blip r:embed="rId4"/>
          <a:stretch>
            <a:fillRect/>
          </a:stretch>
        </p:blipFill>
        <p:spPr>
          <a:xfrm>
            <a:off x="5374415" y="2033235"/>
            <a:ext cx="905643" cy="663423"/>
          </a:xfrm>
          <a:prstGeom prst="rect">
            <a:avLst/>
          </a:prstGeom>
          <a:ln w="38100">
            <a:solidFill>
              <a:schemeClr val="bg2">
                <a:lumMod val="50000"/>
              </a:schemeClr>
            </a:solidFill>
          </a:ln>
        </p:spPr>
      </p:pic>
      <p:pic>
        <p:nvPicPr>
          <p:cNvPr id="23" name="Picture 22">
            <a:extLst>
              <a:ext uri="{FF2B5EF4-FFF2-40B4-BE49-F238E27FC236}">
                <a16:creationId xmlns:a16="http://schemas.microsoft.com/office/drawing/2014/main" id="{1ACA332A-C2FB-4BBF-8421-EFA21F4D65D2}"/>
              </a:ext>
            </a:extLst>
          </p:cNvPr>
          <p:cNvPicPr>
            <a:picLocks noChangeAspect="1"/>
          </p:cNvPicPr>
          <p:nvPr/>
        </p:nvPicPr>
        <p:blipFill>
          <a:blip r:embed="rId5"/>
          <a:stretch>
            <a:fillRect/>
          </a:stretch>
        </p:blipFill>
        <p:spPr>
          <a:xfrm>
            <a:off x="543212" y="2047258"/>
            <a:ext cx="1797035" cy="663422"/>
          </a:xfrm>
          <a:prstGeom prst="rect">
            <a:avLst/>
          </a:prstGeom>
          <a:ln w="38100">
            <a:solidFill>
              <a:schemeClr val="bg2">
                <a:lumMod val="50000"/>
              </a:schemeClr>
            </a:solidFill>
          </a:ln>
        </p:spPr>
      </p:pic>
      <p:pic>
        <p:nvPicPr>
          <p:cNvPr id="24" name="Picture 23">
            <a:extLst>
              <a:ext uri="{FF2B5EF4-FFF2-40B4-BE49-F238E27FC236}">
                <a16:creationId xmlns:a16="http://schemas.microsoft.com/office/drawing/2014/main" id="{0398D5DD-0B0A-493E-8135-7E5CC86FB6B3}"/>
              </a:ext>
            </a:extLst>
          </p:cNvPr>
          <p:cNvPicPr>
            <a:picLocks noChangeAspect="1"/>
          </p:cNvPicPr>
          <p:nvPr/>
        </p:nvPicPr>
        <p:blipFill>
          <a:blip r:embed="rId6"/>
          <a:stretch>
            <a:fillRect/>
          </a:stretch>
        </p:blipFill>
        <p:spPr>
          <a:xfrm>
            <a:off x="2650369" y="2047256"/>
            <a:ext cx="1362386" cy="663423"/>
          </a:xfrm>
          <a:prstGeom prst="rect">
            <a:avLst/>
          </a:prstGeom>
          <a:ln w="38100">
            <a:solidFill>
              <a:schemeClr val="bg2">
                <a:lumMod val="50000"/>
              </a:schemeClr>
            </a:solidFill>
          </a:ln>
        </p:spPr>
      </p:pic>
      <p:pic>
        <p:nvPicPr>
          <p:cNvPr id="25" name="Picture 24">
            <a:extLst>
              <a:ext uri="{FF2B5EF4-FFF2-40B4-BE49-F238E27FC236}">
                <a16:creationId xmlns:a16="http://schemas.microsoft.com/office/drawing/2014/main" id="{AF5C134F-31F9-44C2-BE70-E395CC9DCE25}"/>
              </a:ext>
            </a:extLst>
          </p:cNvPr>
          <p:cNvPicPr>
            <a:picLocks noChangeAspect="1"/>
          </p:cNvPicPr>
          <p:nvPr/>
        </p:nvPicPr>
        <p:blipFill>
          <a:blip r:embed="rId7"/>
          <a:stretch>
            <a:fillRect/>
          </a:stretch>
        </p:blipFill>
        <p:spPr>
          <a:xfrm>
            <a:off x="4322877" y="2047256"/>
            <a:ext cx="741416" cy="656375"/>
          </a:xfrm>
          <a:prstGeom prst="rect">
            <a:avLst/>
          </a:prstGeom>
          <a:ln w="38100">
            <a:solidFill>
              <a:schemeClr val="bg2">
                <a:lumMod val="50000"/>
              </a:schemeClr>
            </a:solidFill>
          </a:ln>
        </p:spPr>
      </p:pic>
      <p:pic>
        <p:nvPicPr>
          <p:cNvPr id="26" name="Picture 25">
            <a:extLst>
              <a:ext uri="{FF2B5EF4-FFF2-40B4-BE49-F238E27FC236}">
                <a16:creationId xmlns:a16="http://schemas.microsoft.com/office/drawing/2014/main" id="{231DDDB3-27E7-4DE4-88A5-77C7E9A2C7DC}"/>
              </a:ext>
            </a:extLst>
          </p:cNvPr>
          <p:cNvPicPr>
            <a:picLocks noChangeAspect="1"/>
          </p:cNvPicPr>
          <p:nvPr/>
        </p:nvPicPr>
        <p:blipFill>
          <a:blip r:embed="rId8"/>
          <a:stretch>
            <a:fillRect/>
          </a:stretch>
        </p:blipFill>
        <p:spPr>
          <a:xfrm>
            <a:off x="7829610" y="2037013"/>
            <a:ext cx="771178" cy="679544"/>
          </a:xfrm>
          <a:prstGeom prst="rect">
            <a:avLst/>
          </a:prstGeom>
          <a:ln w="38100">
            <a:solidFill>
              <a:schemeClr val="bg2">
                <a:lumMod val="50000"/>
              </a:schemeClr>
            </a:solidFill>
          </a:ln>
        </p:spPr>
      </p:pic>
      <p:sp>
        <p:nvSpPr>
          <p:cNvPr id="4" name="Slide Number Placeholder 3">
            <a:extLst>
              <a:ext uri="{FF2B5EF4-FFF2-40B4-BE49-F238E27FC236}">
                <a16:creationId xmlns:a16="http://schemas.microsoft.com/office/drawing/2014/main" id="{B465438E-C47F-4209-BA2C-5EA772FAF4F9}"/>
              </a:ext>
            </a:extLst>
          </p:cNvPr>
          <p:cNvSpPr>
            <a:spLocks noGrp="1"/>
          </p:cNvSpPr>
          <p:nvPr>
            <p:ph type="sldNum" sz="quarter" idx="12"/>
          </p:nvPr>
        </p:nvSpPr>
        <p:spPr/>
        <p:txBody>
          <a:bodyPr/>
          <a:lstStyle/>
          <a:p>
            <a:fld id="{ED922394-96B1-4130-9F58-06B799E76477}" type="slidenum">
              <a:rPr lang="en-US" smtClean="0"/>
              <a:t>3</a:t>
            </a:fld>
            <a:endParaRPr lang="en-US"/>
          </a:p>
        </p:txBody>
      </p:sp>
    </p:spTree>
    <p:extLst>
      <p:ext uri="{BB962C8B-B14F-4D97-AF65-F5344CB8AC3E}">
        <p14:creationId xmlns:p14="http://schemas.microsoft.com/office/powerpoint/2010/main" val="2382508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C510CA-2E08-46E2-A2FA-AEEB5F984430}"/>
              </a:ext>
            </a:extLst>
          </p:cNvPr>
          <p:cNvPicPr>
            <a:picLocks noChangeAspect="1"/>
          </p:cNvPicPr>
          <p:nvPr/>
        </p:nvPicPr>
        <p:blipFill>
          <a:blip r:embed="rId2"/>
          <a:stretch>
            <a:fillRect/>
          </a:stretch>
        </p:blipFill>
        <p:spPr>
          <a:xfrm>
            <a:off x="5576503" y="56044"/>
            <a:ext cx="3162563" cy="2137488"/>
          </a:xfrm>
          <a:prstGeom prst="rect">
            <a:avLst/>
          </a:prstGeom>
        </p:spPr>
      </p:pic>
      <p:sp>
        <p:nvSpPr>
          <p:cNvPr id="2" name="Title 1">
            <a:extLst>
              <a:ext uri="{FF2B5EF4-FFF2-40B4-BE49-F238E27FC236}">
                <a16:creationId xmlns:a16="http://schemas.microsoft.com/office/drawing/2014/main" id="{40C53C7A-100B-45C1-9F8F-44EF67AE90BD}"/>
              </a:ext>
            </a:extLst>
          </p:cNvPr>
          <p:cNvSpPr>
            <a:spLocks noGrp="1"/>
          </p:cNvSpPr>
          <p:nvPr>
            <p:ph type="title"/>
          </p:nvPr>
        </p:nvSpPr>
        <p:spPr/>
        <p:txBody>
          <a:bodyPr/>
          <a:lstStyle/>
          <a:p>
            <a:r>
              <a:rPr lang="en-US" dirty="0"/>
              <a:t>Proofs to Algorithms</a:t>
            </a:r>
            <a:br>
              <a:rPr lang="en-US" dirty="0"/>
            </a:br>
            <a:r>
              <a:rPr lang="en-US" dirty="0"/>
              <a:t>for Mixture Models</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DB0290D-5BDD-403B-9EB6-534C59C2F3B7}"/>
                  </a:ext>
                </a:extLst>
              </p:cNvPr>
              <p:cNvSpPr txBox="1"/>
              <p:nvPr/>
            </p:nvSpPr>
            <p:spPr>
              <a:xfrm>
                <a:off x="6361250" y="2266572"/>
                <a:ext cx="1970709" cy="646331"/>
              </a:xfrm>
              <a:prstGeom prst="rect">
                <a:avLst/>
              </a:prstGeom>
              <a:noFill/>
            </p:spPr>
            <p:txBody>
              <a:bodyPr wrap="square" rtlCol="0">
                <a:spAutoFit/>
              </a:bodyPr>
              <a:lstStyle/>
              <a:p>
                <a:r>
                  <a:rPr lang="en-US" dirty="0"/>
                  <a:t>Samples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𝑛</m:t>
                        </m:r>
                      </m:sub>
                    </m:sSub>
                  </m:oMath>
                </a14:m>
                <a:r>
                  <a:rPr lang="en-US" dirty="0"/>
                  <a:t> </a:t>
                </a:r>
              </a:p>
              <a:p>
                <a:r>
                  <a:rPr lang="en-US" dirty="0"/>
                  <a:t>from </a:t>
                </a:r>
                <a14:m>
                  <m:oMath xmlns:m="http://schemas.openxmlformats.org/officeDocument/2006/math">
                    <m:r>
                      <a:rPr lang="en-US" b="0" i="1" smtClean="0">
                        <a:latin typeface="Cambria Math" panose="02040503050406030204" pitchFamily="18" charset="0"/>
                      </a:rPr>
                      <m:t>𝑘</m:t>
                    </m:r>
                  </m:oMath>
                </a14:m>
                <a:r>
                  <a:rPr lang="en-US" dirty="0"/>
                  <a:t> Gaussians</a:t>
                </a:r>
              </a:p>
            </p:txBody>
          </p:sp>
        </mc:Choice>
        <mc:Fallback xmlns="">
          <p:sp>
            <p:nvSpPr>
              <p:cNvPr id="18" name="TextBox 17">
                <a:extLst>
                  <a:ext uri="{FF2B5EF4-FFF2-40B4-BE49-F238E27FC236}">
                    <a16:creationId xmlns:a16="http://schemas.microsoft.com/office/drawing/2014/main" id="{9DB0290D-5BDD-403B-9EB6-534C59C2F3B7}"/>
                  </a:ext>
                </a:extLst>
              </p:cNvPr>
              <p:cNvSpPr txBox="1">
                <a:spLocks noRot="1" noChangeAspect="1" noMove="1" noResize="1" noEditPoints="1" noAdjustHandles="1" noChangeArrowheads="1" noChangeShapeType="1" noTextEdit="1"/>
              </p:cNvSpPr>
              <p:nvPr/>
            </p:nvSpPr>
            <p:spPr>
              <a:xfrm>
                <a:off x="6361250" y="2266572"/>
                <a:ext cx="1970709" cy="646331"/>
              </a:xfrm>
              <a:prstGeom prst="rect">
                <a:avLst/>
              </a:prstGeom>
              <a:blipFill>
                <a:blip r:embed="rId3"/>
                <a:stretch>
                  <a:fillRect l="-2786"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Rounded Corners 28">
                <a:extLst>
                  <a:ext uri="{FF2B5EF4-FFF2-40B4-BE49-F238E27FC236}">
                    <a16:creationId xmlns:a16="http://schemas.microsoft.com/office/drawing/2014/main" id="{2E1C815C-28D8-432E-A15D-9FC89DFC51B4}"/>
                  </a:ext>
                </a:extLst>
              </p:cNvPr>
              <p:cNvSpPr/>
              <p:nvPr/>
            </p:nvSpPr>
            <p:spPr>
              <a:xfrm>
                <a:off x="243156" y="2038314"/>
                <a:ext cx="5584438" cy="1456981"/>
              </a:xfrm>
              <a:prstGeom prst="round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Identifiability: </a:t>
                </a:r>
                <a:r>
                  <a:rPr lang="en-US" dirty="0">
                    <a:solidFill>
                      <a:schemeClr val="tx1"/>
                    </a:solidFill>
                  </a:rPr>
                  <a:t>if </a:t>
                </a:r>
                <a14:m>
                  <m:oMath xmlns:m="http://schemas.openxmlformats.org/officeDocument/2006/math">
                    <m:r>
                      <m:rPr>
                        <m:sty m:val="p"/>
                      </m:rPr>
                      <a:rPr lang="en-US" b="0" i="0" smtClean="0">
                        <a:solidFill>
                          <a:schemeClr val="accent2"/>
                        </a:solidFill>
                        <a:latin typeface="Cambria Math" panose="02040503050406030204" pitchFamily="18" charset="0"/>
                      </a:rPr>
                      <m:t>Δ</m:t>
                    </m:r>
                    <m:r>
                      <a:rPr lang="en-US" b="0" i="1" smtClean="0">
                        <a:solidFill>
                          <a:schemeClr val="accent2"/>
                        </a:solidFill>
                        <a:latin typeface="Cambria Math" panose="02040503050406030204" pitchFamily="18" charset="0"/>
                      </a:rPr>
                      <m:t>≫</m:t>
                    </m:r>
                    <m:rad>
                      <m:radPr>
                        <m:degHide m:val="on"/>
                        <m:ctrlPr>
                          <a:rPr lang="en-US" b="0" i="1" smtClean="0">
                            <a:solidFill>
                              <a:schemeClr val="accent2"/>
                            </a:solidFill>
                            <a:latin typeface="Cambria Math" panose="02040503050406030204" pitchFamily="18" charset="0"/>
                          </a:rPr>
                        </m:ctrlPr>
                      </m:radPr>
                      <m:deg/>
                      <m:e>
                        <m:func>
                          <m:funcPr>
                            <m:ctrlPr>
                              <a:rPr lang="en-US" b="0" i="1" smtClean="0">
                                <a:solidFill>
                                  <a:schemeClr val="accent2"/>
                                </a:solidFill>
                                <a:latin typeface="Cambria Math" panose="02040503050406030204" pitchFamily="18" charset="0"/>
                              </a:rPr>
                            </m:ctrlPr>
                          </m:funcPr>
                          <m:fName>
                            <m:r>
                              <m:rPr>
                                <m:sty m:val="p"/>
                              </m:rPr>
                              <a:rPr lang="en-US" b="0" i="0" smtClean="0">
                                <a:solidFill>
                                  <a:schemeClr val="accent2"/>
                                </a:solidFill>
                                <a:latin typeface="Cambria Math" panose="02040503050406030204" pitchFamily="18" charset="0"/>
                              </a:rPr>
                              <m:t>log</m:t>
                            </m:r>
                          </m:fName>
                          <m:e>
                            <m:r>
                              <a:rPr lang="en-US" b="0" i="1" smtClean="0">
                                <a:solidFill>
                                  <a:schemeClr val="accent2"/>
                                </a:solidFill>
                                <a:latin typeface="Cambria Math" panose="02040503050406030204" pitchFamily="18" charset="0"/>
                              </a:rPr>
                              <m:t>𝑘</m:t>
                            </m:r>
                          </m:e>
                        </m:func>
                      </m:e>
                    </m:rad>
                  </m:oMath>
                </a14:m>
                <a:r>
                  <a:rPr lang="en-US" dirty="0">
                    <a:solidFill>
                      <a:schemeClr val="tx1"/>
                    </a:solidFill>
                  </a:rPr>
                  <a:t>, clusters are unambiguous.</a:t>
                </a:r>
              </a:p>
              <a:p>
                <a:endParaRPr lang="en-US" dirty="0">
                  <a:solidFill>
                    <a:schemeClr val="tx1"/>
                  </a:solidFill>
                </a:endParaRPr>
              </a:p>
              <a:p>
                <a:r>
                  <a:rPr lang="en-US" b="1" dirty="0">
                    <a:solidFill>
                      <a:schemeClr val="tx1"/>
                    </a:solidFill>
                  </a:rPr>
                  <a:t>Proof: </a:t>
                </a:r>
                <a14:m>
                  <m:oMath xmlns:m="http://schemas.openxmlformats.org/officeDocument/2006/math">
                    <m:r>
                      <a:rPr lang="en-US" b="0" i="1" smtClean="0">
                        <a:solidFill>
                          <a:srgbClr val="96B042"/>
                        </a:solidFill>
                        <a:latin typeface="Cambria Math" panose="02040503050406030204" pitchFamily="18" charset="0"/>
                      </a:rPr>
                      <m:t>𝑆</m:t>
                    </m:r>
                    <m:r>
                      <a:rPr lang="en-US" b="0" i="1" smtClean="0">
                        <a:solidFill>
                          <a:schemeClr val="accent2"/>
                        </a:solidFill>
                        <a:latin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𝑋</m:t>
                        </m:r>
                      </m:e>
                      <m:sub>
                        <m:r>
                          <a:rPr lang="en-US" b="0" i="1" smtClean="0">
                            <a:solidFill>
                              <a:schemeClr val="accent2"/>
                            </a:solidFill>
                            <a:latin typeface="Cambria Math" panose="02040503050406030204" pitchFamily="18" charset="0"/>
                          </a:rPr>
                          <m:t>1</m:t>
                        </m:r>
                      </m:sub>
                    </m:sSub>
                    <m:r>
                      <a:rPr lang="en-US" b="0" i="1" smtClean="0">
                        <a:solidFill>
                          <a:schemeClr val="accent2"/>
                        </a:solidFill>
                        <a:latin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𝑋</m:t>
                        </m:r>
                      </m:e>
                      <m:sub>
                        <m:r>
                          <a:rPr lang="en-US" b="0" i="1" smtClean="0">
                            <a:solidFill>
                              <a:schemeClr val="accent2"/>
                            </a:solidFill>
                            <a:latin typeface="Cambria Math" panose="02040503050406030204" pitchFamily="18" charset="0"/>
                          </a:rPr>
                          <m:t>𝑛</m:t>
                        </m:r>
                      </m:sub>
                    </m:sSub>
                    <m:r>
                      <a:rPr lang="en-US" b="0" i="1" smtClean="0">
                        <a:solidFill>
                          <a:schemeClr val="accent2"/>
                        </a:solidFill>
                        <a:latin typeface="Cambria Math" panose="02040503050406030204" pitchFamily="18" charset="0"/>
                      </a:rPr>
                      <m:t>}</m:t>
                    </m:r>
                  </m:oMath>
                </a14:m>
                <a:r>
                  <a:rPr lang="en-US" dirty="0">
                    <a:solidFill>
                      <a:schemeClr val="accent2"/>
                    </a:solidFill>
                  </a:rPr>
                  <a:t> </a:t>
                </a:r>
                <a:r>
                  <a:rPr lang="en-US" dirty="0">
                    <a:solidFill>
                      <a:schemeClr val="tx1"/>
                    </a:solidFill>
                  </a:rPr>
                  <a:t>is </a:t>
                </a:r>
                <a14:m>
                  <m:oMath xmlns:m="http://schemas.openxmlformats.org/officeDocument/2006/math">
                    <m:r>
                      <a:rPr lang="en-US" b="0" i="1" smtClean="0">
                        <a:solidFill>
                          <a:schemeClr val="tx1"/>
                        </a:solidFill>
                        <a:latin typeface="Cambria Math" panose="02040503050406030204" pitchFamily="18" charset="0"/>
                      </a:rPr>
                      <m:t>≈</m:t>
                    </m:r>
                  </m:oMath>
                </a14:m>
                <a:r>
                  <a:rPr lang="en-US" dirty="0">
                    <a:solidFill>
                      <a:schemeClr val="tx1"/>
                    </a:solidFill>
                  </a:rPr>
                  <a:t> a ground-truth cluster </a:t>
                </a:r>
                <a:r>
                  <a:rPr lang="en-US" dirty="0" err="1">
                    <a:solidFill>
                      <a:schemeClr val="tx1"/>
                    </a:solidFill>
                  </a:rPr>
                  <a:t>iff</a:t>
                </a:r>
                <a:r>
                  <a:rPr lang="en-US" dirty="0">
                    <a:solidFill>
                      <a:schemeClr val="tx1"/>
                    </a:solidFill>
                  </a:rPr>
                  <a:t> </a:t>
                </a:r>
                <a:r>
                  <a:rPr lang="en-US" i="1" dirty="0">
                    <a:solidFill>
                      <a:schemeClr val="tx1"/>
                    </a:solidFill>
                  </a:rPr>
                  <a:t>empirical distribution of </a:t>
                </a:r>
                <a14:m>
                  <m:oMath xmlns:m="http://schemas.openxmlformats.org/officeDocument/2006/math">
                    <m:r>
                      <a:rPr lang="en-US" b="0" i="1" smtClean="0">
                        <a:solidFill>
                          <a:srgbClr val="96B042"/>
                        </a:solidFill>
                        <a:latin typeface="Cambria Math" panose="02040503050406030204" pitchFamily="18" charset="0"/>
                      </a:rPr>
                      <m:t>𝑆</m:t>
                    </m:r>
                    <m:r>
                      <a:rPr lang="en-US" b="0" i="1" smtClean="0">
                        <a:solidFill>
                          <a:srgbClr val="96B042"/>
                        </a:solidFill>
                        <a:latin typeface="Cambria Math" panose="02040503050406030204" pitchFamily="18" charset="0"/>
                      </a:rPr>
                      <m:t> </m:t>
                    </m:r>
                  </m:oMath>
                </a14:m>
                <a:r>
                  <a:rPr lang="en-US" i="1" dirty="0">
                    <a:solidFill>
                      <a:schemeClr val="tx1"/>
                    </a:solidFill>
                  </a:rPr>
                  <a:t>is </a:t>
                </a:r>
                <a14:m>
                  <m:oMath xmlns:m="http://schemas.openxmlformats.org/officeDocument/2006/math">
                    <m:r>
                      <a:rPr lang="en-US" b="0" i="1" smtClean="0">
                        <a:solidFill>
                          <a:schemeClr val="tx1"/>
                        </a:solidFill>
                        <a:latin typeface="Cambria Math" panose="02040503050406030204" pitchFamily="18" charset="0"/>
                      </a:rPr>
                      <m:t>≈</m:t>
                    </m:r>
                  </m:oMath>
                </a14:m>
                <a:r>
                  <a:rPr lang="en-US" i="1" dirty="0">
                    <a:solidFill>
                      <a:schemeClr val="tx1"/>
                    </a:solidFill>
                  </a:rPr>
                  <a:t> Gaussian</a:t>
                </a:r>
              </a:p>
            </p:txBody>
          </p:sp>
        </mc:Choice>
        <mc:Fallback xmlns="">
          <p:sp>
            <p:nvSpPr>
              <p:cNvPr id="29" name="Rectangle: Rounded Corners 28">
                <a:extLst>
                  <a:ext uri="{FF2B5EF4-FFF2-40B4-BE49-F238E27FC236}">
                    <a16:creationId xmlns:a16="http://schemas.microsoft.com/office/drawing/2014/main" id="{2E1C815C-28D8-432E-A15D-9FC89DFC51B4}"/>
                  </a:ext>
                </a:extLst>
              </p:cNvPr>
              <p:cNvSpPr>
                <a:spLocks noRot="1" noChangeAspect="1" noMove="1" noResize="1" noEditPoints="1" noAdjustHandles="1" noChangeArrowheads="1" noChangeShapeType="1" noTextEdit="1"/>
              </p:cNvSpPr>
              <p:nvPr/>
            </p:nvSpPr>
            <p:spPr>
              <a:xfrm>
                <a:off x="243156" y="2038314"/>
                <a:ext cx="5584438" cy="1456981"/>
              </a:xfrm>
              <a:prstGeom prst="roundRect">
                <a:avLst/>
              </a:prstGeom>
              <a:blipFill>
                <a:blip r:embed="rId4"/>
                <a:stretch>
                  <a:fillRect/>
                </a:stretch>
              </a:blipFill>
              <a:ln w="38100">
                <a:solidFill>
                  <a:schemeClr val="bg2">
                    <a:lumMod val="50000"/>
                  </a:schemeClr>
                </a:solidFill>
              </a:ln>
            </p:spPr>
            <p:txBody>
              <a:bodyPr/>
              <a:lstStyle/>
              <a:p>
                <a:r>
                  <a:rPr lang="en-US">
                    <a:noFill/>
                  </a:rPr>
                  <a:t> </a:t>
                </a:r>
              </a:p>
            </p:txBody>
          </p:sp>
        </mc:Fallback>
      </mc:AlternateContent>
      <p:sp>
        <p:nvSpPr>
          <p:cNvPr id="3" name="Rectangle 2">
            <a:extLst>
              <a:ext uri="{FF2B5EF4-FFF2-40B4-BE49-F238E27FC236}">
                <a16:creationId xmlns:a16="http://schemas.microsoft.com/office/drawing/2014/main" id="{C1F67405-D860-4F20-A246-43B3D64783A5}"/>
              </a:ext>
            </a:extLst>
          </p:cNvPr>
          <p:cNvSpPr/>
          <p:nvPr/>
        </p:nvSpPr>
        <p:spPr>
          <a:xfrm>
            <a:off x="243155" y="3788247"/>
            <a:ext cx="4548296" cy="430887"/>
          </a:xfrm>
          <a:prstGeom prst="rect">
            <a:avLst/>
          </a:prstGeom>
        </p:spPr>
        <p:txBody>
          <a:bodyPr wrap="none">
            <a:spAutoFit/>
          </a:bodyPr>
          <a:lstStyle/>
          <a:p>
            <a:r>
              <a:rPr lang="en-US" sz="2200" b="1" dirty="0"/>
              <a:t>2. Use Proofs to Algorithms black box</a:t>
            </a:r>
          </a:p>
        </p:txBody>
      </p:sp>
      <p:pic>
        <p:nvPicPr>
          <p:cNvPr id="4" name="Picture 3">
            <a:extLst>
              <a:ext uri="{FF2B5EF4-FFF2-40B4-BE49-F238E27FC236}">
                <a16:creationId xmlns:a16="http://schemas.microsoft.com/office/drawing/2014/main" id="{8B21381D-7680-4CEC-8E6E-171D68D1CA4E}"/>
              </a:ext>
            </a:extLst>
          </p:cNvPr>
          <p:cNvPicPr>
            <a:picLocks noChangeAspect="1"/>
          </p:cNvPicPr>
          <p:nvPr/>
        </p:nvPicPr>
        <p:blipFill>
          <a:blip r:embed="rId5"/>
          <a:stretch>
            <a:fillRect/>
          </a:stretch>
        </p:blipFill>
        <p:spPr>
          <a:xfrm>
            <a:off x="433656" y="4367865"/>
            <a:ext cx="4034238" cy="2223640"/>
          </a:xfrm>
          <a:prstGeom prst="rect">
            <a:avLst/>
          </a:prstGeom>
        </p:spPr>
      </p:pic>
      <p:sp>
        <p:nvSpPr>
          <p:cNvPr id="7" name="Oval 6">
            <a:extLst>
              <a:ext uri="{FF2B5EF4-FFF2-40B4-BE49-F238E27FC236}">
                <a16:creationId xmlns:a16="http://schemas.microsoft.com/office/drawing/2014/main" id="{A4D184B4-8889-42B0-B404-5BFC7E352DD6}"/>
              </a:ext>
            </a:extLst>
          </p:cNvPr>
          <p:cNvSpPr/>
          <p:nvPr/>
        </p:nvSpPr>
        <p:spPr>
          <a:xfrm>
            <a:off x="243155" y="5755259"/>
            <a:ext cx="1514004" cy="84475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B64F6DB-FB26-4856-9DDE-67E391B5BACE}"/>
              </a:ext>
            </a:extLst>
          </p:cNvPr>
          <p:cNvSpPr/>
          <p:nvPr/>
        </p:nvSpPr>
        <p:spPr>
          <a:xfrm>
            <a:off x="1633805" y="5816601"/>
            <a:ext cx="1573972" cy="96212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877C772-4647-4214-9B19-535A1B16AE74}"/>
              </a:ext>
            </a:extLst>
          </p:cNvPr>
          <p:cNvSpPr txBox="1"/>
          <p:nvPr/>
        </p:nvSpPr>
        <p:spPr>
          <a:xfrm>
            <a:off x="4981952" y="3729183"/>
            <a:ext cx="4034238" cy="1569660"/>
          </a:xfrm>
          <a:prstGeom prst="rect">
            <a:avLst/>
          </a:prstGeom>
          <a:noFill/>
        </p:spPr>
        <p:txBody>
          <a:bodyPr wrap="square" rtlCol="0">
            <a:spAutoFit/>
          </a:bodyPr>
          <a:lstStyle/>
          <a:p>
            <a:pPr marL="457200" indent="-457200">
              <a:buAutoNum type="arabicPeriod"/>
            </a:pPr>
            <a:r>
              <a:rPr lang="en-US" sz="2400" b="1" dirty="0">
                <a:solidFill>
                  <a:srgbClr val="C00000"/>
                </a:solidFill>
              </a:rPr>
              <a:t>unique solution:</a:t>
            </a:r>
          </a:p>
          <a:p>
            <a:endParaRPr lang="en-US" sz="2400" b="1" dirty="0">
              <a:solidFill>
                <a:srgbClr val="C00000"/>
              </a:solidFill>
            </a:endParaRPr>
          </a:p>
          <a:p>
            <a:r>
              <a:rPr lang="en-US" sz="2400" b="1" dirty="0">
                <a:solidFill>
                  <a:srgbClr val="C00000"/>
                </a:solidFill>
              </a:rPr>
              <a:t>Identifiability ⇨ unique solution!</a:t>
            </a:r>
          </a:p>
        </p:txBody>
      </p:sp>
      <p:sp>
        <p:nvSpPr>
          <p:cNvPr id="12" name="Rectangle 11">
            <a:extLst>
              <a:ext uri="{FF2B5EF4-FFF2-40B4-BE49-F238E27FC236}">
                <a16:creationId xmlns:a16="http://schemas.microsoft.com/office/drawing/2014/main" id="{8296D2F9-3775-442D-8523-DB1270BAE765}"/>
              </a:ext>
            </a:extLst>
          </p:cNvPr>
          <p:cNvSpPr/>
          <p:nvPr/>
        </p:nvSpPr>
        <p:spPr>
          <a:xfrm>
            <a:off x="3865418" y="6203373"/>
            <a:ext cx="602476" cy="518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DD3ED9F-96A2-4671-93F5-2A6B9FA71B7C}"/>
              </a:ext>
            </a:extLst>
          </p:cNvPr>
          <p:cNvSpPr>
            <a:spLocks noGrp="1"/>
          </p:cNvSpPr>
          <p:nvPr>
            <p:ph type="sldNum" sz="quarter" idx="12"/>
          </p:nvPr>
        </p:nvSpPr>
        <p:spPr/>
        <p:txBody>
          <a:bodyPr/>
          <a:lstStyle/>
          <a:p>
            <a:fld id="{ED922394-96B1-4130-9F58-06B799E76477}" type="slidenum">
              <a:rPr lang="en-US" smtClean="0"/>
              <a:t>30</a:t>
            </a:fld>
            <a:endParaRPr lang="en-US"/>
          </a:p>
        </p:txBody>
      </p:sp>
    </p:spTree>
    <p:extLst>
      <p:ext uri="{BB962C8B-B14F-4D97-AF65-F5344CB8AC3E}">
        <p14:creationId xmlns:p14="http://schemas.microsoft.com/office/powerpoint/2010/main" val="146632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C510CA-2E08-46E2-A2FA-AEEB5F984430}"/>
              </a:ext>
            </a:extLst>
          </p:cNvPr>
          <p:cNvPicPr>
            <a:picLocks noChangeAspect="1"/>
          </p:cNvPicPr>
          <p:nvPr/>
        </p:nvPicPr>
        <p:blipFill>
          <a:blip r:embed="rId2"/>
          <a:stretch>
            <a:fillRect/>
          </a:stretch>
        </p:blipFill>
        <p:spPr>
          <a:xfrm>
            <a:off x="5576503" y="56044"/>
            <a:ext cx="3162563" cy="2137488"/>
          </a:xfrm>
          <a:prstGeom prst="rect">
            <a:avLst/>
          </a:prstGeom>
        </p:spPr>
      </p:pic>
      <p:sp>
        <p:nvSpPr>
          <p:cNvPr id="2" name="Title 1">
            <a:extLst>
              <a:ext uri="{FF2B5EF4-FFF2-40B4-BE49-F238E27FC236}">
                <a16:creationId xmlns:a16="http://schemas.microsoft.com/office/drawing/2014/main" id="{40C53C7A-100B-45C1-9F8F-44EF67AE90BD}"/>
              </a:ext>
            </a:extLst>
          </p:cNvPr>
          <p:cNvSpPr>
            <a:spLocks noGrp="1"/>
          </p:cNvSpPr>
          <p:nvPr>
            <p:ph type="title"/>
          </p:nvPr>
        </p:nvSpPr>
        <p:spPr/>
        <p:txBody>
          <a:bodyPr/>
          <a:lstStyle/>
          <a:p>
            <a:r>
              <a:rPr lang="en-US" dirty="0"/>
              <a:t>Proofs to Algorithms</a:t>
            </a:r>
            <a:br>
              <a:rPr lang="en-US" dirty="0"/>
            </a:br>
            <a:r>
              <a:rPr lang="en-US" dirty="0"/>
              <a:t>for Mixture Models</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DB0290D-5BDD-403B-9EB6-534C59C2F3B7}"/>
                  </a:ext>
                </a:extLst>
              </p:cNvPr>
              <p:cNvSpPr txBox="1"/>
              <p:nvPr/>
            </p:nvSpPr>
            <p:spPr>
              <a:xfrm>
                <a:off x="6361250" y="2266572"/>
                <a:ext cx="1970709" cy="646331"/>
              </a:xfrm>
              <a:prstGeom prst="rect">
                <a:avLst/>
              </a:prstGeom>
              <a:noFill/>
            </p:spPr>
            <p:txBody>
              <a:bodyPr wrap="square" rtlCol="0">
                <a:spAutoFit/>
              </a:bodyPr>
              <a:lstStyle/>
              <a:p>
                <a:r>
                  <a:rPr lang="en-US" dirty="0"/>
                  <a:t>Samples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𝑛</m:t>
                        </m:r>
                      </m:sub>
                    </m:sSub>
                  </m:oMath>
                </a14:m>
                <a:r>
                  <a:rPr lang="en-US" dirty="0"/>
                  <a:t> </a:t>
                </a:r>
              </a:p>
              <a:p>
                <a:r>
                  <a:rPr lang="en-US" dirty="0"/>
                  <a:t>from </a:t>
                </a:r>
                <a14:m>
                  <m:oMath xmlns:m="http://schemas.openxmlformats.org/officeDocument/2006/math">
                    <m:r>
                      <a:rPr lang="en-US" b="0" i="1" smtClean="0">
                        <a:latin typeface="Cambria Math" panose="02040503050406030204" pitchFamily="18" charset="0"/>
                      </a:rPr>
                      <m:t>𝑘</m:t>
                    </m:r>
                  </m:oMath>
                </a14:m>
                <a:r>
                  <a:rPr lang="en-US" dirty="0"/>
                  <a:t> Gaussians</a:t>
                </a:r>
              </a:p>
            </p:txBody>
          </p:sp>
        </mc:Choice>
        <mc:Fallback xmlns="">
          <p:sp>
            <p:nvSpPr>
              <p:cNvPr id="18" name="TextBox 17">
                <a:extLst>
                  <a:ext uri="{FF2B5EF4-FFF2-40B4-BE49-F238E27FC236}">
                    <a16:creationId xmlns:a16="http://schemas.microsoft.com/office/drawing/2014/main" id="{9DB0290D-5BDD-403B-9EB6-534C59C2F3B7}"/>
                  </a:ext>
                </a:extLst>
              </p:cNvPr>
              <p:cNvSpPr txBox="1">
                <a:spLocks noRot="1" noChangeAspect="1" noMove="1" noResize="1" noEditPoints="1" noAdjustHandles="1" noChangeArrowheads="1" noChangeShapeType="1" noTextEdit="1"/>
              </p:cNvSpPr>
              <p:nvPr/>
            </p:nvSpPr>
            <p:spPr>
              <a:xfrm>
                <a:off x="6361250" y="2266572"/>
                <a:ext cx="1970709" cy="646331"/>
              </a:xfrm>
              <a:prstGeom prst="rect">
                <a:avLst/>
              </a:prstGeom>
              <a:blipFill>
                <a:blip r:embed="rId3"/>
                <a:stretch>
                  <a:fillRect l="-2786"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Rounded Corners 28">
                <a:extLst>
                  <a:ext uri="{FF2B5EF4-FFF2-40B4-BE49-F238E27FC236}">
                    <a16:creationId xmlns:a16="http://schemas.microsoft.com/office/drawing/2014/main" id="{2E1C815C-28D8-432E-A15D-9FC89DFC51B4}"/>
                  </a:ext>
                </a:extLst>
              </p:cNvPr>
              <p:cNvSpPr/>
              <p:nvPr/>
            </p:nvSpPr>
            <p:spPr>
              <a:xfrm>
                <a:off x="243156" y="2038314"/>
                <a:ext cx="5584438" cy="1456981"/>
              </a:xfrm>
              <a:prstGeom prst="round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Identifiability: </a:t>
                </a:r>
                <a:r>
                  <a:rPr lang="en-US" dirty="0">
                    <a:solidFill>
                      <a:schemeClr val="tx1"/>
                    </a:solidFill>
                  </a:rPr>
                  <a:t>if </a:t>
                </a:r>
                <a14:m>
                  <m:oMath xmlns:m="http://schemas.openxmlformats.org/officeDocument/2006/math">
                    <m:r>
                      <m:rPr>
                        <m:sty m:val="p"/>
                      </m:rPr>
                      <a:rPr lang="en-US" b="0" i="0" smtClean="0">
                        <a:solidFill>
                          <a:schemeClr val="accent2"/>
                        </a:solidFill>
                        <a:latin typeface="Cambria Math" panose="02040503050406030204" pitchFamily="18" charset="0"/>
                      </a:rPr>
                      <m:t>Δ</m:t>
                    </m:r>
                    <m:r>
                      <a:rPr lang="en-US" b="0" i="1" smtClean="0">
                        <a:solidFill>
                          <a:schemeClr val="accent2"/>
                        </a:solidFill>
                        <a:latin typeface="Cambria Math" panose="02040503050406030204" pitchFamily="18" charset="0"/>
                      </a:rPr>
                      <m:t>≫</m:t>
                    </m:r>
                    <m:rad>
                      <m:radPr>
                        <m:degHide m:val="on"/>
                        <m:ctrlPr>
                          <a:rPr lang="en-US" b="0" i="1" smtClean="0">
                            <a:solidFill>
                              <a:schemeClr val="accent2"/>
                            </a:solidFill>
                            <a:latin typeface="Cambria Math" panose="02040503050406030204" pitchFamily="18" charset="0"/>
                          </a:rPr>
                        </m:ctrlPr>
                      </m:radPr>
                      <m:deg/>
                      <m:e>
                        <m:func>
                          <m:funcPr>
                            <m:ctrlPr>
                              <a:rPr lang="en-US" b="0" i="1" smtClean="0">
                                <a:solidFill>
                                  <a:schemeClr val="accent2"/>
                                </a:solidFill>
                                <a:latin typeface="Cambria Math" panose="02040503050406030204" pitchFamily="18" charset="0"/>
                              </a:rPr>
                            </m:ctrlPr>
                          </m:funcPr>
                          <m:fName>
                            <m:r>
                              <m:rPr>
                                <m:sty m:val="p"/>
                              </m:rPr>
                              <a:rPr lang="en-US" b="0" i="0" smtClean="0">
                                <a:solidFill>
                                  <a:schemeClr val="accent2"/>
                                </a:solidFill>
                                <a:latin typeface="Cambria Math" panose="02040503050406030204" pitchFamily="18" charset="0"/>
                              </a:rPr>
                              <m:t>log</m:t>
                            </m:r>
                          </m:fName>
                          <m:e>
                            <m:r>
                              <a:rPr lang="en-US" b="0" i="1" smtClean="0">
                                <a:solidFill>
                                  <a:schemeClr val="accent2"/>
                                </a:solidFill>
                                <a:latin typeface="Cambria Math" panose="02040503050406030204" pitchFamily="18" charset="0"/>
                              </a:rPr>
                              <m:t>𝑘</m:t>
                            </m:r>
                          </m:e>
                        </m:func>
                      </m:e>
                    </m:rad>
                  </m:oMath>
                </a14:m>
                <a:r>
                  <a:rPr lang="en-US" dirty="0">
                    <a:solidFill>
                      <a:schemeClr val="tx1"/>
                    </a:solidFill>
                  </a:rPr>
                  <a:t>, clusters are unambiguous.</a:t>
                </a:r>
              </a:p>
              <a:p>
                <a:endParaRPr lang="en-US" dirty="0">
                  <a:solidFill>
                    <a:schemeClr val="tx1"/>
                  </a:solidFill>
                </a:endParaRPr>
              </a:p>
              <a:p>
                <a:r>
                  <a:rPr lang="en-US" b="1" dirty="0">
                    <a:solidFill>
                      <a:schemeClr val="tx1"/>
                    </a:solidFill>
                  </a:rPr>
                  <a:t>Proof: </a:t>
                </a:r>
                <a14:m>
                  <m:oMath xmlns:m="http://schemas.openxmlformats.org/officeDocument/2006/math">
                    <m:r>
                      <a:rPr lang="en-US" b="0" i="1" smtClean="0">
                        <a:solidFill>
                          <a:srgbClr val="96B042"/>
                        </a:solidFill>
                        <a:latin typeface="Cambria Math" panose="02040503050406030204" pitchFamily="18" charset="0"/>
                      </a:rPr>
                      <m:t>𝑆</m:t>
                    </m:r>
                    <m:r>
                      <a:rPr lang="en-US" b="0" i="1" smtClean="0">
                        <a:solidFill>
                          <a:schemeClr val="accent2"/>
                        </a:solidFill>
                        <a:latin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𝑋</m:t>
                        </m:r>
                      </m:e>
                      <m:sub>
                        <m:r>
                          <a:rPr lang="en-US" b="0" i="1" smtClean="0">
                            <a:solidFill>
                              <a:schemeClr val="accent2"/>
                            </a:solidFill>
                            <a:latin typeface="Cambria Math" panose="02040503050406030204" pitchFamily="18" charset="0"/>
                          </a:rPr>
                          <m:t>1</m:t>
                        </m:r>
                      </m:sub>
                    </m:sSub>
                    <m:r>
                      <a:rPr lang="en-US" b="0" i="1" smtClean="0">
                        <a:solidFill>
                          <a:schemeClr val="accent2"/>
                        </a:solidFill>
                        <a:latin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𝑋</m:t>
                        </m:r>
                      </m:e>
                      <m:sub>
                        <m:r>
                          <a:rPr lang="en-US" b="0" i="1" smtClean="0">
                            <a:solidFill>
                              <a:schemeClr val="accent2"/>
                            </a:solidFill>
                            <a:latin typeface="Cambria Math" panose="02040503050406030204" pitchFamily="18" charset="0"/>
                          </a:rPr>
                          <m:t>𝑛</m:t>
                        </m:r>
                      </m:sub>
                    </m:sSub>
                    <m:r>
                      <a:rPr lang="en-US" b="0" i="1" smtClean="0">
                        <a:solidFill>
                          <a:schemeClr val="accent2"/>
                        </a:solidFill>
                        <a:latin typeface="Cambria Math" panose="02040503050406030204" pitchFamily="18" charset="0"/>
                      </a:rPr>
                      <m:t>}</m:t>
                    </m:r>
                  </m:oMath>
                </a14:m>
                <a:r>
                  <a:rPr lang="en-US" dirty="0">
                    <a:solidFill>
                      <a:schemeClr val="accent2"/>
                    </a:solidFill>
                  </a:rPr>
                  <a:t> </a:t>
                </a:r>
                <a:r>
                  <a:rPr lang="en-US" dirty="0">
                    <a:solidFill>
                      <a:schemeClr val="tx1"/>
                    </a:solidFill>
                  </a:rPr>
                  <a:t>is </a:t>
                </a:r>
                <a14:m>
                  <m:oMath xmlns:m="http://schemas.openxmlformats.org/officeDocument/2006/math">
                    <m:r>
                      <a:rPr lang="en-US" b="0" i="1" smtClean="0">
                        <a:solidFill>
                          <a:schemeClr val="tx1"/>
                        </a:solidFill>
                        <a:latin typeface="Cambria Math" panose="02040503050406030204" pitchFamily="18" charset="0"/>
                      </a:rPr>
                      <m:t>≈</m:t>
                    </m:r>
                  </m:oMath>
                </a14:m>
                <a:r>
                  <a:rPr lang="en-US" dirty="0">
                    <a:solidFill>
                      <a:schemeClr val="tx1"/>
                    </a:solidFill>
                  </a:rPr>
                  <a:t> a ground-truth cluster </a:t>
                </a:r>
                <a:r>
                  <a:rPr lang="en-US" dirty="0" err="1">
                    <a:solidFill>
                      <a:schemeClr val="tx1"/>
                    </a:solidFill>
                  </a:rPr>
                  <a:t>iff</a:t>
                </a:r>
                <a:r>
                  <a:rPr lang="en-US" dirty="0">
                    <a:solidFill>
                      <a:schemeClr val="tx1"/>
                    </a:solidFill>
                  </a:rPr>
                  <a:t> </a:t>
                </a:r>
                <a:r>
                  <a:rPr lang="en-US" i="1" dirty="0">
                    <a:solidFill>
                      <a:schemeClr val="tx1"/>
                    </a:solidFill>
                  </a:rPr>
                  <a:t>empirical distribution of </a:t>
                </a:r>
                <a14:m>
                  <m:oMath xmlns:m="http://schemas.openxmlformats.org/officeDocument/2006/math">
                    <m:r>
                      <a:rPr lang="en-US" b="0" i="1" smtClean="0">
                        <a:solidFill>
                          <a:srgbClr val="96B042"/>
                        </a:solidFill>
                        <a:latin typeface="Cambria Math" panose="02040503050406030204" pitchFamily="18" charset="0"/>
                      </a:rPr>
                      <m:t>𝑆</m:t>
                    </m:r>
                    <m:r>
                      <a:rPr lang="en-US" b="0" i="1" smtClean="0">
                        <a:solidFill>
                          <a:srgbClr val="96B042"/>
                        </a:solidFill>
                        <a:latin typeface="Cambria Math" panose="02040503050406030204" pitchFamily="18" charset="0"/>
                      </a:rPr>
                      <m:t> </m:t>
                    </m:r>
                  </m:oMath>
                </a14:m>
                <a:r>
                  <a:rPr lang="en-US" i="1" dirty="0">
                    <a:solidFill>
                      <a:schemeClr val="tx1"/>
                    </a:solidFill>
                  </a:rPr>
                  <a:t>is </a:t>
                </a:r>
                <a14:m>
                  <m:oMath xmlns:m="http://schemas.openxmlformats.org/officeDocument/2006/math">
                    <m:r>
                      <a:rPr lang="en-US" b="0" i="1" smtClean="0">
                        <a:solidFill>
                          <a:schemeClr val="tx1"/>
                        </a:solidFill>
                        <a:latin typeface="Cambria Math" panose="02040503050406030204" pitchFamily="18" charset="0"/>
                      </a:rPr>
                      <m:t>≈</m:t>
                    </m:r>
                  </m:oMath>
                </a14:m>
                <a:r>
                  <a:rPr lang="en-US" i="1" dirty="0">
                    <a:solidFill>
                      <a:schemeClr val="tx1"/>
                    </a:solidFill>
                  </a:rPr>
                  <a:t> Gaussian</a:t>
                </a:r>
              </a:p>
            </p:txBody>
          </p:sp>
        </mc:Choice>
        <mc:Fallback xmlns="">
          <p:sp>
            <p:nvSpPr>
              <p:cNvPr id="29" name="Rectangle: Rounded Corners 28">
                <a:extLst>
                  <a:ext uri="{FF2B5EF4-FFF2-40B4-BE49-F238E27FC236}">
                    <a16:creationId xmlns:a16="http://schemas.microsoft.com/office/drawing/2014/main" id="{2E1C815C-28D8-432E-A15D-9FC89DFC51B4}"/>
                  </a:ext>
                </a:extLst>
              </p:cNvPr>
              <p:cNvSpPr>
                <a:spLocks noRot="1" noChangeAspect="1" noMove="1" noResize="1" noEditPoints="1" noAdjustHandles="1" noChangeArrowheads="1" noChangeShapeType="1" noTextEdit="1"/>
              </p:cNvSpPr>
              <p:nvPr/>
            </p:nvSpPr>
            <p:spPr>
              <a:xfrm>
                <a:off x="243156" y="2038314"/>
                <a:ext cx="5584438" cy="1456981"/>
              </a:xfrm>
              <a:prstGeom prst="roundRect">
                <a:avLst/>
              </a:prstGeom>
              <a:blipFill>
                <a:blip r:embed="rId4"/>
                <a:stretch>
                  <a:fillRect/>
                </a:stretch>
              </a:blipFill>
              <a:ln w="38100">
                <a:solidFill>
                  <a:schemeClr val="bg2">
                    <a:lumMod val="50000"/>
                  </a:schemeClr>
                </a:solidFill>
              </a:ln>
            </p:spPr>
            <p:txBody>
              <a:bodyPr/>
              <a:lstStyle/>
              <a:p>
                <a:r>
                  <a:rPr lang="en-US">
                    <a:noFill/>
                  </a:rPr>
                  <a:t> </a:t>
                </a:r>
              </a:p>
            </p:txBody>
          </p:sp>
        </mc:Fallback>
      </mc:AlternateContent>
      <p:sp>
        <p:nvSpPr>
          <p:cNvPr id="3" name="Rectangle 2">
            <a:extLst>
              <a:ext uri="{FF2B5EF4-FFF2-40B4-BE49-F238E27FC236}">
                <a16:creationId xmlns:a16="http://schemas.microsoft.com/office/drawing/2014/main" id="{C1F67405-D860-4F20-A246-43B3D64783A5}"/>
              </a:ext>
            </a:extLst>
          </p:cNvPr>
          <p:cNvSpPr/>
          <p:nvPr/>
        </p:nvSpPr>
        <p:spPr>
          <a:xfrm>
            <a:off x="243155" y="3788247"/>
            <a:ext cx="4548296" cy="430887"/>
          </a:xfrm>
          <a:prstGeom prst="rect">
            <a:avLst/>
          </a:prstGeom>
        </p:spPr>
        <p:txBody>
          <a:bodyPr wrap="none">
            <a:spAutoFit/>
          </a:bodyPr>
          <a:lstStyle/>
          <a:p>
            <a:r>
              <a:rPr lang="en-US" sz="2200" b="1" dirty="0"/>
              <a:t>2. Use Proofs to Algorithms black box</a:t>
            </a:r>
          </a:p>
        </p:txBody>
      </p:sp>
      <p:pic>
        <p:nvPicPr>
          <p:cNvPr id="4" name="Picture 3">
            <a:extLst>
              <a:ext uri="{FF2B5EF4-FFF2-40B4-BE49-F238E27FC236}">
                <a16:creationId xmlns:a16="http://schemas.microsoft.com/office/drawing/2014/main" id="{8B21381D-7680-4CEC-8E6E-171D68D1CA4E}"/>
              </a:ext>
            </a:extLst>
          </p:cNvPr>
          <p:cNvPicPr>
            <a:picLocks noChangeAspect="1"/>
          </p:cNvPicPr>
          <p:nvPr/>
        </p:nvPicPr>
        <p:blipFill>
          <a:blip r:embed="rId5"/>
          <a:stretch>
            <a:fillRect/>
          </a:stretch>
        </p:blipFill>
        <p:spPr>
          <a:xfrm>
            <a:off x="433656" y="4367865"/>
            <a:ext cx="4034238" cy="2223640"/>
          </a:xfrm>
          <a:prstGeom prst="rect">
            <a:avLst/>
          </a:prstGeom>
        </p:spPr>
      </p:pic>
      <p:sp>
        <p:nvSpPr>
          <p:cNvPr id="7" name="Oval 6">
            <a:extLst>
              <a:ext uri="{FF2B5EF4-FFF2-40B4-BE49-F238E27FC236}">
                <a16:creationId xmlns:a16="http://schemas.microsoft.com/office/drawing/2014/main" id="{A4D184B4-8889-42B0-B404-5BFC7E352DD6}"/>
              </a:ext>
            </a:extLst>
          </p:cNvPr>
          <p:cNvSpPr/>
          <p:nvPr/>
        </p:nvSpPr>
        <p:spPr>
          <a:xfrm>
            <a:off x="243155" y="5755259"/>
            <a:ext cx="1514004" cy="84475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B64F6DB-FB26-4856-9DDE-67E391B5BACE}"/>
              </a:ext>
            </a:extLst>
          </p:cNvPr>
          <p:cNvSpPr/>
          <p:nvPr/>
        </p:nvSpPr>
        <p:spPr>
          <a:xfrm>
            <a:off x="1633805" y="5816601"/>
            <a:ext cx="1573972" cy="96212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877C772-4647-4214-9B19-535A1B16AE74}"/>
              </a:ext>
            </a:extLst>
          </p:cNvPr>
          <p:cNvSpPr txBox="1"/>
          <p:nvPr/>
        </p:nvSpPr>
        <p:spPr>
          <a:xfrm>
            <a:off x="4866607" y="4879520"/>
            <a:ext cx="4034238" cy="1200329"/>
          </a:xfrm>
          <a:prstGeom prst="rect">
            <a:avLst/>
          </a:prstGeom>
          <a:noFill/>
        </p:spPr>
        <p:txBody>
          <a:bodyPr wrap="square" rtlCol="0">
            <a:spAutoFit/>
          </a:bodyPr>
          <a:lstStyle/>
          <a:p>
            <a:r>
              <a:rPr lang="en-US" sz="2400" b="1" dirty="0">
                <a:solidFill>
                  <a:srgbClr val="C00000"/>
                </a:solidFill>
              </a:rPr>
              <a:t>Need: </a:t>
            </a:r>
          </a:p>
          <a:p>
            <a:pPr marL="457200" indent="-457200">
              <a:buAutoNum type="arabicPeriod"/>
            </a:pPr>
            <a:r>
              <a:rPr lang="en-US" sz="2400" b="1" dirty="0">
                <a:solidFill>
                  <a:srgbClr val="C00000"/>
                </a:solidFill>
              </a:rPr>
              <a:t>unique solution</a:t>
            </a:r>
          </a:p>
          <a:p>
            <a:pPr marL="457200" indent="-457200">
              <a:buAutoNum type="arabicPeriod"/>
            </a:pPr>
            <a:r>
              <a:rPr lang="en-US" sz="2400" b="1" dirty="0" err="1">
                <a:solidFill>
                  <a:srgbClr val="C00000"/>
                </a:solidFill>
              </a:rPr>
              <a:t>SoS</a:t>
            </a:r>
            <a:r>
              <a:rPr lang="en-US" sz="2400" b="1" dirty="0">
                <a:solidFill>
                  <a:srgbClr val="C00000"/>
                </a:solidFill>
              </a:rPr>
              <a:t> proof of uniqueness</a:t>
            </a: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450A0E4B-08CB-43EA-8DB0-7462D8350748}"/>
                  </a:ext>
                </a:extLst>
              </p14:cNvPr>
              <p14:cNvContentPartPr/>
              <p14:nvPr/>
            </p14:nvContentPartPr>
            <p14:xfrm>
              <a:off x="7573690" y="5223980"/>
              <a:ext cx="495360" cy="363240"/>
            </p14:xfrm>
          </p:contentPart>
        </mc:Choice>
        <mc:Fallback xmlns="">
          <p:pic>
            <p:nvPicPr>
              <p:cNvPr id="5" name="Ink 4">
                <a:extLst>
                  <a:ext uri="{FF2B5EF4-FFF2-40B4-BE49-F238E27FC236}">
                    <a16:creationId xmlns:a16="http://schemas.microsoft.com/office/drawing/2014/main" id="{450A0E4B-08CB-43EA-8DB0-7462D8350748}"/>
                  </a:ext>
                </a:extLst>
              </p:cNvPr>
              <p:cNvPicPr/>
              <p:nvPr/>
            </p:nvPicPr>
            <p:blipFill>
              <a:blip r:embed="rId7"/>
              <a:stretch>
                <a:fillRect/>
              </a:stretch>
            </p:blipFill>
            <p:spPr>
              <a:xfrm>
                <a:off x="7556050" y="5205980"/>
                <a:ext cx="531000" cy="398880"/>
              </a:xfrm>
              <a:prstGeom prst="rect">
                <a:avLst/>
              </a:prstGeom>
            </p:spPr>
          </p:pic>
        </mc:Fallback>
      </mc:AlternateContent>
      <p:sp>
        <p:nvSpPr>
          <p:cNvPr id="13" name="Rectangle 12">
            <a:extLst>
              <a:ext uri="{FF2B5EF4-FFF2-40B4-BE49-F238E27FC236}">
                <a16:creationId xmlns:a16="http://schemas.microsoft.com/office/drawing/2014/main" id="{06325498-DDD0-46C4-B1DD-18C30AB28B9F}"/>
              </a:ext>
            </a:extLst>
          </p:cNvPr>
          <p:cNvSpPr/>
          <p:nvPr/>
        </p:nvSpPr>
        <p:spPr>
          <a:xfrm>
            <a:off x="3865418" y="6203373"/>
            <a:ext cx="602476" cy="518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57C5CC00-D0DF-474B-9222-0BCA43AD9859}"/>
              </a:ext>
            </a:extLst>
          </p:cNvPr>
          <p:cNvSpPr>
            <a:spLocks noGrp="1"/>
          </p:cNvSpPr>
          <p:nvPr>
            <p:ph type="sldNum" sz="quarter" idx="12"/>
          </p:nvPr>
        </p:nvSpPr>
        <p:spPr/>
        <p:txBody>
          <a:bodyPr/>
          <a:lstStyle/>
          <a:p>
            <a:fld id="{ED922394-96B1-4130-9F58-06B799E76477}" type="slidenum">
              <a:rPr lang="en-US" smtClean="0"/>
              <a:t>31</a:t>
            </a:fld>
            <a:endParaRPr lang="en-US"/>
          </a:p>
        </p:txBody>
      </p:sp>
    </p:spTree>
    <p:extLst>
      <p:ext uri="{BB962C8B-B14F-4D97-AF65-F5344CB8AC3E}">
        <p14:creationId xmlns:p14="http://schemas.microsoft.com/office/powerpoint/2010/main" val="718622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21381D-7680-4CEC-8E6E-171D68D1CA4E}"/>
              </a:ext>
            </a:extLst>
          </p:cNvPr>
          <p:cNvPicPr>
            <a:picLocks noChangeAspect="1"/>
          </p:cNvPicPr>
          <p:nvPr/>
        </p:nvPicPr>
        <p:blipFill>
          <a:blip r:embed="rId2"/>
          <a:stretch>
            <a:fillRect/>
          </a:stretch>
        </p:blipFill>
        <p:spPr>
          <a:xfrm>
            <a:off x="433656" y="4367865"/>
            <a:ext cx="4034238" cy="2223640"/>
          </a:xfrm>
          <a:prstGeom prst="rect">
            <a:avLst/>
          </a:prstGeom>
        </p:spPr>
      </p:pic>
      <p:sp>
        <p:nvSpPr>
          <p:cNvPr id="27" name="Rectangle 26">
            <a:extLst>
              <a:ext uri="{FF2B5EF4-FFF2-40B4-BE49-F238E27FC236}">
                <a16:creationId xmlns:a16="http://schemas.microsoft.com/office/drawing/2014/main" id="{DC0E83B4-86B7-45DA-B6FF-2130D85F5C57}"/>
              </a:ext>
            </a:extLst>
          </p:cNvPr>
          <p:cNvSpPr/>
          <p:nvPr/>
        </p:nvSpPr>
        <p:spPr>
          <a:xfrm>
            <a:off x="3865418" y="6203373"/>
            <a:ext cx="602476" cy="518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5C510CA-2E08-46E2-A2FA-AEEB5F984430}"/>
              </a:ext>
            </a:extLst>
          </p:cNvPr>
          <p:cNvPicPr>
            <a:picLocks noChangeAspect="1"/>
          </p:cNvPicPr>
          <p:nvPr/>
        </p:nvPicPr>
        <p:blipFill>
          <a:blip r:embed="rId3"/>
          <a:stretch>
            <a:fillRect/>
          </a:stretch>
        </p:blipFill>
        <p:spPr>
          <a:xfrm>
            <a:off x="5576503" y="56044"/>
            <a:ext cx="3162563" cy="2137488"/>
          </a:xfrm>
          <a:prstGeom prst="rect">
            <a:avLst/>
          </a:prstGeom>
        </p:spPr>
      </p:pic>
      <p:sp>
        <p:nvSpPr>
          <p:cNvPr id="2" name="Title 1">
            <a:extLst>
              <a:ext uri="{FF2B5EF4-FFF2-40B4-BE49-F238E27FC236}">
                <a16:creationId xmlns:a16="http://schemas.microsoft.com/office/drawing/2014/main" id="{40C53C7A-100B-45C1-9F8F-44EF67AE90BD}"/>
              </a:ext>
            </a:extLst>
          </p:cNvPr>
          <p:cNvSpPr>
            <a:spLocks noGrp="1"/>
          </p:cNvSpPr>
          <p:nvPr>
            <p:ph type="title"/>
          </p:nvPr>
        </p:nvSpPr>
        <p:spPr/>
        <p:txBody>
          <a:bodyPr/>
          <a:lstStyle/>
          <a:p>
            <a:r>
              <a:rPr lang="en-US" dirty="0"/>
              <a:t>Proofs to Algorithms</a:t>
            </a:r>
            <a:br>
              <a:rPr lang="en-US" dirty="0"/>
            </a:br>
            <a:r>
              <a:rPr lang="en-US" dirty="0"/>
              <a:t>for Mixture Models</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DB0290D-5BDD-403B-9EB6-534C59C2F3B7}"/>
                  </a:ext>
                </a:extLst>
              </p:cNvPr>
              <p:cNvSpPr txBox="1"/>
              <p:nvPr/>
            </p:nvSpPr>
            <p:spPr>
              <a:xfrm>
                <a:off x="6361250" y="2266572"/>
                <a:ext cx="1970709" cy="646331"/>
              </a:xfrm>
              <a:prstGeom prst="rect">
                <a:avLst/>
              </a:prstGeom>
              <a:noFill/>
            </p:spPr>
            <p:txBody>
              <a:bodyPr wrap="square" rtlCol="0">
                <a:spAutoFit/>
              </a:bodyPr>
              <a:lstStyle/>
              <a:p>
                <a:r>
                  <a:rPr lang="en-US" dirty="0"/>
                  <a:t>Samples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𝑛</m:t>
                        </m:r>
                      </m:sub>
                    </m:sSub>
                  </m:oMath>
                </a14:m>
                <a:r>
                  <a:rPr lang="en-US" dirty="0"/>
                  <a:t> </a:t>
                </a:r>
              </a:p>
              <a:p>
                <a:r>
                  <a:rPr lang="en-US" dirty="0"/>
                  <a:t>from </a:t>
                </a:r>
                <a14:m>
                  <m:oMath xmlns:m="http://schemas.openxmlformats.org/officeDocument/2006/math">
                    <m:r>
                      <a:rPr lang="en-US" b="0" i="1" smtClean="0">
                        <a:latin typeface="Cambria Math" panose="02040503050406030204" pitchFamily="18" charset="0"/>
                      </a:rPr>
                      <m:t>𝑘</m:t>
                    </m:r>
                  </m:oMath>
                </a14:m>
                <a:r>
                  <a:rPr lang="en-US" dirty="0"/>
                  <a:t> Gaussians</a:t>
                </a:r>
              </a:p>
            </p:txBody>
          </p:sp>
        </mc:Choice>
        <mc:Fallback xmlns="">
          <p:sp>
            <p:nvSpPr>
              <p:cNvPr id="18" name="TextBox 17">
                <a:extLst>
                  <a:ext uri="{FF2B5EF4-FFF2-40B4-BE49-F238E27FC236}">
                    <a16:creationId xmlns:a16="http://schemas.microsoft.com/office/drawing/2014/main" id="{9DB0290D-5BDD-403B-9EB6-534C59C2F3B7}"/>
                  </a:ext>
                </a:extLst>
              </p:cNvPr>
              <p:cNvSpPr txBox="1">
                <a:spLocks noRot="1" noChangeAspect="1" noMove="1" noResize="1" noEditPoints="1" noAdjustHandles="1" noChangeArrowheads="1" noChangeShapeType="1" noTextEdit="1"/>
              </p:cNvSpPr>
              <p:nvPr/>
            </p:nvSpPr>
            <p:spPr>
              <a:xfrm>
                <a:off x="6361250" y="2266572"/>
                <a:ext cx="1970709" cy="646331"/>
              </a:xfrm>
              <a:prstGeom prst="rect">
                <a:avLst/>
              </a:prstGeom>
              <a:blipFill>
                <a:blip r:embed="rId4"/>
                <a:stretch>
                  <a:fillRect l="-2786"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Rounded Corners 28">
                <a:extLst>
                  <a:ext uri="{FF2B5EF4-FFF2-40B4-BE49-F238E27FC236}">
                    <a16:creationId xmlns:a16="http://schemas.microsoft.com/office/drawing/2014/main" id="{2E1C815C-28D8-432E-A15D-9FC89DFC51B4}"/>
                  </a:ext>
                </a:extLst>
              </p:cNvPr>
              <p:cNvSpPr/>
              <p:nvPr/>
            </p:nvSpPr>
            <p:spPr>
              <a:xfrm>
                <a:off x="243156" y="2038314"/>
                <a:ext cx="5584438" cy="1456981"/>
              </a:xfrm>
              <a:prstGeom prst="round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Identifiability: </a:t>
                </a:r>
                <a:r>
                  <a:rPr lang="en-US" dirty="0">
                    <a:solidFill>
                      <a:schemeClr val="tx1"/>
                    </a:solidFill>
                  </a:rPr>
                  <a:t>if </a:t>
                </a:r>
                <a14:m>
                  <m:oMath xmlns:m="http://schemas.openxmlformats.org/officeDocument/2006/math">
                    <m:r>
                      <m:rPr>
                        <m:sty m:val="p"/>
                      </m:rPr>
                      <a:rPr lang="en-US" b="0" i="0" smtClean="0">
                        <a:solidFill>
                          <a:schemeClr val="accent2"/>
                        </a:solidFill>
                        <a:latin typeface="Cambria Math" panose="02040503050406030204" pitchFamily="18" charset="0"/>
                      </a:rPr>
                      <m:t>Δ</m:t>
                    </m:r>
                    <m:r>
                      <a:rPr lang="en-US" b="0" i="1" smtClean="0">
                        <a:solidFill>
                          <a:schemeClr val="accent2"/>
                        </a:solidFill>
                        <a:latin typeface="Cambria Math" panose="02040503050406030204" pitchFamily="18" charset="0"/>
                      </a:rPr>
                      <m:t>≫</m:t>
                    </m:r>
                    <m:rad>
                      <m:radPr>
                        <m:degHide m:val="on"/>
                        <m:ctrlPr>
                          <a:rPr lang="en-US" b="0" i="1" smtClean="0">
                            <a:solidFill>
                              <a:schemeClr val="accent2"/>
                            </a:solidFill>
                            <a:latin typeface="Cambria Math" panose="02040503050406030204" pitchFamily="18" charset="0"/>
                          </a:rPr>
                        </m:ctrlPr>
                      </m:radPr>
                      <m:deg/>
                      <m:e>
                        <m:func>
                          <m:funcPr>
                            <m:ctrlPr>
                              <a:rPr lang="en-US" b="0" i="1" smtClean="0">
                                <a:solidFill>
                                  <a:schemeClr val="accent2"/>
                                </a:solidFill>
                                <a:latin typeface="Cambria Math" panose="02040503050406030204" pitchFamily="18" charset="0"/>
                              </a:rPr>
                            </m:ctrlPr>
                          </m:funcPr>
                          <m:fName>
                            <m:r>
                              <m:rPr>
                                <m:sty m:val="p"/>
                              </m:rPr>
                              <a:rPr lang="en-US" b="0" i="0" smtClean="0">
                                <a:solidFill>
                                  <a:schemeClr val="accent2"/>
                                </a:solidFill>
                                <a:latin typeface="Cambria Math" panose="02040503050406030204" pitchFamily="18" charset="0"/>
                              </a:rPr>
                              <m:t>log</m:t>
                            </m:r>
                          </m:fName>
                          <m:e>
                            <m:r>
                              <a:rPr lang="en-US" b="0" i="1" smtClean="0">
                                <a:solidFill>
                                  <a:schemeClr val="accent2"/>
                                </a:solidFill>
                                <a:latin typeface="Cambria Math" panose="02040503050406030204" pitchFamily="18" charset="0"/>
                              </a:rPr>
                              <m:t>𝑘</m:t>
                            </m:r>
                          </m:e>
                        </m:func>
                      </m:e>
                    </m:rad>
                  </m:oMath>
                </a14:m>
                <a:r>
                  <a:rPr lang="en-US" dirty="0">
                    <a:solidFill>
                      <a:schemeClr val="tx1"/>
                    </a:solidFill>
                  </a:rPr>
                  <a:t>, clusters are unambiguous.</a:t>
                </a:r>
              </a:p>
              <a:p>
                <a:endParaRPr lang="en-US" dirty="0">
                  <a:solidFill>
                    <a:schemeClr val="tx1"/>
                  </a:solidFill>
                </a:endParaRPr>
              </a:p>
              <a:p>
                <a:r>
                  <a:rPr lang="en-US" b="1" dirty="0">
                    <a:solidFill>
                      <a:schemeClr val="tx1"/>
                    </a:solidFill>
                  </a:rPr>
                  <a:t>Proof: </a:t>
                </a:r>
                <a14:m>
                  <m:oMath xmlns:m="http://schemas.openxmlformats.org/officeDocument/2006/math">
                    <m:r>
                      <a:rPr lang="en-US" b="0" i="1" smtClean="0">
                        <a:solidFill>
                          <a:srgbClr val="96B042"/>
                        </a:solidFill>
                        <a:latin typeface="Cambria Math" panose="02040503050406030204" pitchFamily="18" charset="0"/>
                      </a:rPr>
                      <m:t>𝑆</m:t>
                    </m:r>
                    <m:r>
                      <a:rPr lang="en-US" b="0" i="1" smtClean="0">
                        <a:solidFill>
                          <a:schemeClr val="accent2"/>
                        </a:solidFill>
                        <a:latin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𝑋</m:t>
                        </m:r>
                      </m:e>
                      <m:sub>
                        <m:r>
                          <a:rPr lang="en-US" b="0" i="1" smtClean="0">
                            <a:solidFill>
                              <a:schemeClr val="accent2"/>
                            </a:solidFill>
                            <a:latin typeface="Cambria Math" panose="02040503050406030204" pitchFamily="18" charset="0"/>
                          </a:rPr>
                          <m:t>1</m:t>
                        </m:r>
                      </m:sub>
                    </m:sSub>
                    <m:r>
                      <a:rPr lang="en-US" b="0" i="1" smtClean="0">
                        <a:solidFill>
                          <a:schemeClr val="accent2"/>
                        </a:solidFill>
                        <a:latin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𝑋</m:t>
                        </m:r>
                      </m:e>
                      <m:sub>
                        <m:r>
                          <a:rPr lang="en-US" b="0" i="1" smtClean="0">
                            <a:solidFill>
                              <a:schemeClr val="accent2"/>
                            </a:solidFill>
                            <a:latin typeface="Cambria Math" panose="02040503050406030204" pitchFamily="18" charset="0"/>
                          </a:rPr>
                          <m:t>𝑛</m:t>
                        </m:r>
                      </m:sub>
                    </m:sSub>
                    <m:r>
                      <a:rPr lang="en-US" b="0" i="1" smtClean="0">
                        <a:solidFill>
                          <a:schemeClr val="accent2"/>
                        </a:solidFill>
                        <a:latin typeface="Cambria Math" panose="02040503050406030204" pitchFamily="18" charset="0"/>
                      </a:rPr>
                      <m:t>}</m:t>
                    </m:r>
                  </m:oMath>
                </a14:m>
                <a:r>
                  <a:rPr lang="en-US" dirty="0">
                    <a:solidFill>
                      <a:schemeClr val="accent2"/>
                    </a:solidFill>
                  </a:rPr>
                  <a:t> </a:t>
                </a:r>
                <a:r>
                  <a:rPr lang="en-US" dirty="0">
                    <a:solidFill>
                      <a:schemeClr val="tx1"/>
                    </a:solidFill>
                  </a:rPr>
                  <a:t>is </a:t>
                </a:r>
                <a14:m>
                  <m:oMath xmlns:m="http://schemas.openxmlformats.org/officeDocument/2006/math">
                    <m:r>
                      <a:rPr lang="en-US" b="0" i="1" smtClean="0">
                        <a:solidFill>
                          <a:schemeClr val="tx1"/>
                        </a:solidFill>
                        <a:latin typeface="Cambria Math" panose="02040503050406030204" pitchFamily="18" charset="0"/>
                      </a:rPr>
                      <m:t>≈</m:t>
                    </m:r>
                  </m:oMath>
                </a14:m>
                <a:r>
                  <a:rPr lang="en-US" dirty="0">
                    <a:solidFill>
                      <a:schemeClr val="tx1"/>
                    </a:solidFill>
                  </a:rPr>
                  <a:t> a ground-truth cluster </a:t>
                </a:r>
                <a:r>
                  <a:rPr lang="en-US" dirty="0" err="1">
                    <a:solidFill>
                      <a:schemeClr val="tx1"/>
                    </a:solidFill>
                  </a:rPr>
                  <a:t>iff</a:t>
                </a:r>
                <a:r>
                  <a:rPr lang="en-US" dirty="0">
                    <a:solidFill>
                      <a:schemeClr val="tx1"/>
                    </a:solidFill>
                  </a:rPr>
                  <a:t> </a:t>
                </a:r>
                <a:r>
                  <a:rPr lang="en-US" i="1" dirty="0">
                    <a:solidFill>
                      <a:schemeClr val="tx1"/>
                    </a:solidFill>
                  </a:rPr>
                  <a:t>empirical distribution of </a:t>
                </a:r>
                <a14:m>
                  <m:oMath xmlns:m="http://schemas.openxmlformats.org/officeDocument/2006/math">
                    <m:r>
                      <a:rPr lang="en-US" b="0" i="1" smtClean="0">
                        <a:solidFill>
                          <a:srgbClr val="96B042"/>
                        </a:solidFill>
                        <a:latin typeface="Cambria Math" panose="02040503050406030204" pitchFamily="18" charset="0"/>
                      </a:rPr>
                      <m:t>𝑆</m:t>
                    </m:r>
                    <m:r>
                      <a:rPr lang="en-US" b="0" i="1" smtClean="0">
                        <a:solidFill>
                          <a:srgbClr val="96B042"/>
                        </a:solidFill>
                        <a:latin typeface="Cambria Math" panose="02040503050406030204" pitchFamily="18" charset="0"/>
                      </a:rPr>
                      <m:t> </m:t>
                    </m:r>
                  </m:oMath>
                </a14:m>
                <a:r>
                  <a:rPr lang="en-US" i="1" dirty="0">
                    <a:solidFill>
                      <a:schemeClr val="tx1"/>
                    </a:solidFill>
                  </a:rPr>
                  <a:t>is </a:t>
                </a:r>
                <a14:m>
                  <m:oMath xmlns:m="http://schemas.openxmlformats.org/officeDocument/2006/math">
                    <m:r>
                      <a:rPr lang="en-US" b="0" i="1" smtClean="0">
                        <a:solidFill>
                          <a:schemeClr val="tx1"/>
                        </a:solidFill>
                        <a:latin typeface="Cambria Math" panose="02040503050406030204" pitchFamily="18" charset="0"/>
                      </a:rPr>
                      <m:t>≈</m:t>
                    </m:r>
                  </m:oMath>
                </a14:m>
                <a:r>
                  <a:rPr lang="en-US" i="1" dirty="0">
                    <a:solidFill>
                      <a:schemeClr val="tx1"/>
                    </a:solidFill>
                  </a:rPr>
                  <a:t> Gaussian</a:t>
                </a:r>
              </a:p>
            </p:txBody>
          </p:sp>
        </mc:Choice>
        <mc:Fallback xmlns="">
          <p:sp>
            <p:nvSpPr>
              <p:cNvPr id="29" name="Rectangle: Rounded Corners 28">
                <a:extLst>
                  <a:ext uri="{FF2B5EF4-FFF2-40B4-BE49-F238E27FC236}">
                    <a16:creationId xmlns:a16="http://schemas.microsoft.com/office/drawing/2014/main" id="{2E1C815C-28D8-432E-A15D-9FC89DFC51B4}"/>
                  </a:ext>
                </a:extLst>
              </p:cNvPr>
              <p:cNvSpPr>
                <a:spLocks noRot="1" noChangeAspect="1" noMove="1" noResize="1" noEditPoints="1" noAdjustHandles="1" noChangeArrowheads="1" noChangeShapeType="1" noTextEdit="1"/>
              </p:cNvSpPr>
              <p:nvPr/>
            </p:nvSpPr>
            <p:spPr>
              <a:xfrm>
                <a:off x="243156" y="2038314"/>
                <a:ext cx="5584438" cy="1456981"/>
              </a:xfrm>
              <a:prstGeom prst="roundRect">
                <a:avLst/>
              </a:prstGeom>
              <a:blipFill>
                <a:blip r:embed="rId5"/>
                <a:stretch>
                  <a:fillRect/>
                </a:stretch>
              </a:blipFill>
              <a:ln w="38100">
                <a:solidFill>
                  <a:schemeClr val="bg2">
                    <a:lumMod val="50000"/>
                  </a:schemeClr>
                </a:solidFill>
              </a:ln>
            </p:spPr>
            <p:txBody>
              <a:bodyPr/>
              <a:lstStyle/>
              <a:p>
                <a:r>
                  <a:rPr lang="en-US">
                    <a:noFill/>
                  </a:rPr>
                  <a:t> </a:t>
                </a:r>
              </a:p>
            </p:txBody>
          </p:sp>
        </mc:Fallback>
      </mc:AlternateContent>
      <p:sp>
        <p:nvSpPr>
          <p:cNvPr id="3" name="Rectangle 2">
            <a:extLst>
              <a:ext uri="{FF2B5EF4-FFF2-40B4-BE49-F238E27FC236}">
                <a16:creationId xmlns:a16="http://schemas.microsoft.com/office/drawing/2014/main" id="{C1F67405-D860-4F20-A246-43B3D64783A5}"/>
              </a:ext>
            </a:extLst>
          </p:cNvPr>
          <p:cNvSpPr/>
          <p:nvPr/>
        </p:nvSpPr>
        <p:spPr>
          <a:xfrm>
            <a:off x="243155" y="3788247"/>
            <a:ext cx="4548296" cy="430887"/>
          </a:xfrm>
          <a:prstGeom prst="rect">
            <a:avLst/>
          </a:prstGeom>
        </p:spPr>
        <p:txBody>
          <a:bodyPr wrap="none">
            <a:spAutoFit/>
          </a:bodyPr>
          <a:lstStyle/>
          <a:p>
            <a:r>
              <a:rPr lang="en-US" sz="2200" b="1" dirty="0"/>
              <a:t>2. Use Proofs to Algorithms black box</a:t>
            </a:r>
          </a:p>
        </p:txBody>
      </p:sp>
      <p:sp>
        <p:nvSpPr>
          <p:cNvPr id="7" name="Oval 6">
            <a:extLst>
              <a:ext uri="{FF2B5EF4-FFF2-40B4-BE49-F238E27FC236}">
                <a16:creationId xmlns:a16="http://schemas.microsoft.com/office/drawing/2014/main" id="{A4D184B4-8889-42B0-B404-5BFC7E352DD6}"/>
              </a:ext>
            </a:extLst>
          </p:cNvPr>
          <p:cNvSpPr/>
          <p:nvPr/>
        </p:nvSpPr>
        <p:spPr>
          <a:xfrm>
            <a:off x="243155" y="5755259"/>
            <a:ext cx="1514004" cy="84475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B64F6DB-FB26-4856-9DDE-67E391B5BACE}"/>
              </a:ext>
            </a:extLst>
          </p:cNvPr>
          <p:cNvSpPr/>
          <p:nvPr/>
        </p:nvSpPr>
        <p:spPr>
          <a:xfrm>
            <a:off x="1633805" y="5816601"/>
            <a:ext cx="1573972" cy="96212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877C772-4647-4214-9B19-535A1B16AE74}"/>
              </a:ext>
            </a:extLst>
          </p:cNvPr>
          <p:cNvSpPr txBox="1"/>
          <p:nvPr/>
        </p:nvSpPr>
        <p:spPr>
          <a:xfrm>
            <a:off x="5154670" y="3644527"/>
            <a:ext cx="4034238" cy="461665"/>
          </a:xfrm>
          <a:prstGeom prst="rect">
            <a:avLst/>
          </a:prstGeom>
          <a:noFill/>
        </p:spPr>
        <p:txBody>
          <a:bodyPr wrap="square" rtlCol="0">
            <a:spAutoFit/>
          </a:bodyPr>
          <a:lstStyle/>
          <a:p>
            <a:r>
              <a:rPr lang="en-US" sz="2400" b="1" dirty="0" err="1">
                <a:solidFill>
                  <a:srgbClr val="C00000"/>
                </a:solidFill>
              </a:rPr>
              <a:t>SoS</a:t>
            </a:r>
            <a:r>
              <a:rPr lang="en-US" sz="2400" b="1" dirty="0">
                <a:solidFill>
                  <a:srgbClr val="C00000"/>
                </a:solidFill>
              </a:rPr>
              <a:t> proof of uniqueness</a:t>
            </a:r>
          </a:p>
        </p:txBody>
      </p:sp>
      <p:grpSp>
        <p:nvGrpSpPr>
          <p:cNvPr id="13" name="Group 12">
            <a:extLst>
              <a:ext uri="{FF2B5EF4-FFF2-40B4-BE49-F238E27FC236}">
                <a16:creationId xmlns:a16="http://schemas.microsoft.com/office/drawing/2014/main" id="{54275F7C-D9A0-4040-A414-A5B141585A87}"/>
              </a:ext>
            </a:extLst>
          </p:cNvPr>
          <p:cNvGrpSpPr/>
          <p:nvPr/>
        </p:nvGrpSpPr>
        <p:grpSpPr>
          <a:xfrm>
            <a:off x="5719378" y="4155073"/>
            <a:ext cx="2460064" cy="1130260"/>
            <a:chOff x="428595" y="4021938"/>
            <a:chExt cx="4462478" cy="2050256"/>
          </a:xfrm>
        </p:grpSpPr>
        <p:pic>
          <p:nvPicPr>
            <p:cNvPr id="14" name="Picture 13">
              <a:extLst>
                <a:ext uri="{FF2B5EF4-FFF2-40B4-BE49-F238E27FC236}">
                  <a16:creationId xmlns:a16="http://schemas.microsoft.com/office/drawing/2014/main" id="{105284C0-C534-47C4-9ECE-6C6584AE851A}"/>
                </a:ext>
              </a:extLst>
            </p:cNvPr>
            <p:cNvPicPr>
              <a:picLocks noChangeAspect="1"/>
            </p:cNvPicPr>
            <p:nvPr/>
          </p:nvPicPr>
          <p:blipFill>
            <a:blip r:embed="rId6"/>
            <a:stretch>
              <a:fillRect/>
            </a:stretch>
          </p:blipFill>
          <p:spPr>
            <a:xfrm>
              <a:off x="428595" y="4176705"/>
              <a:ext cx="4143405" cy="1895489"/>
            </a:xfrm>
            <a:prstGeom prst="rect">
              <a:avLst/>
            </a:prstGeom>
          </p:spPr>
        </p:pic>
        <p:sp>
          <p:nvSpPr>
            <p:cNvPr id="15" name="Rectangle 14">
              <a:extLst>
                <a:ext uri="{FF2B5EF4-FFF2-40B4-BE49-F238E27FC236}">
                  <a16:creationId xmlns:a16="http://schemas.microsoft.com/office/drawing/2014/main" id="{BCAC7ECD-7E0D-4BA9-BFC0-CA4A7C1B7EB8}"/>
                </a:ext>
              </a:extLst>
            </p:cNvPr>
            <p:cNvSpPr/>
            <p:nvPr/>
          </p:nvSpPr>
          <p:spPr>
            <a:xfrm>
              <a:off x="3128948" y="4021938"/>
              <a:ext cx="1762125" cy="6238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375E845-A635-4C4D-93F0-61DB26D9DDDE}"/>
                  </a:ext>
                </a:extLst>
              </p:cNvPr>
              <p:cNvSpPr txBox="1"/>
              <p:nvPr/>
            </p:nvSpPr>
            <p:spPr>
              <a:xfrm>
                <a:off x="3533591" y="6082818"/>
                <a:ext cx="5655317"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solidFill>
                                <a:schemeClr val="accent2"/>
                              </a:solidFill>
                              <a:latin typeface="Cambria Math" panose="02040503050406030204" pitchFamily="18" charset="0"/>
                            </a:rPr>
                          </m:ctrlPr>
                        </m:sSupPr>
                        <m:e>
                          <m:d>
                            <m:dPr>
                              <m:begChr m:val="‖"/>
                              <m:endChr m:val="‖"/>
                              <m:ctrlPr>
                                <a:rPr lang="en-US" sz="2000" i="1" smtClean="0">
                                  <a:solidFill>
                                    <a:schemeClr val="accent2"/>
                                  </a:solidFill>
                                  <a:latin typeface="Cambria Math" panose="02040503050406030204" pitchFamily="18" charset="0"/>
                                </a:rPr>
                              </m:ctrlPr>
                            </m:dPr>
                            <m:e>
                              <m:r>
                                <a:rPr lang="en-US" sz="2000" b="0" i="1" smtClean="0">
                                  <a:solidFill>
                                    <a:schemeClr val="accent2"/>
                                  </a:solidFill>
                                  <a:latin typeface="Cambria Math" panose="02040503050406030204" pitchFamily="18" charset="0"/>
                                </a:rPr>
                                <m:t>𝑤</m:t>
                              </m:r>
                              <m:r>
                                <a:rPr lang="en-US" sz="2000" b="0" i="1" smtClean="0">
                                  <a:solidFill>
                                    <a:schemeClr val="accent2"/>
                                  </a:solidFill>
                                  <a:latin typeface="Cambria Math" panose="02040503050406030204" pitchFamily="18" charset="0"/>
                                </a:rPr>
                                <m:t>−</m:t>
                              </m:r>
                              <m:r>
                                <m:rPr>
                                  <m:sty m:val="p"/>
                                </m:rPr>
                                <a:rPr lang="en-US" sz="2000" b="0" i="0" smtClean="0">
                                  <a:solidFill>
                                    <a:schemeClr val="accent2"/>
                                  </a:solidFill>
                                  <a:latin typeface="Cambria Math" panose="02040503050406030204" pitchFamily="18" charset="0"/>
                                </a:rPr>
                                <m:t>ground</m:t>
                              </m:r>
                              <m:r>
                                <a:rPr lang="en-US" sz="2000" b="0" i="0" smtClean="0">
                                  <a:solidFill>
                                    <a:schemeClr val="accent2"/>
                                  </a:solidFill>
                                  <a:latin typeface="Cambria Math" panose="02040503050406030204" pitchFamily="18" charset="0"/>
                                </a:rPr>
                                <m:t> </m:t>
                              </m:r>
                              <m:r>
                                <m:rPr>
                                  <m:sty m:val="p"/>
                                </m:rPr>
                                <a:rPr lang="en-US" sz="2000" b="0" i="0" smtClean="0">
                                  <a:solidFill>
                                    <a:schemeClr val="accent2"/>
                                  </a:solidFill>
                                  <a:latin typeface="Cambria Math" panose="02040503050406030204" pitchFamily="18" charset="0"/>
                                </a:rPr>
                                <m:t>truth</m:t>
                              </m:r>
                              <m:r>
                                <a:rPr lang="en-US" sz="2000" b="0" i="0" smtClean="0">
                                  <a:solidFill>
                                    <a:schemeClr val="accent2"/>
                                  </a:solidFill>
                                  <a:latin typeface="Cambria Math" panose="02040503050406030204" pitchFamily="18" charset="0"/>
                                </a:rPr>
                                <m:t> </m:t>
                              </m:r>
                              <m:r>
                                <m:rPr>
                                  <m:sty m:val="p"/>
                                </m:rPr>
                                <a:rPr lang="en-US" sz="2000" b="0" i="0" smtClean="0">
                                  <a:solidFill>
                                    <a:schemeClr val="accent2"/>
                                  </a:solidFill>
                                  <a:latin typeface="Cambria Math" panose="02040503050406030204" pitchFamily="18" charset="0"/>
                                </a:rPr>
                                <m:t>clustering</m:t>
                              </m:r>
                            </m:e>
                          </m:d>
                        </m:e>
                        <m:sup>
                          <m:r>
                            <a:rPr lang="en-US" sz="2000" b="0" i="1" smtClean="0">
                              <a:solidFill>
                                <a:schemeClr val="accent2"/>
                              </a:solidFill>
                              <a:latin typeface="Cambria Math" panose="02040503050406030204" pitchFamily="18" charset="0"/>
                            </a:rPr>
                            <m:t>2</m:t>
                          </m:r>
                        </m:sup>
                      </m:sSup>
                      <m:r>
                        <a:rPr lang="en-US" sz="2000" b="0" i="1" smtClean="0">
                          <a:solidFill>
                            <a:schemeClr val="accent2"/>
                          </a:solidFill>
                          <a:latin typeface="Cambria Math" panose="02040503050406030204" pitchFamily="18" charset="0"/>
                        </a:rPr>
                        <m:t>≤0.01</m:t>
                      </m:r>
                    </m:oMath>
                  </m:oMathPara>
                </a14:m>
                <a:endParaRPr lang="en-US" sz="2000" dirty="0">
                  <a:solidFill>
                    <a:schemeClr val="accent2"/>
                  </a:solidFill>
                </a:endParaRPr>
              </a:p>
            </p:txBody>
          </p:sp>
        </mc:Choice>
        <mc:Fallback xmlns="">
          <p:sp>
            <p:nvSpPr>
              <p:cNvPr id="16" name="TextBox 15">
                <a:extLst>
                  <a:ext uri="{FF2B5EF4-FFF2-40B4-BE49-F238E27FC236}">
                    <a16:creationId xmlns:a16="http://schemas.microsoft.com/office/drawing/2014/main" id="{3375E845-A635-4C4D-93F0-61DB26D9DDDE}"/>
                  </a:ext>
                </a:extLst>
              </p:cNvPr>
              <p:cNvSpPr txBox="1">
                <a:spLocks noRot="1" noChangeAspect="1" noMove="1" noResize="1" noEditPoints="1" noAdjustHandles="1" noChangeArrowheads="1" noChangeShapeType="1" noTextEdit="1"/>
              </p:cNvSpPr>
              <p:nvPr/>
            </p:nvSpPr>
            <p:spPr>
              <a:xfrm>
                <a:off x="3533591" y="6082818"/>
                <a:ext cx="5655317" cy="400110"/>
              </a:xfrm>
              <a:prstGeom prst="rect">
                <a:avLst/>
              </a:prstGeom>
              <a:blipFill>
                <a:blip r:embed="rId7"/>
                <a:stretch>
                  <a:fillRect b="-15385"/>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FD771791-8295-43B3-BF33-20E2E0CD1C68}"/>
              </a:ext>
            </a:extLst>
          </p:cNvPr>
          <p:cNvSpPr txBox="1"/>
          <p:nvPr/>
        </p:nvSpPr>
        <p:spPr>
          <a:xfrm>
            <a:off x="5403951" y="5450999"/>
            <a:ext cx="3496894" cy="646331"/>
          </a:xfrm>
          <a:prstGeom prst="rect">
            <a:avLst/>
          </a:prstGeom>
          <a:noFill/>
        </p:spPr>
        <p:txBody>
          <a:bodyPr wrap="square" rtlCol="0">
            <a:spAutoFit/>
          </a:bodyPr>
          <a:lstStyle/>
          <a:p>
            <a:r>
              <a:rPr lang="en-US" i="1" dirty="0">
                <a:solidFill>
                  <a:schemeClr val="accent2"/>
                </a:solidFill>
              </a:rPr>
              <a:t>(Sequence of  constant-degree polynomial inequalities)</a:t>
            </a:r>
          </a:p>
        </p:txBody>
      </p:sp>
      <p:grpSp>
        <p:nvGrpSpPr>
          <p:cNvPr id="12" name="Group 11">
            <a:extLst>
              <a:ext uri="{FF2B5EF4-FFF2-40B4-BE49-F238E27FC236}">
                <a16:creationId xmlns:a16="http://schemas.microsoft.com/office/drawing/2014/main" id="{B267EC64-D4B6-4984-B512-F455666B16EF}"/>
              </a:ext>
            </a:extLst>
          </p:cNvPr>
          <p:cNvGrpSpPr/>
          <p:nvPr/>
        </p:nvGrpSpPr>
        <p:grpSpPr>
          <a:xfrm>
            <a:off x="4413520" y="3214996"/>
            <a:ext cx="786600" cy="2042640"/>
            <a:chOff x="4413520" y="3214996"/>
            <a:chExt cx="786600" cy="2042640"/>
          </a:xfrm>
        </p:grpSpPr>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350FA8EC-90B0-47A4-89C4-621C419B3378}"/>
                    </a:ext>
                  </a:extLst>
                </p14:cNvPr>
                <p14:cNvContentPartPr/>
                <p14:nvPr/>
              </p14:nvContentPartPr>
              <p14:xfrm>
                <a:off x="4413520" y="3214996"/>
                <a:ext cx="739440" cy="1824120"/>
              </p14:xfrm>
            </p:contentPart>
          </mc:Choice>
          <mc:Fallback xmlns="">
            <p:pic>
              <p:nvPicPr>
                <p:cNvPr id="10" name="Ink 9">
                  <a:extLst>
                    <a:ext uri="{FF2B5EF4-FFF2-40B4-BE49-F238E27FC236}">
                      <a16:creationId xmlns:a16="http://schemas.microsoft.com/office/drawing/2014/main" id="{350FA8EC-90B0-47A4-89C4-621C419B3378}"/>
                    </a:ext>
                  </a:extLst>
                </p:cNvPr>
                <p:cNvPicPr/>
                <p:nvPr/>
              </p:nvPicPr>
              <p:blipFill>
                <a:blip r:embed="rId9"/>
                <a:stretch>
                  <a:fillRect/>
                </a:stretch>
              </p:blipFill>
              <p:spPr>
                <a:xfrm>
                  <a:off x="4395880" y="3196996"/>
                  <a:ext cx="775080" cy="1859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28DCB6E-C74C-44B1-95BA-E8489FB26148}"/>
                    </a:ext>
                  </a:extLst>
                </p14:cNvPr>
                <p14:cNvContentPartPr/>
                <p14:nvPr/>
              </p14:nvContentPartPr>
              <p14:xfrm>
                <a:off x="5048920" y="4777036"/>
                <a:ext cx="151200" cy="480600"/>
              </p14:xfrm>
            </p:contentPart>
          </mc:Choice>
          <mc:Fallback xmlns="">
            <p:pic>
              <p:nvPicPr>
                <p:cNvPr id="11" name="Ink 10">
                  <a:extLst>
                    <a:ext uri="{FF2B5EF4-FFF2-40B4-BE49-F238E27FC236}">
                      <a16:creationId xmlns:a16="http://schemas.microsoft.com/office/drawing/2014/main" id="{828DCB6E-C74C-44B1-95BA-E8489FB26148}"/>
                    </a:ext>
                  </a:extLst>
                </p:cNvPr>
                <p:cNvPicPr/>
                <p:nvPr/>
              </p:nvPicPr>
              <p:blipFill>
                <a:blip r:embed="rId11"/>
                <a:stretch>
                  <a:fillRect/>
                </a:stretch>
              </p:blipFill>
              <p:spPr>
                <a:xfrm>
                  <a:off x="5031280" y="4759396"/>
                  <a:ext cx="186840" cy="516240"/>
                </a:xfrm>
                <a:prstGeom prst="rect">
                  <a:avLst/>
                </a:prstGeom>
              </p:spPr>
            </p:pic>
          </mc:Fallback>
        </mc:AlternateContent>
      </p:grpSp>
      <p:sp>
        <p:nvSpPr>
          <p:cNvPr id="5" name="Slide Number Placeholder 4">
            <a:extLst>
              <a:ext uri="{FF2B5EF4-FFF2-40B4-BE49-F238E27FC236}">
                <a16:creationId xmlns:a16="http://schemas.microsoft.com/office/drawing/2014/main" id="{1D21F3FA-3E0D-4372-9BAF-4494DBB59C4F}"/>
              </a:ext>
            </a:extLst>
          </p:cNvPr>
          <p:cNvSpPr>
            <a:spLocks noGrp="1"/>
          </p:cNvSpPr>
          <p:nvPr>
            <p:ph type="sldNum" sz="quarter" idx="12"/>
          </p:nvPr>
        </p:nvSpPr>
        <p:spPr/>
        <p:txBody>
          <a:bodyPr/>
          <a:lstStyle/>
          <a:p>
            <a:fld id="{ED922394-96B1-4130-9F58-06B799E76477}" type="slidenum">
              <a:rPr lang="en-US" smtClean="0"/>
              <a:t>32</a:t>
            </a:fld>
            <a:endParaRPr lang="en-US"/>
          </a:p>
        </p:txBody>
      </p:sp>
    </p:spTree>
    <p:extLst>
      <p:ext uri="{BB962C8B-B14F-4D97-AF65-F5344CB8AC3E}">
        <p14:creationId xmlns:p14="http://schemas.microsoft.com/office/powerpoint/2010/main" val="211721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C510CA-2E08-46E2-A2FA-AEEB5F984430}"/>
              </a:ext>
            </a:extLst>
          </p:cNvPr>
          <p:cNvPicPr>
            <a:picLocks noChangeAspect="1"/>
          </p:cNvPicPr>
          <p:nvPr/>
        </p:nvPicPr>
        <p:blipFill>
          <a:blip r:embed="rId2"/>
          <a:stretch>
            <a:fillRect/>
          </a:stretch>
        </p:blipFill>
        <p:spPr>
          <a:xfrm>
            <a:off x="5576503" y="56044"/>
            <a:ext cx="3162563" cy="2137488"/>
          </a:xfrm>
          <a:prstGeom prst="rect">
            <a:avLst/>
          </a:prstGeom>
        </p:spPr>
      </p:pic>
      <p:sp>
        <p:nvSpPr>
          <p:cNvPr id="2" name="Title 1">
            <a:extLst>
              <a:ext uri="{FF2B5EF4-FFF2-40B4-BE49-F238E27FC236}">
                <a16:creationId xmlns:a16="http://schemas.microsoft.com/office/drawing/2014/main" id="{40C53C7A-100B-45C1-9F8F-44EF67AE90BD}"/>
              </a:ext>
            </a:extLst>
          </p:cNvPr>
          <p:cNvSpPr>
            <a:spLocks noGrp="1"/>
          </p:cNvSpPr>
          <p:nvPr>
            <p:ph type="title"/>
          </p:nvPr>
        </p:nvSpPr>
        <p:spPr/>
        <p:txBody>
          <a:bodyPr/>
          <a:lstStyle/>
          <a:p>
            <a:r>
              <a:rPr lang="en-US" dirty="0"/>
              <a:t>Proofs to Algorithms</a:t>
            </a:r>
            <a:br>
              <a:rPr lang="en-US" dirty="0"/>
            </a:br>
            <a:r>
              <a:rPr lang="en-US" dirty="0"/>
              <a:t>for Mixture Models</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DB0290D-5BDD-403B-9EB6-534C59C2F3B7}"/>
                  </a:ext>
                </a:extLst>
              </p:cNvPr>
              <p:cNvSpPr txBox="1"/>
              <p:nvPr/>
            </p:nvSpPr>
            <p:spPr>
              <a:xfrm>
                <a:off x="6361250" y="2266572"/>
                <a:ext cx="1970709" cy="646331"/>
              </a:xfrm>
              <a:prstGeom prst="rect">
                <a:avLst/>
              </a:prstGeom>
              <a:noFill/>
            </p:spPr>
            <p:txBody>
              <a:bodyPr wrap="square" rtlCol="0">
                <a:spAutoFit/>
              </a:bodyPr>
              <a:lstStyle/>
              <a:p>
                <a:r>
                  <a:rPr lang="en-US" dirty="0"/>
                  <a:t>Samples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𝑛</m:t>
                        </m:r>
                      </m:sub>
                    </m:sSub>
                  </m:oMath>
                </a14:m>
                <a:r>
                  <a:rPr lang="en-US" dirty="0"/>
                  <a:t> </a:t>
                </a:r>
              </a:p>
              <a:p>
                <a:r>
                  <a:rPr lang="en-US" dirty="0"/>
                  <a:t>from </a:t>
                </a:r>
                <a14:m>
                  <m:oMath xmlns:m="http://schemas.openxmlformats.org/officeDocument/2006/math">
                    <m:r>
                      <a:rPr lang="en-US" b="0" i="1" smtClean="0">
                        <a:latin typeface="Cambria Math" panose="02040503050406030204" pitchFamily="18" charset="0"/>
                      </a:rPr>
                      <m:t>𝑘</m:t>
                    </m:r>
                  </m:oMath>
                </a14:m>
                <a:r>
                  <a:rPr lang="en-US" dirty="0"/>
                  <a:t> Gaussians</a:t>
                </a:r>
              </a:p>
            </p:txBody>
          </p:sp>
        </mc:Choice>
        <mc:Fallback xmlns="">
          <p:sp>
            <p:nvSpPr>
              <p:cNvPr id="18" name="TextBox 17">
                <a:extLst>
                  <a:ext uri="{FF2B5EF4-FFF2-40B4-BE49-F238E27FC236}">
                    <a16:creationId xmlns:a16="http://schemas.microsoft.com/office/drawing/2014/main" id="{9DB0290D-5BDD-403B-9EB6-534C59C2F3B7}"/>
                  </a:ext>
                </a:extLst>
              </p:cNvPr>
              <p:cNvSpPr txBox="1">
                <a:spLocks noRot="1" noChangeAspect="1" noMove="1" noResize="1" noEditPoints="1" noAdjustHandles="1" noChangeArrowheads="1" noChangeShapeType="1" noTextEdit="1"/>
              </p:cNvSpPr>
              <p:nvPr/>
            </p:nvSpPr>
            <p:spPr>
              <a:xfrm>
                <a:off x="6361250" y="2266572"/>
                <a:ext cx="1970709" cy="646331"/>
              </a:xfrm>
              <a:prstGeom prst="rect">
                <a:avLst/>
              </a:prstGeom>
              <a:blipFill>
                <a:blip r:embed="rId3"/>
                <a:stretch>
                  <a:fillRect l="-2786"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Rounded Corners 28">
                <a:extLst>
                  <a:ext uri="{FF2B5EF4-FFF2-40B4-BE49-F238E27FC236}">
                    <a16:creationId xmlns:a16="http://schemas.microsoft.com/office/drawing/2014/main" id="{2E1C815C-28D8-432E-A15D-9FC89DFC51B4}"/>
                  </a:ext>
                </a:extLst>
              </p:cNvPr>
              <p:cNvSpPr/>
              <p:nvPr/>
            </p:nvSpPr>
            <p:spPr>
              <a:xfrm>
                <a:off x="243156" y="2038314"/>
                <a:ext cx="5584438" cy="1456981"/>
              </a:xfrm>
              <a:prstGeom prst="round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Identifiability: </a:t>
                </a:r>
                <a:r>
                  <a:rPr lang="en-US" dirty="0">
                    <a:solidFill>
                      <a:schemeClr val="tx1"/>
                    </a:solidFill>
                  </a:rPr>
                  <a:t>if </a:t>
                </a:r>
                <a14:m>
                  <m:oMath xmlns:m="http://schemas.openxmlformats.org/officeDocument/2006/math">
                    <m:r>
                      <m:rPr>
                        <m:sty m:val="p"/>
                      </m:rPr>
                      <a:rPr lang="en-US" b="0" i="0" smtClean="0">
                        <a:solidFill>
                          <a:schemeClr val="accent2"/>
                        </a:solidFill>
                        <a:latin typeface="Cambria Math" panose="02040503050406030204" pitchFamily="18" charset="0"/>
                      </a:rPr>
                      <m:t>Δ</m:t>
                    </m:r>
                    <m:r>
                      <a:rPr lang="en-US" b="0" i="1" smtClean="0">
                        <a:solidFill>
                          <a:schemeClr val="accent2"/>
                        </a:solidFill>
                        <a:latin typeface="Cambria Math" panose="02040503050406030204" pitchFamily="18" charset="0"/>
                      </a:rPr>
                      <m:t>≫</m:t>
                    </m:r>
                    <m:rad>
                      <m:radPr>
                        <m:degHide m:val="on"/>
                        <m:ctrlPr>
                          <a:rPr lang="en-US" b="0" i="1" smtClean="0">
                            <a:solidFill>
                              <a:schemeClr val="accent2"/>
                            </a:solidFill>
                            <a:latin typeface="Cambria Math" panose="02040503050406030204" pitchFamily="18" charset="0"/>
                          </a:rPr>
                        </m:ctrlPr>
                      </m:radPr>
                      <m:deg/>
                      <m:e>
                        <m:func>
                          <m:funcPr>
                            <m:ctrlPr>
                              <a:rPr lang="en-US" b="0" i="1" smtClean="0">
                                <a:solidFill>
                                  <a:schemeClr val="accent2"/>
                                </a:solidFill>
                                <a:latin typeface="Cambria Math" panose="02040503050406030204" pitchFamily="18" charset="0"/>
                              </a:rPr>
                            </m:ctrlPr>
                          </m:funcPr>
                          <m:fName>
                            <m:r>
                              <m:rPr>
                                <m:sty m:val="p"/>
                              </m:rPr>
                              <a:rPr lang="en-US" b="0" i="0" smtClean="0">
                                <a:solidFill>
                                  <a:schemeClr val="accent2"/>
                                </a:solidFill>
                                <a:latin typeface="Cambria Math" panose="02040503050406030204" pitchFamily="18" charset="0"/>
                              </a:rPr>
                              <m:t>log</m:t>
                            </m:r>
                          </m:fName>
                          <m:e>
                            <m:r>
                              <a:rPr lang="en-US" b="0" i="1" smtClean="0">
                                <a:solidFill>
                                  <a:schemeClr val="accent2"/>
                                </a:solidFill>
                                <a:latin typeface="Cambria Math" panose="02040503050406030204" pitchFamily="18" charset="0"/>
                              </a:rPr>
                              <m:t>𝑘</m:t>
                            </m:r>
                          </m:e>
                        </m:func>
                      </m:e>
                    </m:rad>
                  </m:oMath>
                </a14:m>
                <a:r>
                  <a:rPr lang="en-US" dirty="0">
                    <a:solidFill>
                      <a:schemeClr val="tx1"/>
                    </a:solidFill>
                  </a:rPr>
                  <a:t>, clusters are unambiguous.</a:t>
                </a:r>
              </a:p>
              <a:p>
                <a:endParaRPr lang="en-US" dirty="0">
                  <a:solidFill>
                    <a:schemeClr val="tx1"/>
                  </a:solidFill>
                </a:endParaRPr>
              </a:p>
              <a:p>
                <a:r>
                  <a:rPr lang="en-US" b="1" dirty="0">
                    <a:solidFill>
                      <a:schemeClr val="tx1"/>
                    </a:solidFill>
                  </a:rPr>
                  <a:t>Proof: </a:t>
                </a:r>
                <a14:m>
                  <m:oMath xmlns:m="http://schemas.openxmlformats.org/officeDocument/2006/math">
                    <m:r>
                      <a:rPr lang="en-US" b="0" i="1" smtClean="0">
                        <a:solidFill>
                          <a:srgbClr val="96B042"/>
                        </a:solidFill>
                        <a:latin typeface="Cambria Math" panose="02040503050406030204" pitchFamily="18" charset="0"/>
                      </a:rPr>
                      <m:t>𝑆</m:t>
                    </m:r>
                    <m:r>
                      <a:rPr lang="en-US" b="0" i="1" smtClean="0">
                        <a:solidFill>
                          <a:schemeClr val="accent2"/>
                        </a:solidFill>
                        <a:latin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𝑋</m:t>
                        </m:r>
                      </m:e>
                      <m:sub>
                        <m:r>
                          <a:rPr lang="en-US" b="0" i="1" smtClean="0">
                            <a:solidFill>
                              <a:schemeClr val="accent2"/>
                            </a:solidFill>
                            <a:latin typeface="Cambria Math" panose="02040503050406030204" pitchFamily="18" charset="0"/>
                          </a:rPr>
                          <m:t>1</m:t>
                        </m:r>
                      </m:sub>
                    </m:sSub>
                    <m:r>
                      <a:rPr lang="en-US" b="0" i="1" smtClean="0">
                        <a:solidFill>
                          <a:schemeClr val="accent2"/>
                        </a:solidFill>
                        <a:latin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𝑋</m:t>
                        </m:r>
                      </m:e>
                      <m:sub>
                        <m:r>
                          <a:rPr lang="en-US" b="0" i="1" smtClean="0">
                            <a:solidFill>
                              <a:schemeClr val="accent2"/>
                            </a:solidFill>
                            <a:latin typeface="Cambria Math" panose="02040503050406030204" pitchFamily="18" charset="0"/>
                          </a:rPr>
                          <m:t>𝑛</m:t>
                        </m:r>
                      </m:sub>
                    </m:sSub>
                    <m:r>
                      <a:rPr lang="en-US" b="0" i="1" smtClean="0">
                        <a:solidFill>
                          <a:schemeClr val="accent2"/>
                        </a:solidFill>
                        <a:latin typeface="Cambria Math" panose="02040503050406030204" pitchFamily="18" charset="0"/>
                      </a:rPr>
                      <m:t>}</m:t>
                    </m:r>
                  </m:oMath>
                </a14:m>
                <a:r>
                  <a:rPr lang="en-US" dirty="0">
                    <a:solidFill>
                      <a:schemeClr val="accent2"/>
                    </a:solidFill>
                  </a:rPr>
                  <a:t> </a:t>
                </a:r>
                <a:r>
                  <a:rPr lang="en-US" dirty="0">
                    <a:solidFill>
                      <a:schemeClr val="tx1"/>
                    </a:solidFill>
                  </a:rPr>
                  <a:t>is </a:t>
                </a:r>
                <a14:m>
                  <m:oMath xmlns:m="http://schemas.openxmlformats.org/officeDocument/2006/math">
                    <m:r>
                      <a:rPr lang="en-US" b="0" i="1" smtClean="0">
                        <a:solidFill>
                          <a:schemeClr val="tx1"/>
                        </a:solidFill>
                        <a:latin typeface="Cambria Math" panose="02040503050406030204" pitchFamily="18" charset="0"/>
                      </a:rPr>
                      <m:t>≈</m:t>
                    </m:r>
                  </m:oMath>
                </a14:m>
                <a:r>
                  <a:rPr lang="en-US" dirty="0">
                    <a:solidFill>
                      <a:schemeClr val="tx1"/>
                    </a:solidFill>
                  </a:rPr>
                  <a:t> a ground-truth cluster </a:t>
                </a:r>
                <a:r>
                  <a:rPr lang="en-US" dirty="0" err="1">
                    <a:solidFill>
                      <a:schemeClr val="tx1"/>
                    </a:solidFill>
                  </a:rPr>
                  <a:t>iff</a:t>
                </a:r>
                <a:r>
                  <a:rPr lang="en-US" dirty="0">
                    <a:solidFill>
                      <a:schemeClr val="tx1"/>
                    </a:solidFill>
                  </a:rPr>
                  <a:t> </a:t>
                </a:r>
                <a:r>
                  <a:rPr lang="en-US" i="1" dirty="0">
                    <a:solidFill>
                      <a:schemeClr val="tx1"/>
                    </a:solidFill>
                  </a:rPr>
                  <a:t>empirical distribution of </a:t>
                </a:r>
                <a14:m>
                  <m:oMath xmlns:m="http://schemas.openxmlformats.org/officeDocument/2006/math">
                    <m:r>
                      <a:rPr lang="en-US" b="0" i="1" smtClean="0">
                        <a:solidFill>
                          <a:srgbClr val="96B042"/>
                        </a:solidFill>
                        <a:latin typeface="Cambria Math" panose="02040503050406030204" pitchFamily="18" charset="0"/>
                      </a:rPr>
                      <m:t>𝑆</m:t>
                    </m:r>
                    <m:r>
                      <a:rPr lang="en-US" b="0" i="1" smtClean="0">
                        <a:solidFill>
                          <a:srgbClr val="96B042"/>
                        </a:solidFill>
                        <a:latin typeface="Cambria Math" panose="02040503050406030204" pitchFamily="18" charset="0"/>
                      </a:rPr>
                      <m:t> </m:t>
                    </m:r>
                  </m:oMath>
                </a14:m>
                <a:r>
                  <a:rPr lang="en-US" i="1" dirty="0">
                    <a:solidFill>
                      <a:schemeClr val="tx1"/>
                    </a:solidFill>
                  </a:rPr>
                  <a:t>is </a:t>
                </a:r>
                <a14:m>
                  <m:oMath xmlns:m="http://schemas.openxmlformats.org/officeDocument/2006/math">
                    <m:r>
                      <a:rPr lang="en-US" b="0" i="1" smtClean="0">
                        <a:solidFill>
                          <a:schemeClr val="tx1"/>
                        </a:solidFill>
                        <a:latin typeface="Cambria Math" panose="02040503050406030204" pitchFamily="18" charset="0"/>
                      </a:rPr>
                      <m:t>≈</m:t>
                    </m:r>
                  </m:oMath>
                </a14:m>
                <a:r>
                  <a:rPr lang="en-US" i="1" dirty="0">
                    <a:solidFill>
                      <a:schemeClr val="tx1"/>
                    </a:solidFill>
                  </a:rPr>
                  <a:t> Gaussian</a:t>
                </a:r>
              </a:p>
            </p:txBody>
          </p:sp>
        </mc:Choice>
        <mc:Fallback xmlns="">
          <p:sp>
            <p:nvSpPr>
              <p:cNvPr id="29" name="Rectangle: Rounded Corners 28">
                <a:extLst>
                  <a:ext uri="{FF2B5EF4-FFF2-40B4-BE49-F238E27FC236}">
                    <a16:creationId xmlns:a16="http://schemas.microsoft.com/office/drawing/2014/main" id="{2E1C815C-28D8-432E-A15D-9FC89DFC51B4}"/>
                  </a:ext>
                </a:extLst>
              </p:cNvPr>
              <p:cNvSpPr>
                <a:spLocks noRot="1" noChangeAspect="1" noMove="1" noResize="1" noEditPoints="1" noAdjustHandles="1" noChangeArrowheads="1" noChangeShapeType="1" noTextEdit="1"/>
              </p:cNvSpPr>
              <p:nvPr/>
            </p:nvSpPr>
            <p:spPr>
              <a:xfrm>
                <a:off x="243156" y="2038314"/>
                <a:ext cx="5584438" cy="1456981"/>
              </a:xfrm>
              <a:prstGeom prst="roundRect">
                <a:avLst/>
              </a:prstGeom>
              <a:blipFill>
                <a:blip r:embed="rId4"/>
                <a:stretch>
                  <a:fillRect/>
                </a:stretch>
              </a:blipFill>
              <a:ln w="38100">
                <a:solidFill>
                  <a:schemeClr val="bg2">
                    <a:lumMod val="50000"/>
                  </a:schemeClr>
                </a:solidFill>
              </a:ln>
            </p:spPr>
            <p:txBody>
              <a:bodyPr/>
              <a:lstStyle/>
              <a:p>
                <a:r>
                  <a:rPr lang="en-US">
                    <a:noFill/>
                  </a:rPr>
                  <a:t> </a:t>
                </a:r>
              </a:p>
            </p:txBody>
          </p:sp>
        </mc:Fallback>
      </mc:AlternateContent>
      <p:sp>
        <p:nvSpPr>
          <p:cNvPr id="3" name="Rectangle 2">
            <a:extLst>
              <a:ext uri="{FF2B5EF4-FFF2-40B4-BE49-F238E27FC236}">
                <a16:creationId xmlns:a16="http://schemas.microsoft.com/office/drawing/2014/main" id="{C1F67405-D860-4F20-A246-43B3D64783A5}"/>
              </a:ext>
            </a:extLst>
          </p:cNvPr>
          <p:cNvSpPr/>
          <p:nvPr/>
        </p:nvSpPr>
        <p:spPr>
          <a:xfrm>
            <a:off x="243155" y="3788247"/>
            <a:ext cx="4548296" cy="430887"/>
          </a:xfrm>
          <a:prstGeom prst="rect">
            <a:avLst/>
          </a:prstGeom>
        </p:spPr>
        <p:txBody>
          <a:bodyPr wrap="none">
            <a:spAutoFit/>
          </a:bodyPr>
          <a:lstStyle/>
          <a:p>
            <a:r>
              <a:rPr lang="en-US" sz="2200" b="1" dirty="0"/>
              <a:t>2. Use Proofs to Algorithms black box</a:t>
            </a:r>
          </a:p>
        </p:txBody>
      </p:sp>
      <p:pic>
        <p:nvPicPr>
          <p:cNvPr id="4" name="Picture 3">
            <a:extLst>
              <a:ext uri="{FF2B5EF4-FFF2-40B4-BE49-F238E27FC236}">
                <a16:creationId xmlns:a16="http://schemas.microsoft.com/office/drawing/2014/main" id="{8B21381D-7680-4CEC-8E6E-171D68D1CA4E}"/>
              </a:ext>
            </a:extLst>
          </p:cNvPr>
          <p:cNvPicPr>
            <a:picLocks noChangeAspect="1"/>
          </p:cNvPicPr>
          <p:nvPr/>
        </p:nvPicPr>
        <p:blipFill>
          <a:blip r:embed="rId5"/>
          <a:stretch>
            <a:fillRect/>
          </a:stretch>
        </p:blipFill>
        <p:spPr>
          <a:xfrm>
            <a:off x="433656" y="4367865"/>
            <a:ext cx="4034238" cy="2223640"/>
          </a:xfrm>
          <a:prstGeom prst="rect">
            <a:avLst/>
          </a:prstGeom>
        </p:spPr>
      </p:pic>
      <p:sp>
        <p:nvSpPr>
          <p:cNvPr id="7" name="Oval 6">
            <a:extLst>
              <a:ext uri="{FF2B5EF4-FFF2-40B4-BE49-F238E27FC236}">
                <a16:creationId xmlns:a16="http://schemas.microsoft.com/office/drawing/2014/main" id="{A4D184B4-8889-42B0-B404-5BFC7E352DD6}"/>
              </a:ext>
            </a:extLst>
          </p:cNvPr>
          <p:cNvSpPr/>
          <p:nvPr/>
        </p:nvSpPr>
        <p:spPr>
          <a:xfrm>
            <a:off x="243155" y="5755259"/>
            <a:ext cx="1514004" cy="84475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B64F6DB-FB26-4856-9DDE-67E391B5BACE}"/>
              </a:ext>
            </a:extLst>
          </p:cNvPr>
          <p:cNvSpPr/>
          <p:nvPr/>
        </p:nvSpPr>
        <p:spPr>
          <a:xfrm>
            <a:off x="1633805" y="5816601"/>
            <a:ext cx="1573972" cy="96212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877C772-4647-4214-9B19-535A1B16AE74}"/>
              </a:ext>
            </a:extLst>
          </p:cNvPr>
          <p:cNvSpPr txBox="1"/>
          <p:nvPr/>
        </p:nvSpPr>
        <p:spPr>
          <a:xfrm>
            <a:off x="4866607" y="4879520"/>
            <a:ext cx="4034238" cy="1200329"/>
          </a:xfrm>
          <a:prstGeom prst="rect">
            <a:avLst/>
          </a:prstGeom>
          <a:noFill/>
        </p:spPr>
        <p:txBody>
          <a:bodyPr wrap="square" rtlCol="0">
            <a:spAutoFit/>
          </a:bodyPr>
          <a:lstStyle/>
          <a:p>
            <a:r>
              <a:rPr lang="en-US" sz="2400" b="1" dirty="0">
                <a:solidFill>
                  <a:srgbClr val="C00000"/>
                </a:solidFill>
              </a:rPr>
              <a:t>Need: </a:t>
            </a:r>
          </a:p>
          <a:p>
            <a:pPr marL="457200" indent="-457200">
              <a:buAutoNum type="arabicPeriod"/>
            </a:pPr>
            <a:r>
              <a:rPr lang="en-US" sz="2400" b="1" dirty="0">
                <a:solidFill>
                  <a:srgbClr val="C00000"/>
                </a:solidFill>
              </a:rPr>
              <a:t>unique solution</a:t>
            </a:r>
          </a:p>
          <a:p>
            <a:pPr marL="457200" indent="-457200">
              <a:buAutoNum type="arabicPeriod"/>
            </a:pPr>
            <a:r>
              <a:rPr lang="en-US" sz="2400" b="1" dirty="0" err="1">
                <a:solidFill>
                  <a:srgbClr val="C00000"/>
                </a:solidFill>
              </a:rPr>
              <a:t>SoS</a:t>
            </a:r>
            <a:r>
              <a:rPr lang="en-US" sz="2400" b="1" dirty="0">
                <a:solidFill>
                  <a:srgbClr val="C00000"/>
                </a:solidFill>
              </a:rPr>
              <a:t> proof of uniqueness</a:t>
            </a: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450A0E4B-08CB-43EA-8DB0-7462D8350748}"/>
                  </a:ext>
                </a:extLst>
              </p14:cNvPr>
              <p14:cNvContentPartPr/>
              <p14:nvPr/>
            </p14:nvContentPartPr>
            <p14:xfrm>
              <a:off x="7573690" y="5223980"/>
              <a:ext cx="495360" cy="363240"/>
            </p14:xfrm>
          </p:contentPart>
        </mc:Choice>
        <mc:Fallback xmlns="">
          <p:pic>
            <p:nvPicPr>
              <p:cNvPr id="5" name="Ink 4">
                <a:extLst>
                  <a:ext uri="{FF2B5EF4-FFF2-40B4-BE49-F238E27FC236}">
                    <a16:creationId xmlns:a16="http://schemas.microsoft.com/office/drawing/2014/main" id="{450A0E4B-08CB-43EA-8DB0-7462D8350748}"/>
                  </a:ext>
                </a:extLst>
              </p:cNvPr>
              <p:cNvPicPr/>
              <p:nvPr/>
            </p:nvPicPr>
            <p:blipFill>
              <a:blip r:embed="rId7"/>
              <a:stretch>
                <a:fillRect/>
              </a:stretch>
            </p:blipFill>
            <p:spPr>
              <a:xfrm>
                <a:off x="7556050" y="5205980"/>
                <a:ext cx="531000" cy="398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6BC9F75D-939F-4091-9331-E89E8A4C6046}"/>
                  </a:ext>
                </a:extLst>
              </p14:cNvPr>
              <p14:cNvContentPartPr/>
              <p14:nvPr/>
            </p14:nvContentPartPr>
            <p14:xfrm>
              <a:off x="8515350" y="5755259"/>
              <a:ext cx="495360" cy="363240"/>
            </p14:xfrm>
          </p:contentPart>
        </mc:Choice>
        <mc:Fallback xmlns="">
          <p:pic>
            <p:nvPicPr>
              <p:cNvPr id="13" name="Ink 12">
                <a:extLst>
                  <a:ext uri="{FF2B5EF4-FFF2-40B4-BE49-F238E27FC236}">
                    <a16:creationId xmlns:a16="http://schemas.microsoft.com/office/drawing/2014/main" id="{6BC9F75D-939F-4091-9331-E89E8A4C6046}"/>
                  </a:ext>
                </a:extLst>
              </p:cNvPr>
              <p:cNvPicPr/>
              <p:nvPr/>
            </p:nvPicPr>
            <p:blipFill>
              <a:blip r:embed="rId7"/>
              <a:stretch>
                <a:fillRect/>
              </a:stretch>
            </p:blipFill>
            <p:spPr>
              <a:xfrm>
                <a:off x="8497710" y="5737259"/>
                <a:ext cx="531000" cy="398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C8295F93-F4AA-4FB9-BD63-023514B68587}"/>
                  </a:ext>
                </a:extLst>
              </p14:cNvPr>
              <p14:cNvContentPartPr/>
              <p14:nvPr/>
            </p14:nvContentPartPr>
            <p14:xfrm>
              <a:off x="4812183" y="3788247"/>
              <a:ext cx="495360" cy="363240"/>
            </p14:xfrm>
          </p:contentPart>
        </mc:Choice>
        <mc:Fallback xmlns="">
          <p:pic>
            <p:nvPicPr>
              <p:cNvPr id="14" name="Ink 13">
                <a:extLst>
                  <a:ext uri="{FF2B5EF4-FFF2-40B4-BE49-F238E27FC236}">
                    <a16:creationId xmlns:a16="http://schemas.microsoft.com/office/drawing/2014/main" id="{C8295F93-F4AA-4FB9-BD63-023514B68587}"/>
                  </a:ext>
                </a:extLst>
              </p:cNvPr>
              <p:cNvPicPr/>
              <p:nvPr/>
            </p:nvPicPr>
            <p:blipFill>
              <a:blip r:embed="rId7"/>
              <a:stretch>
                <a:fillRect/>
              </a:stretch>
            </p:blipFill>
            <p:spPr>
              <a:xfrm>
                <a:off x="4794543" y="3770247"/>
                <a:ext cx="531000" cy="398880"/>
              </a:xfrm>
              <a:prstGeom prst="rect">
                <a:avLst/>
              </a:prstGeom>
            </p:spPr>
          </p:pic>
        </mc:Fallback>
      </mc:AlternateContent>
      <p:sp>
        <p:nvSpPr>
          <p:cNvPr id="15" name="Rectangle 14">
            <a:extLst>
              <a:ext uri="{FF2B5EF4-FFF2-40B4-BE49-F238E27FC236}">
                <a16:creationId xmlns:a16="http://schemas.microsoft.com/office/drawing/2014/main" id="{42B307B6-1A32-4546-97C4-E63032C3F70C}"/>
              </a:ext>
            </a:extLst>
          </p:cNvPr>
          <p:cNvSpPr/>
          <p:nvPr/>
        </p:nvSpPr>
        <p:spPr>
          <a:xfrm>
            <a:off x="3865418" y="6203373"/>
            <a:ext cx="602476" cy="518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4E4E79B9-EE15-4DC4-8A33-BFF33A77F8F9}"/>
              </a:ext>
            </a:extLst>
          </p:cNvPr>
          <p:cNvSpPr>
            <a:spLocks noGrp="1"/>
          </p:cNvSpPr>
          <p:nvPr>
            <p:ph type="sldNum" sz="quarter" idx="12"/>
          </p:nvPr>
        </p:nvSpPr>
        <p:spPr/>
        <p:txBody>
          <a:bodyPr/>
          <a:lstStyle/>
          <a:p>
            <a:fld id="{ED922394-96B1-4130-9F58-06B799E76477}" type="slidenum">
              <a:rPr lang="en-US" smtClean="0"/>
              <a:t>33</a:t>
            </a:fld>
            <a:endParaRPr lang="en-US"/>
          </a:p>
        </p:txBody>
      </p:sp>
    </p:spTree>
    <p:extLst>
      <p:ext uri="{BB962C8B-B14F-4D97-AF65-F5344CB8AC3E}">
        <p14:creationId xmlns:p14="http://schemas.microsoft.com/office/powerpoint/2010/main" val="190299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869CE4B-5C35-4262-B126-35A4A28E1962}"/>
              </a:ext>
            </a:extLst>
          </p:cNvPr>
          <p:cNvGrpSpPr/>
          <p:nvPr/>
        </p:nvGrpSpPr>
        <p:grpSpPr>
          <a:xfrm>
            <a:off x="5243580" y="2340670"/>
            <a:ext cx="4108800" cy="1887761"/>
            <a:chOff x="428595" y="4021938"/>
            <a:chExt cx="4462478" cy="2050256"/>
          </a:xfrm>
        </p:grpSpPr>
        <p:pic>
          <p:nvPicPr>
            <p:cNvPr id="6" name="Picture 5">
              <a:extLst>
                <a:ext uri="{FF2B5EF4-FFF2-40B4-BE49-F238E27FC236}">
                  <a16:creationId xmlns:a16="http://schemas.microsoft.com/office/drawing/2014/main" id="{253014DE-BAEC-438A-982F-C8DE48E29D40}"/>
                </a:ext>
              </a:extLst>
            </p:cNvPr>
            <p:cNvPicPr>
              <a:picLocks noChangeAspect="1"/>
            </p:cNvPicPr>
            <p:nvPr/>
          </p:nvPicPr>
          <p:blipFill>
            <a:blip r:embed="rId2"/>
            <a:stretch>
              <a:fillRect/>
            </a:stretch>
          </p:blipFill>
          <p:spPr>
            <a:xfrm>
              <a:off x="428595" y="4176705"/>
              <a:ext cx="4143405" cy="1895489"/>
            </a:xfrm>
            <a:prstGeom prst="rect">
              <a:avLst/>
            </a:prstGeom>
          </p:spPr>
        </p:pic>
        <p:sp>
          <p:nvSpPr>
            <p:cNvPr id="7" name="Rectangle 6">
              <a:extLst>
                <a:ext uri="{FF2B5EF4-FFF2-40B4-BE49-F238E27FC236}">
                  <a16:creationId xmlns:a16="http://schemas.microsoft.com/office/drawing/2014/main" id="{4C13B199-96DE-4794-B61D-B2BCBD5A7272}"/>
                </a:ext>
              </a:extLst>
            </p:cNvPr>
            <p:cNvSpPr/>
            <p:nvPr/>
          </p:nvSpPr>
          <p:spPr>
            <a:xfrm>
              <a:off x="3128948" y="4021938"/>
              <a:ext cx="1762125" cy="6238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Arrow: Right 8">
            <a:extLst>
              <a:ext uri="{FF2B5EF4-FFF2-40B4-BE49-F238E27FC236}">
                <a16:creationId xmlns:a16="http://schemas.microsoft.com/office/drawing/2014/main" id="{75CF7D87-9DDC-4975-AA46-939636CCA33A}"/>
              </a:ext>
            </a:extLst>
          </p:cNvPr>
          <p:cNvSpPr/>
          <p:nvPr/>
        </p:nvSpPr>
        <p:spPr>
          <a:xfrm>
            <a:off x="3870762" y="4032793"/>
            <a:ext cx="473524" cy="336474"/>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7F1DA8-DDC6-473E-883A-BBE5CBEDEE7C}"/>
              </a:ext>
            </a:extLst>
          </p:cNvPr>
          <p:cNvSpPr txBox="1"/>
          <p:nvPr/>
        </p:nvSpPr>
        <p:spPr>
          <a:xfrm>
            <a:off x="3754073" y="4563374"/>
            <a:ext cx="2001596" cy="923330"/>
          </a:xfrm>
          <a:prstGeom prst="rect">
            <a:avLst/>
          </a:prstGeom>
          <a:noFill/>
        </p:spPr>
        <p:txBody>
          <a:bodyPr wrap="square" rtlCol="0">
            <a:spAutoFit/>
          </a:bodyPr>
          <a:lstStyle/>
          <a:p>
            <a:r>
              <a:rPr lang="en-US" dirty="0">
                <a:solidFill>
                  <a:schemeClr val="accent2"/>
                </a:solidFill>
              </a:rPr>
              <a:t>Encode in constant-degree </a:t>
            </a:r>
            <a:r>
              <a:rPr lang="en-US" dirty="0" err="1">
                <a:solidFill>
                  <a:schemeClr val="accent2"/>
                </a:solidFill>
              </a:rPr>
              <a:t>SoS</a:t>
            </a:r>
            <a:endParaRPr lang="en-US" dirty="0">
              <a:solidFill>
                <a:schemeClr val="accent2"/>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EE44D33-AF6A-4289-B63F-70AC930FB2D9}"/>
                  </a:ext>
                </a:extLst>
              </p:cNvPr>
              <p:cNvSpPr txBox="1"/>
              <p:nvPr/>
            </p:nvSpPr>
            <p:spPr>
              <a:xfrm>
                <a:off x="5642485" y="5441721"/>
                <a:ext cx="270013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solidFill>
                                <a:schemeClr val="accent2"/>
                              </a:solidFill>
                              <a:latin typeface="Cambria Math" panose="02040503050406030204" pitchFamily="18" charset="0"/>
                            </a:rPr>
                          </m:ctrlPr>
                        </m:sSupPr>
                        <m:e>
                          <m:d>
                            <m:dPr>
                              <m:begChr m:val="‖"/>
                              <m:endChr m:val="‖"/>
                              <m:ctrlPr>
                                <a:rPr lang="en-US" sz="2400" i="1" smtClean="0">
                                  <a:solidFill>
                                    <a:schemeClr val="accent2"/>
                                  </a:solidFill>
                                  <a:latin typeface="Cambria Math" panose="02040503050406030204" pitchFamily="18" charset="0"/>
                                </a:rPr>
                              </m:ctrlPr>
                            </m:dPr>
                            <m:e>
                              <m:r>
                                <a:rPr lang="en-US" sz="2400" b="0" i="1" smtClean="0">
                                  <a:solidFill>
                                    <a:schemeClr val="accent2"/>
                                  </a:solidFill>
                                  <a:latin typeface="Cambria Math" panose="02040503050406030204" pitchFamily="18" charset="0"/>
                                </a:rPr>
                                <m:t>𝑤</m:t>
                              </m:r>
                              <m:r>
                                <a:rPr lang="en-US" sz="2400" b="0" i="1" smtClean="0">
                                  <a:solidFill>
                                    <a:schemeClr val="accent2"/>
                                  </a:solidFill>
                                  <a:latin typeface="Cambria Math" panose="02040503050406030204" pitchFamily="18" charset="0"/>
                                </a:rPr>
                                <m:t>−</m:t>
                              </m:r>
                              <m:sSup>
                                <m:sSupPr>
                                  <m:ctrlPr>
                                    <a:rPr lang="en-US" sz="2400" b="0" i="1" smtClean="0">
                                      <a:solidFill>
                                        <a:schemeClr val="accent2"/>
                                      </a:solidFill>
                                      <a:latin typeface="Cambria Math" panose="02040503050406030204" pitchFamily="18" charset="0"/>
                                    </a:rPr>
                                  </m:ctrlPr>
                                </m:sSupPr>
                                <m:e>
                                  <m:r>
                                    <a:rPr lang="en-US" sz="2400" b="0" i="1" smtClean="0">
                                      <a:solidFill>
                                        <a:schemeClr val="accent2"/>
                                      </a:solidFill>
                                      <a:latin typeface="Cambria Math" panose="02040503050406030204" pitchFamily="18" charset="0"/>
                                    </a:rPr>
                                    <m:t>𝑤</m:t>
                                  </m:r>
                                </m:e>
                                <m:sup>
                                  <m:r>
                                    <a:rPr lang="en-US" sz="2400" b="0" i="1" smtClean="0">
                                      <a:solidFill>
                                        <a:schemeClr val="accent2"/>
                                      </a:solidFill>
                                      <a:latin typeface="Cambria Math" panose="02040503050406030204" pitchFamily="18" charset="0"/>
                                    </a:rPr>
                                    <m:t>∗</m:t>
                                  </m:r>
                                </m:sup>
                              </m:sSup>
                            </m:e>
                          </m:d>
                        </m:e>
                        <m:sup>
                          <m:r>
                            <a:rPr lang="en-US" sz="2400" b="0" i="1" smtClean="0">
                              <a:solidFill>
                                <a:schemeClr val="accent2"/>
                              </a:solidFill>
                              <a:latin typeface="Cambria Math" panose="02040503050406030204" pitchFamily="18" charset="0"/>
                            </a:rPr>
                            <m:t>2</m:t>
                          </m:r>
                        </m:sup>
                      </m:sSup>
                      <m:r>
                        <a:rPr lang="en-US" sz="2400" b="0" i="1" smtClean="0">
                          <a:solidFill>
                            <a:schemeClr val="accent2"/>
                          </a:solidFill>
                          <a:latin typeface="Cambria Math" panose="02040503050406030204" pitchFamily="18" charset="0"/>
                        </a:rPr>
                        <m:t>≤0.01</m:t>
                      </m:r>
                    </m:oMath>
                  </m:oMathPara>
                </a14:m>
                <a:endParaRPr lang="en-US" sz="2400" dirty="0">
                  <a:solidFill>
                    <a:schemeClr val="accent2"/>
                  </a:solidFill>
                </a:endParaRPr>
              </a:p>
            </p:txBody>
          </p:sp>
        </mc:Choice>
        <mc:Fallback xmlns="">
          <p:sp>
            <p:nvSpPr>
              <p:cNvPr id="11" name="TextBox 10">
                <a:extLst>
                  <a:ext uri="{FF2B5EF4-FFF2-40B4-BE49-F238E27FC236}">
                    <a16:creationId xmlns:a16="http://schemas.microsoft.com/office/drawing/2014/main" id="{4EE44D33-AF6A-4289-B63F-70AC930FB2D9}"/>
                  </a:ext>
                </a:extLst>
              </p:cNvPr>
              <p:cNvSpPr txBox="1">
                <a:spLocks noRot="1" noChangeAspect="1" noMove="1" noResize="1" noEditPoints="1" noAdjustHandles="1" noChangeArrowheads="1" noChangeShapeType="1" noTextEdit="1"/>
              </p:cNvSpPr>
              <p:nvPr/>
            </p:nvSpPr>
            <p:spPr>
              <a:xfrm>
                <a:off x="5642485" y="5441721"/>
                <a:ext cx="2700138"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Rounded Corners 48">
                <a:extLst>
                  <a:ext uri="{FF2B5EF4-FFF2-40B4-BE49-F238E27FC236}">
                    <a16:creationId xmlns:a16="http://schemas.microsoft.com/office/drawing/2014/main" id="{B484D68E-81AE-42FC-8796-F13E4AE7187F}"/>
                  </a:ext>
                </a:extLst>
              </p:cNvPr>
              <p:cNvSpPr/>
              <p:nvPr/>
            </p:nvSpPr>
            <p:spPr>
              <a:xfrm>
                <a:off x="56314" y="2324587"/>
                <a:ext cx="3529279" cy="4477575"/>
              </a:xfrm>
              <a:prstGeom prst="round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chemeClr val="tx1"/>
                    </a:solidFill>
                  </a:rPr>
                  <a:t>To prove: </a:t>
                </a:r>
                <a:r>
                  <a:rPr lang="en-US" dirty="0">
                    <a:solidFill>
                      <a:schemeClr val="tx1"/>
                    </a:solidFill>
                  </a:rPr>
                  <a:t>Gaussian-like subsets of samples are </a:t>
                </a:r>
                <a14:m>
                  <m:oMath xmlns:m="http://schemas.openxmlformats.org/officeDocument/2006/math">
                    <m:r>
                      <a:rPr lang="en-US" b="0" i="1" smtClean="0">
                        <a:solidFill>
                          <a:schemeClr val="tx1"/>
                        </a:solidFill>
                        <a:latin typeface="Cambria Math" panose="02040503050406030204" pitchFamily="18" charset="0"/>
                      </a:rPr>
                      <m:t>≈</m:t>
                    </m:r>
                  </m:oMath>
                </a14:m>
                <a:r>
                  <a:rPr lang="en-US" dirty="0">
                    <a:solidFill>
                      <a:schemeClr val="tx1"/>
                    </a:solidFill>
                  </a:rPr>
                  <a:t> ground-truth clusters</a:t>
                </a:r>
                <a:endParaRPr lang="en-US" b="1" i="1" dirty="0">
                  <a:solidFill>
                    <a:schemeClr val="tx1"/>
                  </a:solidFill>
                </a:endParaRPr>
              </a:p>
              <a:p>
                <a:endParaRPr lang="en-US" i="1" dirty="0">
                  <a:solidFill>
                    <a:schemeClr val="tx1"/>
                  </a:solidFill>
                  <a:latin typeface="Cambria Math" panose="02040503050406030204" pitchFamily="18" charset="0"/>
                </a:endParaRPr>
              </a:p>
              <a:p>
                <a14:m>
                  <m:oMath xmlns:m="http://schemas.openxmlformats.org/officeDocument/2006/math">
                    <m:r>
                      <a:rPr lang="en-US" i="1">
                        <a:solidFill>
                          <a:schemeClr val="tx1"/>
                        </a:solidFill>
                        <a:latin typeface="Cambria Math" panose="02040503050406030204" pitchFamily="18" charset="0"/>
                      </a:rPr>
                      <m:t>𝑆</m:t>
                    </m:r>
                  </m:oMath>
                </a14:m>
                <a:r>
                  <a:rPr lang="en-US" dirty="0">
                    <a:solidFill>
                      <a:schemeClr val="tx1"/>
                    </a:solidFill>
                  </a:rPr>
                  <a:t> = a subset of samples</a:t>
                </a:r>
              </a:p>
              <a:p>
                <a:endParaRPr lang="en-US" dirty="0">
                  <a:solidFill>
                    <a:schemeClr val="tx1"/>
                  </a:solidFill>
                </a:endParaRPr>
              </a:p>
              <a:p>
                <a:r>
                  <a:rPr lang="en-US" dirty="0">
                    <a:solidFill>
                      <a:schemeClr val="tx1"/>
                    </a:solidFill>
                  </a:rPr>
                  <a:t>1. </a:t>
                </a:r>
                <a14:m>
                  <m:oMath xmlns:m="http://schemas.openxmlformats.org/officeDocument/2006/math">
                    <m:r>
                      <a:rPr lang="en-US" i="1">
                        <a:solidFill>
                          <a:schemeClr val="tx1"/>
                        </a:solidFill>
                        <a:latin typeface="Cambria Math" panose="02040503050406030204" pitchFamily="18" charset="0"/>
                      </a:rPr>
                      <m:t>𝑆</m:t>
                    </m:r>
                  </m:oMath>
                </a14:m>
                <a:r>
                  <a:rPr lang="en-US" dirty="0">
                    <a:solidFill>
                      <a:schemeClr val="tx1"/>
                    </a:solidFill>
                  </a:rPr>
                  <a:t> contains samples from </a:t>
                </a:r>
                <a14:m>
                  <m:oMath xmlns:m="http://schemas.openxmlformats.org/officeDocument/2006/math">
                    <m:r>
                      <a:rPr lang="en-US" b="0" i="1" smtClean="0">
                        <a:solidFill>
                          <a:schemeClr val="tx1"/>
                        </a:solidFill>
                        <a:latin typeface="Cambria Math" panose="02040503050406030204" pitchFamily="18" charset="0"/>
                      </a:rPr>
                      <m:t>&gt;1</m:t>
                    </m:r>
                  </m:oMath>
                </a14:m>
                <a:r>
                  <a:rPr lang="en-US" dirty="0">
                    <a:solidFill>
                      <a:schemeClr val="tx1"/>
                    </a:solidFill>
                  </a:rPr>
                  <a:t> cluster, then </a:t>
                </a:r>
                <a14:m>
                  <m:oMath xmlns:m="http://schemas.openxmlformats.org/officeDocument/2006/math">
                    <m:r>
                      <a:rPr lang="en-US" i="1">
                        <a:solidFill>
                          <a:schemeClr val="tx1"/>
                        </a:solidFill>
                        <a:latin typeface="Cambria Math" panose="02040503050406030204" pitchFamily="18" charset="0"/>
                      </a:rPr>
                      <m:t>𝑆</m:t>
                    </m:r>
                  </m:oMath>
                </a14:m>
                <a:r>
                  <a:rPr lang="en-US" dirty="0">
                    <a:solidFill>
                      <a:schemeClr val="tx1"/>
                    </a:solidFill>
                  </a:rPr>
                  <a:t> has high variance</a:t>
                </a:r>
              </a:p>
              <a:p>
                <a:endParaRPr lang="en-US" dirty="0">
                  <a:solidFill>
                    <a:schemeClr val="tx1"/>
                  </a:solidFill>
                </a:endParaRPr>
              </a:p>
              <a:p>
                <a:r>
                  <a:rPr lang="en-US" dirty="0">
                    <a:solidFill>
                      <a:schemeClr val="tx1"/>
                    </a:solidFill>
                  </a:rPr>
                  <a:t>2. Gaussian subsets have bounded variance</a:t>
                </a:r>
              </a:p>
              <a:p>
                <a:endParaRPr lang="en-US" dirty="0">
                  <a:solidFill>
                    <a:schemeClr val="tx1"/>
                  </a:solidFill>
                </a:endParaRPr>
              </a:p>
              <a:p>
                <a:r>
                  <a:rPr lang="en-US" dirty="0">
                    <a:solidFill>
                      <a:schemeClr val="tx1"/>
                    </a:solidFill>
                  </a:rPr>
                  <a:t>3. So, </a:t>
                </a:r>
                <a14:m>
                  <m:oMath xmlns:m="http://schemas.openxmlformats.org/officeDocument/2006/math">
                    <m:r>
                      <a:rPr lang="en-US" i="1">
                        <a:solidFill>
                          <a:schemeClr val="tx1"/>
                        </a:solidFill>
                        <a:latin typeface="Cambria Math" panose="02040503050406030204" pitchFamily="18" charset="0"/>
                      </a:rPr>
                      <m:t>𝑆</m:t>
                    </m:r>
                  </m:oMath>
                </a14:m>
                <a:r>
                  <a:rPr lang="en-US" dirty="0">
                    <a:solidFill>
                      <a:schemeClr val="tx1"/>
                    </a:solidFill>
                  </a:rPr>
                  <a:t> is not good</a:t>
                </a:r>
              </a:p>
              <a:p>
                <a:pPr algn="ctr"/>
                <a:endParaRPr lang="en-US" dirty="0">
                  <a:solidFill>
                    <a:schemeClr val="tx1"/>
                  </a:solidFill>
                </a:endParaRPr>
              </a:p>
            </p:txBody>
          </p:sp>
        </mc:Choice>
        <mc:Fallback xmlns="">
          <p:sp>
            <p:nvSpPr>
              <p:cNvPr id="49" name="Rectangle: Rounded Corners 48">
                <a:extLst>
                  <a:ext uri="{FF2B5EF4-FFF2-40B4-BE49-F238E27FC236}">
                    <a16:creationId xmlns:a16="http://schemas.microsoft.com/office/drawing/2014/main" id="{B484D68E-81AE-42FC-8796-F13E4AE7187F}"/>
                  </a:ext>
                </a:extLst>
              </p:cNvPr>
              <p:cNvSpPr>
                <a:spLocks noRot="1" noChangeAspect="1" noMove="1" noResize="1" noEditPoints="1" noAdjustHandles="1" noChangeArrowheads="1" noChangeShapeType="1" noTextEdit="1"/>
              </p:cNvSpPr>
              <p:nvPr/>
            </p:nvSpPr>
            <p:spPr>
              <a:xfrm>
                <a:off x="56314" y="2324587"/>
                <a:ext cx="3529279" cy="4477575"/>
              </a:xfrm>
              <a:prstGeom prst="roundRect">
                <a:avLst/>
              </a:prstGeom>
              <a:blipFill>
                <a:blip r:embed="rId4"/>
                <a:stretch>
                  <a:fillRect/>
                </a:stretch>
              </a:blipFill>
              <a:ln w="38100">
                <a:solidFill>
                  <a:schemeClr val="bg2">
                    <a:lumMod val="50000"/>
                  </a:schemeClr>
                </a:solidFill>
              </a:ln>
            </p:spPr>
            <p:txBody>
              <a:bodyPr/>
              <a:lstStyle/>
              <a:p>
                <a:r>
                  <a:rPr lang="en-US">
                    <a:noFill/>
                  </a:rPr>
                  <a:t> </a:t>
                </a:r>
              </a:p>
            </p:txBody>
          </p:sp>
        </mc:Fallback>
      </mc:AlternateContent>
      <p:sp>
        <p:nvSpPr>
          <p:cNvPr id="50" name="TextBox 49">
            <a:extLst>
              <a:ext uri="{FF2B5EF4-FFF2-40B4-BE49-F238E27FC236}">
                <a16:creationId xmlns:a16="http://schemas.microsoft.com/office/drawing/2014/main" id="{4F847767-4CB0-4C7F-A4D7-7FDAE759C87C}"/>
              </a:ext>
            </a:extLst>
          </p:cNvPr>
          <p:cNvSpPr txBox="1"/>
          <p:nvPr/>
        </p:nvSpPr>
        <p:spPr>
          <a:xfrm>
            <a:off x="5734070" y="4403542"/>
            <a:ext cx="2629270" cy="923330"/>
          </a:xfrm>
          <a:prstGeom prst="rect">
            <a:avLst/>
          </a:prstGeom>
          <a:noFill/>
        </p:spPr>
        <p:txBody>
          <a:bodyPr wrap="square" rtlCol="0">
            <a:spAutoFit/>
          </a:bodyPr>
          <a:lstStyle/>
          <a:p>
            <a:r>
              <a:rPr lang="en-US" i="1" dirty="0">
                <a:solidFill>
                  <a:schemeClr val="accent2"/>
                </a:solidFill>
              </a:rPr>
              <a:t>(Sequence of  constant-degree polynomial inequalities)</a:t>
            </a:r>
          </a:p>
        </p:txBody>
      </p:sp>
      <p:pic>
        <p:nvPicPr>
          <p:cNvPr id="86" name="Picture 85">
            <a:extLst>
              <a:ext uri="{FF2B5EF4-FFF2-40B4-BE49-F238E27FC236}">
                <a16:creationId xmlns:a16="http://schemas.microsoft.com/office/drawing/2014/main" id="{B42CEA2B-09D8-47D0-B54B-D2B1D4B9A749}"/>
              </a:ext>
            </a:extLst>
          </p:cNvPr>
          <p:cNvPicPr>
            <a:picLocks noChangeAspect="1"/>
          </p:cNvPicPr>
          <p:nvPr/>
        </p:nvPicPr>
        <p:blipFill>
          <a:blip r:embed="rId5"/>
          <a:stretch>
            <a:fillRect/>
          </a:stretch>
        </p:blipFill>
        <p:spPr>
          <a:xfrm>
            <a:off x="6004620" y="209563"/>
            <a:ext cx="2866801" cy="1970361"/>
          </a:xfrm>
          <a:prstGeom prst="rect">
            <a:avLst/>
          </a:prstGeom>
        </p:spPr>
      </p:pic>
      <mc:AlternateContent xmlns:mc="http://schemas.openxmlformats.org/markup-compatibility/2006" xmlns:a14="http://schemas.microsoft.com/office/drawing/2010/main">
        <mc:Choice Requires="a14">
          <p:sp>
            <p:nvSpPr>
              <p:cNvPr id="87" name="Rectangle: Rounded Corners 86">
                <a:extLst>
                  <a:ext uri="{FF2B5EF4-FFF2-40B4-BE49-F238E27FC236}">
                    <a16:creationId xmlns:a16="http://schemas.microsoft.com/office/drawing/2014/main" id="{75263D7A-68E7-4E7B-BAA2-7D68663AAD47}"/>
                  </a:ext>
                </a:extLst>
              </p:cNvPr>
              <p:cNvSpPr/>
              <p:nvPr/>
            </p:nvSpPr>
            <p:spPr>
              <a:xfrm>
                <a:off x="224342" y="478132"/>
                <a:ext cx="5584438" cy="1456981"/>
              </a:xfrm>
              <a:prstGeom prst="round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Identifiability: </a:t>
                </a:r>
                <a:r>
                  <a:rPr lang="en-US" dirty="0">
                    <a:solidFill>
                      <a:schemeClr val="tx1"/>
                    </a:solidFill>
                  </a:rPr>
                  <a:t>if </a:t>
                </a:r>
                <a14:m>
                  <m:oMath xmlns:m="http://schemas.openxmlformats.org/officeDocument/2006/math">
                    <m:r>
                      <m:rPr>
                        <m:sty m:val="p"/>
                      </m:rPr>
                      <a:rPr lang="en-US" b="0" i="0" smtClean="0">
                        <a:solidFill>
                          <a:schemeClr val="accent2"/>
                        </a:solidFill>
                        <a:latin typeface="Cambria Math" panose="02040503050406030204" pitchFamily="18" charset="0"/>
                      </a:rPr>
                      <m:t>Δ</m:t>
                    </m:r>
                    <m:r>
                      <a:rPr lang="en-US" b="0" i="1" smtClean="0">
                        <a:solidFill>
                          <a:schemeClr val="accent2"/>
                        </a:solidFill>
                        <a:latin typeface="Cambria Math" panose="02040503050406030204" pitchFamily="18" charset="0"/>
                      </a:rPr>
                      <m:t>≫</m:t>
                    </m:r>
                    <m:rad>
                      <m:radPr>
                        <m:degHide m:val="on"/>
                        <m:ctrlPr>
                          <a:rPr lang="en-US" b="0" i="1" smtClean="0">
                            <a:solidFill>
                              <a:schemeClr val="accent2"/>
                            </a:solidFill>
                            <a:latin typeface="Cambria Math" panose="02040503050406030204" pitchFamily="18" charset="0"/>
                          </a:rPr>
                        </m:ctrlPr>
                      </m:radPr>
                      <m:deg/>
                      <m:e>
                        <m:func>
                          <m:funcPr>
                            <m:ctrlPr>
                              <a:rPr lang="en-US" b="0" i="1" smtClean="0">
                                <a:solidFill>
                                  <a:schemeClr val="accent2"/>
                                </a:solidFill>
                                <a:latin typeface="Cambria Math" panose="02040503050406030204" pitchFamily="18" charset="0"/>
                              </a:rPr>
                            </m:ctrlPr>
                          </m:funcPr>
                          <m:fName>
                            <m:r>
                              <m:rPr>
                                <m:sty m:val="p"/>
                              </m:rPr>
                              <a:rPr lang="en-US" b="0" i="0" smtClean="0">
                                <a:solidFill>
                                  <a:schemeClr val="accent2"/>
                                </a:solidFill>
                                <a:latin typeface="Cambria Math" panose="02040503050406030204" pitchFamily="18" charset="0"/>
                              </a:rPr>
                              <m:t>log</m:t>
                            </m:r>
                          </m:fName>
                          <m:e>
                            <m:r>
                              <a:rPr lang="en-US" b="0" i="1" smtClean="0">
                                <a:solidFill>
                                  <a:schemeClr val="accent2"/>
                                </a:solidFill>
                                <a:latin typeface="Cambria Math" panose="02040503050406030204" pitchFamily="18" charset="0"/>
                              </a:rPr>
                              <m:t>𝑘</m:t>
                            </m:r>
                          </m:e>
                        </m:func>
                      </m:e>
                    </m:rad>
                  </m:oMath>
                </a14:m>
                <a:r>
                  <a:rPr lang="en-US" dirty="0">
                    <a:solidFill>
                      <a:schemeClr val="tx1"/>
                    </a:solidFill>
                  </a:rPr>
                  <a:t>, clusters are unambiguous.</a:t>
                </a:r>
              </a:p>
              <a:p>
                <a:endParaRPr lang="en-US" dirty="0">
                  <a:solidFill>
                    <a:schemeClr val="tx1"/>
                  </a:solidFill>
                </a:endParaRPr>
              </a:p>
              <a:p>
                <a:r>
                  <a:rPr lang="en-US" b="1" dirty="0">
                    <a:solidFill>
                      <a:schemeClr val="tx1"/>
                    </a:solidFill>
                  </a:rPr>
                  <a:t>Proof: </a:t>
                </a:r>
                <a14:m>
                  <m:oMath xmlns:m="http://schemas.openxmlformats.org/officeDocument/2006/math">
                    <m:r>
                      <a:rPr lang="en-US" b="0" i="1" smtClean="0">
                        <a:solidFill>
                          <a:srgbClr val="96B042"/>
                        </a:solidFill>
                        <a:latin typeface="Cambria Math" panose="02040503050406030204" pitchFamily="18" charset="0"/>
                      </a:rPr>
                      <m:t>𝑆</m:t>
                    </m:r>
                    <m:r>
                      <a:rPr lang="en-US" b="0" i="1" smtClean="0">
                        <a:solidFill>
                          <a:schemeClr val="accent2"/>
                        </a:solidFill>
                        <a:latin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𝑋</m:t>
                        </m:r>
                      </m:e>
                      <m:sub>
                        <m:r>
                          <a:rPr lang="en-US" b="0" i="1" smtClean="0">
                            <a:solidFill>
                              <a:schemeClr val="accent2"/>
                            </a:solidFill>
                            <a:latin typeface="Cambria Math" panose="02040503050406030204" pitchFamily="18" charset="0"/>
                          </a:rPr>
                          <m:t>1</m:t>
                        </m:r>
                      </m:sub>
                    </m:sSub>
                    <m:r>
                      <a:rPr lang="en-US" b="0" i="1" smtClean="0">
                        <a:solidFill>
                          <a:schemeClr val="accent2"/>
                        </a:solidFill>
                        <a:latin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𝑋</m:t>
                        </m:r>
                      </m:e>
                      <m:sub>
                        <m:r>
                          <a:rPr lang="en-US" b="0" i="1" smtClean="0">
                            <a:solidFill>
                              <a:schemeClr val="accent2"/>
                            </a:solidFill>
                            <a:latin typeface="Cambria Math" panose="02040503050406030204" pitchFamily="18" charset="0"/>
                          </a:rPr>
                          <m:t>𝑛</m:t>
                        </m:r>
                      </m:sub>
                    </m:sSub>
                    <m:r>
                      <a:rPr lang="en-US" b="0" i="1" smtClean="0">
                        <a:solidFill>
                          <a:schemeClr val="accent2"/>
                        </a:solidFill>
                        <a:latin typeface="Cambria Math" panose="02040503050406030204" pitchFamily="18" charset="0"/>
                      </a:rPr>
                      <m:t>}</m:t>
                    </m:r>
                  </m:oMath>
                </a14:m>
                <a:r>
                  <a:rPr lang="en-US" dirty="0">
                    <a:solidFill>
                      <a:schemeClr val="accent2"/>
                    </a:solidFill>
                  </a:rPr>
                  <a:t> </a:t>
                </a:r>
                <a:r>
                  <a:rPr lang="en-US" dirty="0">
                    <a:solidFill>
                      <a:schemeClr val="tx1"/>
                    </a:solidFill>
                  </a:rPr>
                  <a:t>is </a:t>
                </a:r>
                <a14:m>
                  <m:oMath xmlns:m="http://schemas.openxmlformats.org/officeDocument/2006/math">
                    <m:r>
                      <a:rPr lang="en-US" b="0" i="1" smtClean="0">
                        <a:solidFill>
                          <a:schemeClr val="tx1"/>
                        </a:solidFill>
                        <a:latin typeface="Cambria Math" panose="02040503050406030204" pitchFamily="18" charset="0"/>
                      </a:rPr>
                      <m:t>≈</m:t>
                    </m:r>
                  </m:oMath>
                </a14:m>
                <a:r>
                  <a:rPr lang="en-US" dirty="0">
                    <a:solidFill>
                      <a:schemeClr val="tx1"/>
                    </a:solidFill>
                  </a:rPr>
                  <a:t> a ground-truth cluster </a:t>
                </a:r>
                <a:r>
                  <a:rPr lang="en-US" dirty="0" err="1">
                    <a:solidFill>
                      <a:schemeClr val="tx1"/>
                    </a:solidFill>
                  </a:rPr>
                  <a:t>iff</a:t>
                </a:r>
                <a:r>
                  <a:rPr lang="en-US" dirty="0">
                    <a:solidFill>
                      <a:schemeClr val="tx1"/>
                    </a:solidFill>
                  </a:rPr>
                  <a:t> </a:t>
                </a:r>
                <a:r>
                  <a:rPr lang="en-US" i="1" dirty="0">
                    <a:solidFill>
                      <a:schemeClr val="tx1"/>
                    </a:solidFill>
                  </a:rPr>
                  <a:t>empirical distribution of </a:t>
                </a:r>
                <a14:m>
                  <m:oMath xmlns:m="http://schemas.openxmlformats.org/officeDocument/2006/math">
                    <m:r>
                      <a:rPr lang="en-US" b="0" i="1" smtClean="0">
                        <a:solidFill>
                          <a:srgbClr val="96B042"/>
                        </a:solidFill>
                        <a:latin typeface="Cambria Math" panose="02040503050406030204" pitchFamily="18" charset="0"/>
                      </a:rPr>
                      <m:t>𝑆</m:t>
                    </m:r>
                    <m:r>
                      <a:rPr lang="en-US" b="0" i="1" smtClean="0">
                        <a:solidFill>
                          <a:srgbClr val="96B042"/>
                        </a:solidFill>
                        <a:latin typeface="Cambria Math" panose="02040503050406030204" pitchFamily="18" charset="0"/>
                      </a:rPr>
                      <m:t> </m:t>
                    </m:r>
                  </m:oMath>
                </a14:m>
                <a:r>
                  <a:rPr lang="en-US" i="1" dirty="0">
                    <a:solidFill>
                      <a:schemeClr val="tx1"/>
                    </a:solidFill>
                  </a:rPr>
                  <a:t>is </a:t>
                </a:r>
                <a14:m>
                  <m:oMath xmlns:m="http://schemas.openxmlformats.org/officeDocument/2006/math">
                    <m:r>
                      <a:rPr lang="en-US" b="0" i="1" smtClean="0">
                        <a:solidFill>
                          <a:schemeClr val="tx1"/>
                        </a:solidFill>
                        <a:latin typeface="Cambria Math" panose="02040503050406030204" pitchFamily="18" charset="0"/>
                      </a:rPr>
                      <m:t>≈</m:t>
                    </m:r>
                  </m:oMath>
                </a14:m>
                <a:r>
                  <a:rPr lang="en-US" i="1" dirty="0">
                    <a:solidFill>
                      <a:schemeClr val="tx1"/>
                    </a:solidFill>
                  </a:rPr>
                  <a:t> Gaussian</a:t>
                </a:r>
              </a:p>
            </p:txBody>
          </p:sp>
        </mc:Choice>
        <mc:Fallback xmlns="">
          <p:sp>
            <p:nvSpPr>
              <p:cNvPr id="87" name="Rectangle: Rounded Corners 86">
                <a:extLst>
                  <a:ext uri="{FF2B5EF4-FFF2-40B4-BE49-F238E27FC236}">
                    <a16:creationId xmlns:a16="http://schemas.microsoft.com/office/drawing/2014/main" id="{75263D7A-68E7-4E7B-BAA2-7D68663AAD47}"/>
                  </a:ext>
                </a:extLst>
              </p:cNvPr>
              <p:cNvSpPr>
                <a:spLocks noRot="1" noChangeAspect="1" noMove="1" noResize="1" noEditPoints="1" noAdjustHandles="1" noChangeArrowheads="1" noChangeShapeType="1" noTextEdit="1"/>
              </p:cNvSpPr>
              <p:nvPr/>
            </p:nvSpPr>
            <p:spPr>
              <a:xfrm>
                <a:off x="224342" y="478132"/>
                <a:ext cx="5584438" cy="1456981"/>
              </a:xfrm>
              <a:prstGeom prst="roundRect">
                <a:avLst/>
              </a:prstGeom>
              <a:blipFill>
                <a:blip r:embed="rId6"/>
                <a:stretch>
                  <a:fillRect/>
                </a:stretch>
              </a:blipFill>
              <a:ln w="38100">
                <a:solidFill>
                  <a:schemeClr val="bg2">
                    <a:lumMod val="50000"/>
                  </a:schemeClr>
                </a:solidFill>
              </a:ln>
            </p:spPr>
            <p:txBody>
              <a:bodyPr/>
              <a:lstStyle/>
              <a:p>
                <a:r>
                  <a:rPr lang="en-US">
                    <a:noFill/>
                  </a:rPr>
                  <a:t> </a:t>
                </a:r>
              </a:p>
            </p:txBody>
          </p:sp>
        </mc:Fallback>
      </mc:AlternateContent>
      <p:sp>
        <p:nvSpPr>
          <p:cNvPr id="90" name="TextBox 89">
            <a:extLst>
              <a:ext uri="{FF2B5EF4-FFF2-40B4-BE49-F238E27FC236}">
                <a16:creationId xmlns:a16="http://schemas.microsoft.com/office/drawing/2014/main" id="{31F0AF68-44C4-4A6E-8BA7-0B9FF27FC8A2}"/>
              </a:ext>
            </a:extLst>
          </p:cNvPr>
          <p:cNvSpPr txBox="1"/>
          <p:nvPr/>
        </p:nvSpPr>
        <p:spPr>
          <a:xfrm>
            <a:off x="4572000" y="6077248"/>
            <a:ext cx="3253865" cy="461665"/>
          </a:xfrm>
          <a:prstGeom prst="rect">
            <a:avLst/>
          </a:prstGeom>
          <a:noFill/>
        </p:spPr>
        <p:txBody>
          <a:bodyPr wrap="square" rtlCol="0">
            <a:spAutoFit/>
          </a:bodyPr>
          <a:lstStyle/>
          <a:p>
            <a:r>
              <a:rPr lang="en-US" sz="2400" dirty="0"/>
              <a:t>Ground-truth clustering</a:t>
            </a:r>
          </a:p>
        </p:txBody>
      </p:sp>
      <mc:AlternateContent xmlns:mc="http://schemas.openxmlformats.org/markup-compatibility/2006" xmlns:p14="http://schemas.microsoft.com/office/powerpoint/2010/main">
        <mc:Choice Requires="p14">
          <p:contentPart p14:bwMode="auto" r:id="rId7">
            <p14:nvContentPartPr>
              <p14:cNvPr id="91" name="Ink 90">
                <a:extLst>
                  <a:ext uri="{FF2B5EF4-FFF2-40B4-BE49-F238E27FC236}">
                    <a16:creationId xmlns:a16="http://schemas.microsoft.com/office/drawing/2014/main" id="{34E6A10F-910A-4C12-8F05-11DF0A9F6FA0}"/>
                  </a:ext>
                </a:extLst>
              </p14:cNvPr>
              <p14:cNvContentPartPr/>
              <p14:nvPr/>
            </p14:nvContentPartPr>
            <p14:xfrm>
              <a:off x="-2039030" y="-376320"/>
              <a:ext cx="27720" cy="7200"/>
            </p14:xfrm>
          </p:contentPart>
        </mc:Choice>
        <mc:Fallback xmlns="">
          <p:pic>
            <p:nvPicPr>
              <p:cNvPr id="91" name="Ink 90">
                <a:extLst>
                  <a:ext uri="{FF2B5EF4-FFF2-40B4-BE49-F238E27FC236}">
                    <a16:creationId xmlns:a16="http://schemas.microsoft.com/office/drawing/2014/main" id="{34E6A10F-910A-4C12-8F05-11DF0A9F6FA0}"/>
                  </a:ext>
                </a:extLst>
              </p:cNvPr>
              <p:cNvPicPr/>
              <p:nvPr/>
            </p:nvPicPr>
            <p:blipFill>
              <a:blip r:embed="rId8"/>
              <a:stretch>
                <a:fillRect/>
              </a:stretch>
            </p:blipFill>
            <p:spPr>
              <a:xfrm>
                <a:off x="-2056670" y="-393960"/>
                <a:ext cx="63360" cy="42840"/>
              </a:xfrm>
              <a:prstGeom prst="rect">
                <a:avLst/>
              </a:prstGeom>
            </p:spPr>
          </p:pic>
        </mc:Fallback>
      </mc:AlternateContent>
      <p:grpSp>
        <p:nvGrpSpPr>
          <p:cNvPr id="94" name="Group 93">
            <a:extLst>
              <a:ext uri="{FF2B5EF4-FFF2-40B4-BE49-F238E27FC236}">
                <a16:creationId xmlns:a16="http://schemas.microsoft.com/office/drawing/2014/main" id="{DFE0119B-9278-4227-A907-08BCB6370D49}"/>
              </a:ext>
            </a:extLst>
          </p:cNvPr>
          <p:cNvGrpSpPr/>
          <p:nvPr/>
        </p:nvGrpSpPr>
        <p:grpSpPr>
          <a:xfrm>
            <a:off x="4639324" y="5846791"/>
            <a:ext cx="3064320" cy="376920"/>
            <a:chOff x="4639324" y="5846791"/>
            <a:chExt cx="3064320" cy="376920"/>
          </a:xfrm>
        </p:grpSpPr>
        <mc:AlternateContent xmlns:mc="http://schemas.openxmlformats.org/markup-compatibility/2006" xmlns:p14="http://schemas.microsoft.com/office/powerpoint/2010/main">
          <mc:Choice Requires="p14">
            <p:contentPart p14:bwMode="auto" r:id="rId9">
              <p14:nvContentPartPr>
                <p14:cNvPr id="92" name="Ink 91">
                  <a:extLst>
                    <a:ext uri="{FF2B5EF4-FFF2-40B4-BE49-F238E27FC236}">
                      <a16:creationId xmlns:a16="http://schemas.microsoft.com/office/drawing/2014/main" id="{2FA6BF48-9A8D-45A3-9498-419EED4CA73E}"/>
                    </a:ext>
                  </a:extLst>
                </p14:cNvPr>
                <p14:cNvContentPartPr/>
                <p14:nvPr/>
              </p14:nvContentPartPr>
              <p14:xfrm>
                <a:off x="4639324" y="5846791"/>
                <a:ext cx="1966320" cy="311040"/>
              </p14:xfrm>
            </p:contentPart>
          </mc:Choice>
          <mc:Fallback xmlns="">
            <p:pic>
              <p:nvPicPr>
                <p:cNvPr id="92" name="Ink 91">
                  <a:extLst>
                    <a:ext uri="{FF2B5EF4-FFF2-40B4-BE49-F238E27FC236}">
                      <a16:creationId xmlns:a16="http://schemas.microsoft.com/office/drawing/2014/main" id="{2FA6BF48-9A8D-45A3-9498-419EED4CA73E}"/>
                    </a:ext>
                  </a:extLst>
                </p:cNvPr>
                <p:cNvPicPr/>
                <p:nvPr/>
              </p:nvPicPr>
              <p:blipFill>
                <a:blip r:embed="rId10"/>
                <a:stretch>
                  <a:fillRect/>
                </a:stretch>
              </p:blipFill>
              <p:spPr>
                <a:xfrm>
                  <a:off x="4621324" y="5829151"/>
                  <a:ext cx="2001960" cy="346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3" name="Ink 92">
                  <a:extLst>
                    <a:ext uri="{FF2B5EF4-FFF2-40B4-BE49-F238E27FC236}">
                      <a16:creationId xmlns:a16="http://schemas.microsoft.com/office/drawing/2014/main" id="{4B78C197-F03C-467B-854B-992503627E9E}"/>
                    </a:ext>
                  </a:extLst>
                </p14:cNvPr>
                <p14:cNvContentPartPr/>
                <p14:nvPr/>
              </p14:nvContentPartPr>
              <p14:xfrm>
                <a:off x="6599884" y="5852551"/>
                <a:ext cx="1103760" cy="371160"/>
              </p14:xfrm>
            </p:contentPart>
          </mc:Choice>
          <mc:Fallback xmlns="">
            <p:pic>
              <p:nvPicPr>
                <p:cNvPr id="93" name="Ink 92">
                  <a:extLst>
                    <a:ext uri="{FF2B5EF4-FFF2-40B4-BE49-F238E27FC236}">
                      <a16:creationId xmlns:a16="http://schemas.microsoft.com/office/drawing/2014/main" id="{4B78C197-F03C-467B-854B-992503627E9E}"/>
                    </a:ext>
                  </a:extLst>
                </p:cNvPr>
                <p:cNvPicPr/>
                <p:nvPr/>
              </p:nvPicPr>
              <p:blipFill>
                <a:blip r:embed="rId12"/>
                <a:stretch>
                  <a:fillRect/>
                </a:stretch>
              </p:blipFill>
              <p:spPr>
                <a:xfrm>
                  <a:off x="6581884" y="5834551"/>
                  <a:ext cx="1139400" cy="406800"/>
                </a:xfrm>
                <a:prstGeom prst="rect">
                  <a:avLst/>
                </a:prstGeom>
              </p:spPr>
            </p:pic>
          </mc:Fallback>
        </mc:AlternateContent>
      </p:grpSp>
      <p:sp>
        <p:nvSpPr>
          <p:cNvPr id="2" name="Slide Number Placeholder 1">
            <a:extLst>
              <a:ext uri="{FF2B5EF4-FFF2-40B4-BE49-F238E27FC236}">
                <a16:creationId xmlns:a16="http://schemas.microsoft.com/office/drawing/2014/main" id="{64237C80-B9E0-40AA-8F5B-8BF0E6BDFDE0}"/>
              </a:ext>
            </a:extLst>
          </p:cNvPr>
          <p:cNvSpPr>
            <a:spLocks noGrp="1"/>
          </p:cNvSpPr>
          <p:nvPr>
            <p:ph type="sldNum" sz="quarter" idx="12"/>
          </p:nvPr>
        </p:nvSpPr>
        <p:spPr/>
        <p:txBody>
          <a:bodyPr/>
          <a:lstStyle/>
          <a:p>
            <a:fld id="{ED922394-96B1-4130-9F58-06B799E76477}" type="slidenum">
              <a:rPr lang="en-US" smtClean="0"/>
              <a:t>34</a:t>
            </a:fld>
            <a:endParaRPr lang="en-US"/>
          </a:p>
        </p:txBody>
      </p:sp>
    </p:spTree>
    <p:extLst>
      <p:ext uri="{BB962C8B-B14F-4D97-AF65-F5344CB8AC3E}">
        <p14:creationId xmlns:p14="http://schemas.microsoft.com/office/powerpoint/2010/main" val="3894503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49" grpId="0" build="p" animBg="1"/>
      <p:bldP spid="50" grpId="0"/>
      <p:bldP spid="9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6006C5-A977-4F16-BDBD-FCFF179F2C2C}"/>
              </a:ext>
            </a:extLst>
          </p:cNvPr>
          <p:cNvPicPr>
            <a:picLocks noChangeAspect="1"/>
          </p:cNvPicPr>
          <p:nvPr/>
        </p:nvPicPr>
        <p:blipFill>
          <a:blip r:embed="rId2"/>
          <a:stretch>
            <a:fillRect/>
          </a:stretch>
        </p:blipFill>
        <p:spPr>
          <a:xfrm>
            <a:off x="5576503" y="56044"/>
            <a:ext cx="3162563" cy="2137488"/>
          </a:xfrm>
          <a:prstGeom prst="rect">
            <a:avLst/>
          </a:prstGeom>
        </p:spPr>
      </p:pic>
      <p:sp>
        <p:nvSpPr>
          <p:cNvPr id="2" name="Title 1">
            <a:extLst>
              <a:ext uri="{FF2B5EF4-FFF2-40B4-BE49-F238E27FC236}">
                <a16:creationId xmlns:a16="http://schemas.microsoft.com/office/drawing/2014/main" id="{0859E316-C85D-4730-86ED-0E50761CC82D}"/>
              </a:ext>
            </a:extLst>
          </p:cNvPr>
          <p:cNvSpPr>
            <a:spLocks noGrp="1"/>
          </p:cNvSpPr>
          <p:nvPr>
            <p:ph type="title"/>
          </p:nvPr>
        </p:nvSpPr>
        <p:spPr/>
        <p:txBody>
          <a:bodyPr/>
          <a:lstStyle/>
          <a:p>
            <a:r>
              <a:rPr lang="en-US" dirty="0"/>
              <a:t>What we did</a:t>
            </a:r>
          </a:p>
        </p:txBody>
      </p:sp>
      <p:sp>
        <p:nvSpPr>
          <p:cNvPr id="3" name="Content Placeholder 2">
            <a:extLst>
              <a:ext uri="{FF2B5EF4-FFF2-40B4-BE49-F238E27FC236}">
                <a16:creationId xmlns:a16="http://schemas.microsoft.com/office/drawing/2014/main" id="{577F0739-0885-4549-A592-0E2E2B3E2C08}"/>
              </a:ext>
            </a:extLst>
          </p:cNvPr>
          <p:cNvSpPr>
            <a:spLocks noGrp="1"/>
          </p:cNvSpPr>
          <p:nvPr>
            <p:ph idx="1"/>
          </p:nvPr>
        </p:nvSpPr>
        <p:spPr/>
        <p:txBody>
          <a:bodyPr/>
          <a:lstStyle/>
          <a:p>
            <a:pPr marL="0" indent="0">
              <a:buNone/>
            </a:pPr>
            <a:r>
              <a:rPr lang="en-US" dirty="0"/>
              <a:t>Start with </a:t>
            </a:r>
            <a:r>
              <a:rPr lang="en-US" b="1" dirty="0"/>
              <a:t>proof of identifiability</a:t>
            </a:r>
          </a:p>
          <a:p>
            <a:pPr marL="0" indent="0">
              <a:buNone/>
            </a:pPr>
            <a:r>
              <a:rPr lang="en-US" b="1" dirty="0"/>
              <a:t>	</a:t>
            </a:r>
            <a:r>
              <a:rPr lang="en-US" dirty="0"/>
              <a:t>“samples determine unique clustering”</a:t>
            </a:r>
          </a:p>
          <a:p>
            <a:pPr marL="0" indent="0">
              <a:buNone/>
            </a:pPr>
            <a:endParaRPr lang="en-US" dirty="0"/>
          </a:p>
          <a:p>
            <a:pPr marL="0" indent="0">
              <a:buNone/>
            </a:pPr>
            <a:r>
              <a:rPr lang="en-US" dirty="0"/>
              <a:t>Encode in </a:t>
            </a:r>
            <a:r>
              <a:rPr lang="en-US" b="1" dirty="0"/>
              <a:t>constant-degree </a:t>
            </a:r>
            <a:r>
              <a:rPr lang="en-US" b="1" dirty="0" err="1"/>
              <a:t>SoS</a:t>
            </a:r>
            <a:endParaRPr lang="en-US" b="1" dirty="0"/>
          </a:p>
          <a:p>
            <a:pPr marL="0" indent="0">
              <a:buNone/>
            </a:pPr>
            <a:endParaRPr lang="en-US" b="1" dirty="0"/>
          </a:p>
          <a:p>
            <a:pPr marL="0" indent="0">
              <a:buNone/>
            </a:pPr>
            <a:r>
              <a:rPr lang="en-US" dirty="0"/>
              <a:t>Payoff: </a:t>
            </a:r>
            <a:r>
              <a:rPr lang="en-US" b="1" dirty="0">
                <a:solidFill>
                  <a:srgbClr val="C00000"/>
                </a:solidFill>
              </a:rPr>
              <a:t>first algorithm to beat greedy</a:t>
            </a:r>
          </a:p>
          <a:p>
            <a:pPr marL="0" indent="0">
              <a:buNone/>
            </a:pPr>
            <a:endParaRPr lang="en-US" b="1" dirty="0">
              <a:solidFill>
                <a:srgbClr val="C00000"/>
              </a:solidFill>
            </a:endParaRPr>
          </a:p>
        </p:txBody>
      </p:sp>
      <p:sp>
        <p:nvSpPr>
          <p:cNvPr id="6" name="Rectangle 5">
            <a:extLst>
              <a:ext uri="{FF2B5EF4-FFF2-40B4-BE49-F238E27FC236}">
                <a16:creationId xmlns:a16="http://schemas.microsoft.com/office/drawing/2014/main" id="{426AB14E-1839-46CE-B9BD-4F8C09B36A99}"/>
              </a:ext>
            </a:extLst>
          </p:cNvPr>
          <p:cNvSpPr/>
          <p:nvPr/>
        </p:nvSpPr>
        <p:spPr>
          <a:xfrm>
            <a:off x="935460" y="5419653"/>
            <a:ext cx="7273081" cy="707886"/>
          </a:xfrm>
          <a:prstGeom prst="rect">
            <a:avLst/>
          </a:prstGeom>
        </p:spPr>
        <p:txBody>
          <a:bodyPr wrap="none">
            <a:spAutoFit/>
          </a:bodyPr>
          <a:lstStyle/>
          <a:p>
            <a:pPr algn="ctr"/>
            <a:r>
              <a:rPr lang="en-US" sz="4000" b="1" dirty="0">
                <a:solidFill>
                  <a:schemeClr val="accent2"/>
                </a:solidFill>
              </a:rPr>
              <a:t>Not a clustering-specific strategy!</a:t>
            </a:r>
          </a:p>
        </p:txBody>
      </p:sp>
      <p:sp>
        <p:nvSpPr>
          <p:cNvPr id="7" name="Slide Number Placeholder 6">
            <a:extLst>
              <a:ext uri="{FF2B5EF4-FFF2-40B4-BE49-F238E27FC236}">
                <a16:creationId xmlns:a16="http://schemas.microsoft.com/office/drawing/2014/main" id="{EF1E7DB1-A384-4398-8F41-C23D813DF336}"/>
              </a:ext>
            </a:extLst>
          </p:cNvPr>
          <p:cNvSpPr>
            <a:spLocks noGrp="1"/>
          </p:cNvSpPr>
          <p:nvPr>
            <p:ph type="sldNum" sz="quarter" idx="12"/>
          </p:nvPr>
        </p:nvSpPr>
        <p:spPr/>
        <p:txBody>
          <a:bodyPr/>
          <a:lstStyle/>
          <a:p>
            <a:fld id="{ED922394-96B1-4130-9F58-06B799E76477}" type="slidenum">
              <a:rPr lang="en-US" smtClean="0"/>
              <a:t>35</a:t>
            </a:fld>
            <a:endParaRPr lang="en-US"/>
          </a:p>
        </p:txBody>
      </p:sp>
    </p:spTree>
    <p:extLst>
      <p:ext uri="{BB962C8B-B14F-4D97-AF65-F5344CB8AC3E}">
        <p14:creationId xmlns:p14="http://schemas.microsoft.com/office/powerpoint/2010/main" val="46090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6AB14E-1839-46CE-B9BD-4F8C09B36A99}"/>
              </a:ext>
            </a:extLst>
          </p:cNvPr>
          <p:cNvSpPr/>
          <p:nvPr/>
        </p:nvSpPr>
        <p:spPr>
          <a:xfrm>
            <a:off x="0" y="622465"/>
            <a:ext cx="7273081" cy="707886"/>
          </a:xfrm>
          <a:prstGeom prst="rect">
            <a:avLst/>
          </a:prstGeom>
        </p:spPr>
        <p:txBody>
          <a:bodyPr wrap="none">
            <a:spAutoFit/>
          </a:bodyPr>
          <a:lstStyle/>
          <a:p>
            <a:pPr algn="ctr"/>
            <a:r>
              <a:rPr lang="en-US" sz="4000" b="1" dirty="0">
                <a:solidFill>
                  <a:schemeClr val="accent2"/>
                </a:solidFill>
              </a:rPr>
              <a:t>Not a clustering-specific strategy!</a:t>
            </a:r>
          </a:p>
        </p:txBody>
      </p:sp>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C422936E-9FFC-4851-8F83-8731B175AC85}"/>
                  </a:ext>
                </a:extLst>
              </p:cNvPr>
              <p:cNvSpPr>
                <a:spLocks noGrp="1"/>
              </p:cNvSpPr>
              <p:nvPr>
                <p:ph idx="1"/>
              </p:nvPr>
            </p:nvSpPr>
            <p:spPr>
              <a:xfrm>
                <a:off x="199077" y="1825624"/>
                <a:ext cx="6569747" cy="4124799"/>
              </a:xfrm>
            </p:spPr>
            <p:txBody>
              <a:bodyPr>
                <a:normAutofit fontScale="92500" lnSpcReduction="20000"/>
              </a:bodyPr>
              <a:lstStyle/>
              <a:p>
                <a:pPr marL="0" indent="0">
                  <a:buNone/>
                </a:pPr>
                <a:r>
                  <a:rPr lang="en-US" sz="2400" b="1" dirty="0"/>
                  <a:t>Generic problem: </a:t>
                </a:r>
                <a:r>
                  <a:rPr lang="en-US" sz="2400" dirty="0"/>
                  <a:t>estimate </a:t>
                </a:r>
                <a:r>
                  <a:rPr lang="en-US" sz="2400" i="1" dirty="0"/>
                  <a:t>parameters </a:t>
                </a:r>
                <a14:m>
                  <m:oMath xmlns:m="http://schemas.openxmlformats.org/officeDocument/2006/math">
                    <m:r>
                      <a:rPr lang="en-US" sz="2400" b="0" i="1" smtClean="0">
                        <a:latin typeface="Cambria Math" panose="02040503050406030204" pitchFamily="18" charset="0"/>
                      </a:rPr>
                      <m:t>𝜃</m:t>
                    </m:r>
                  </m:oMath>
                </a14:m>
                <a:r>
                  <a:rPr lang="en-US" sz="2400" b="1" dirty="0"/>
                  <a:t> </a:t>
                </a:r>
                <a:r>
                  <a:rPr lang="en-US" sz="2400" dirty="0"/>
                  <a:t>from </a:t>
                </a:r>
                <a:r>
                  <a:rPr lang="en-US" sz="2400" i="1" dirty="0"/>
                  <a:t>samples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𝜃</m:t>
                        </m:r>
                      </m:sub>
                    </m:sSub>
                  </m:oMath>
                </a14:m>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r>
                  <a:rPr lang="en-US" sz="2400" b="1" dirty="0"/>
                  <a:t>Identifiability: </a:t>
                </a:r>
                <a:r>
                  <a:rPr lang="en-US" sz="2400" dirty="0">
                    <a:solidFill>
                      <a:srgbClr val="C00000"/>
                    </a:solidFill>
                  </a:rPr>
                  <a:t>samples determine parameters</a:t>
                </a:r>
              </a:p>
              <a:p>
                <a:pPr marL="0" indent="0">
                  <a:buNone/>
                </a:pPr>
                <a:r>
                  <a:rPr lang="en-US" sz="2400" i="1" dirty="0">
                    <a:solidFill>
                      <a:schemeClr val="tx1"/>
                    </a:solidFill>
                  </a:rPr>
                  <a:t>Necessary to estimate </a:t>
                </a:r>
                <a14:m>
                  <m:oMath xmlns:m="http://schemas.openxmlformats.org/officeDocument/2006/math">
                    <m:r>
                      <a:rPr lang="en-US" sz="2400" b="0" i="1" smtClean="0">
                        <a:solidFill>
                          <a:schemeClr val="tx1"/>
                        </a:solidFill>
                        <a:latin typeface="Cambria Math" panose="02040503050406030204" pitchFamily="18" charset="0"/>
                      </a:rPr>
                      <m:t>𝜃</m:t>
                    </m:r>
                  </m:oMath>
                </a14:m>
                <a:endParaRPr lang="en-US" sz="2400" i="1" dirty="0">
                  <a:solidFill>
                    <a:schemeClr val="tx1"/>
                  </a:solidFill>
                </a:endParaRPr>
              </a:p>
              <a:p>
                <a:pPr marL="0" indent="0">
                  <a:buNone/>
                </a:pPr>
                <a:endParaRPr lang="en-US" sz="2400" i="1" dirty="0">
                  <a:solidFill>
                    <a:schemeClr val="accent3"/>
                  </a:solidFill>
                </a:endParaRPr>
              </a:p>
              <a:p>
                <a:pPr marL="0" indent="0">
                  <a:buNone/>
                </a:pPr>
                <a:r>
                  <a:rPr lang="en-US" sz="2400" dirty="0">
                    <a:solidFill>
                      <a:schemeClr val="tx1"/>
                    </a:solidFill>
                  </a:rPr>
                  <a:t>Proof of identifiability in constant-degree </a:t>
                </a:r>
                <a:r>
                  <a:rPr lang="en-US" sz="2400" dirty="0" err="1">
                    <a:solidFill>
                      <a:schemeClr val="tx1"/>
                    </a:solidFill>
                  </a:rPr>
                  <a:t>SoS</a:t>
                </a:r>
                <a:endParaRPr lang="en-US" sz="2400" dirty="0">
                  <a:solidFill>
                    <a:schemeClr val="tx1"/>
                  </a:solidFill>
                </a:endParaRPr>
              </a:p>
              <a:p>
                <a:pPr marL="0" indent="0">
                  <a:buNone/>
                </a:pPr>
                <a:r>
                  <a:rPr lang="en-US" sz="2400" dirty="0">
                    <a:solidFill>
                      <a:schemeClr val="tx1"/>
                    </a:solidFill>
                  </a:rPr>
                  <a:t>⇨ poly-time algorithm to estimate </a:t>
                </a:r>
                <a14:m>
                  <m:oMath xmlns:m="http://schemas.openxmlformats.org/officeDocument/2006/math">
                    <m:r>
                      <a:rPr lang="en-US" sz="2400" b="0" i="1" smtClean="0">
                        <a:solidFill>
                          <a:schemeClr val="tx1"/>
                        </a:solidFill>
                        <a:latin typeface="Cambria Math" panose="02040503050406030204" pitchFamily="18" charset="0"/>
                      </a:rPr>
                      <m:t>𝜃</m:t>
                    </m:r>
                  </m:oMath>
                </a14:m>
                <a:endParaRPr lang="en-US" sz="2400" dirty="0">
                  <a:solidFill>
                    <a:schemeClr val="tx1"/>
                  </a:solidFill>
                </a:endParaRPr>
              </a:p>
            </p:txBody>
          </p:sp>
        </mc:Choice>
        <mc:Fallback xmlns="">
          <p:sp>
            <p:nvSpPr>
              <p:cNvPr id="11" name="Content Placeholder 2">
                <a:extLst>
                  <a:ext uri="{FF2B5EF4-FFF2-40B4-BE49-F238E27FC236}">
                    <a16:creationId xmlns:a16="http://schemas.microsoft.com/office/drawing/2014/main" id="{C422936E-9FFC-4851-8F83-8731B175AC85}"/>
                  </a:ext>
                </a:extLst>
              </p:cNvPr>
              <p:cNvSpPr>
                <a:spLocks noGrp="1" noRot="1" noChangeAspect="1" noMove="1" noResize="1" noEditPoints="1" noAdjustHandles="1" noChangeArrowheads="1" noChangeShapeType="1" noTextEdit="1"/>
              </p:cNvSpPr>
              <p:nvPr>
                <p:ph idx="1"/>
              </p:nvPr>
            </p:nvSpPr>
            <p:spPr>
              <a:xfrm>
                <a:off x="199077" y="1825624"/>
                <a:ext cx="6569747" cy="4124799"/>
              </a:xfrm>
              <a:blipFill>
                <a:blip r:embed="rId2"/>
                <a:stretch>
                  <a:fillRect l="-1207" t="-2954" r="-371"/>
                </a:stretch>
              </a:blipFill>
            </p:spPr>
            <p:txBody>
              <a:bodyPr/>
              <a:lstStyle/>
              <a:p>
                <a:r>
                  <a:rPr lang="en-US">
                    <a:noFill/>
                  </a:rPr>
                  <a:t> </a:t>
                </a:r>
              </a:p>
            </p:txBody>
          </p:sp>
        </mc:Fallback>
      </mc:AlternateContent>
      <p:sp>
        <p:nvSpPr>
          <p:cNvPr id="13" name="Rectangle: Rounded Corners 12">
            <a:extLst>
              <a:ext uri="{FF2B5EF4-FFF2-40B4-BE49-F238E27FC236}">
                <a16:creationId xmlns:a16="http://schemas.microsoft.com/office/drawing/2014/main" id="{052345E4-522A-4F26-88D3-E68EBDB12B30}"/>
              </a:ext>
            </a:extLst>
          </p:cNvPr>
          <p:cNvSpPr/>
          <p:nvPr/>
        </p:nvSpPr>
        <p:spPr>
          <a:xfrm>
            <a:off x="7176518" y="365126"/>
            <a:ext cx="1545032" cy="1584821"/>
          </a:xfrm>
          <a:prstGeom prst="roundRect">
            <a:avLst/>
          </a:prstGeom>
          <a:solidFill>
            <a:schemeClr val="bg2">
              <a:lumMod val="50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r>
              <a:rPr lang="en-US" sz="2000" dirty="0">
                <a:solidFill>
                  <a:schemeClr val="bg1"/>
                </a:solidFill>
              </a:rPr>
              <a:t>Proofs to Algorithms</a:t>
            </a:r>
          </a:p>
        </p:txBody>
      </p:sp>
      <p:sp>
        <p:nvSpPr>
          <p:cNvPr id="14" name="Rectangle: Rounded Corners 13">
            <a:extLst>
              <a:ext uri="{FF2B5EF4-FFF2-40B4-BE49-F238E27FC236}">
                <a16:creationId xmlns:a16="http://schemas.microsoft.com/office/drawing/2014/main" id="{8FDAFF2B-FE5A-4234-9C5B-EED7FCA1263F}"/>
              </a:ext>
            </a:extLst>
          </p:cNvPr>
          <p:cNvSpPr/>
          <p:nvPr/>
        </p:nvSpPr>
        <p:spPr>
          <a:xfrm>
            <a:off x="7483158" y="493570"/>
            <a:ext cx="943743" cy="6639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SoS</a:t>
            </a:r>
            <a:endParaRPr lang="en-US" sz="2200" dirty="0"/>
          </a:p>
        </p:txBody>
      </p:sp>
      <p:pic>
        <p:nvPicPr>
          <p:cNvPr id="15" name="Picture 14">
            <a:extLst>
              <a:ext uri="{FF2B5EF4-FFF2-40B4-BE49-F238E27FC236}">
                <a16:creationId xmlns:a16="http://schemas.microsoft.com/office/drawing/2014/main" id="{A4E4EE2E-DDFE-49B9-B601-B01E9EE76F1D}"/>
              </a:ext>
            </a:extLst>
          </p:cNvPr>
          <p:cNvPicPr>
            <a:picLocks noChangeAspect="1"/>
          </p:cNvPicPr>
          <p:nvPr/>
        </p:nvPicPr>
        <p:blipFill>
          <a:blip r:embed="rId3"/>
          <a:stretch>
            <a:fillRect/>
          </a:stretch>
        </p:blipFill>
        <p:spPr>
          <a:xfrm>
            <a:off x="6986150" y="4957171"/>
            <a:ext cx="942526" cy="677444"/>
          </a:xfrm>
          <a:prstGeom prst="rect">
            <a:avLst/>
          </a:prstGeom>
          <a:ln w="38100" cap="rnd">
            <a:solidFill>
              <a:schemeClr val="bg2">
                <a:lumMod val="50000"/>
              </a:schemeClr>
            </a:solidFill>
            <a:round/>
            <a:extLst>
              <a:ext uri="{C807C97D-BFC1-408E-A445-0C87EB9F89A2}">
                <ask:lineSketchStyleProps xmlns:ask="http://schemas.microsoft.com/office/drawing/2018/sketchyshapes" sd="1219033472">
                  <a:custGeom>
                    <a:avLst/>
                    <a:gdLst>
                      <a:gd name="connsiteX0" fmla="*/ 0 w 2928959"/>
                      <a:gd name="connsiteY0" fmla="*/ 0 h 1852626"/>
                      <a:gd name="connsiteX1" fmla="*/ 527213 w 2928959"/>
                      <a:gd name="connsiteY1" fmla="*/ 0 h 1852626"/>
                      <a:gd name="connsiteX2" fmla="*/ 1142294 w 2928959"/>
                      <a:gd name="connsiteY2" fmla="*/ 0 h 1852626"/>
                      <a:gd name="connsiteX3" fmla="*/ 1698796 w 2928959"/>
                      <a:gd name="connsiteY3" fmla="*/ 0 h 1852626"/>
                      <a:gd name="connsiteX4" fmla="*/ 2226009 w 2928959"/>
                      <a:gd name="connsiteY4" fmla="*/ 0 h 1852626"/>
                      <a:gd name="connsiteX5" fmla="*/ 2928959 w 2928959"/>
                      <a:gd name="connsiteY5" fmla="*/ 0 h 1852626"/>
                      <a:gd name="connsiteX6" fmla="*/ 2928959 w 2928959"/>
                      <a:gd name="connsiteY6" fmla="*/ 463157 h 1852626"/>
                      <a:gd name="connsiteX7" fmla="*/ 2928959 w 2928959"/>
                      <a:gd name="connsiteY7" fmla="*/ 926313 h 1852626"/>
                      <a:gd name="connsiteX8" fmla="*/ 2928959 w 2928959"/>
                      <a:gd name="connsiteY8" fmla="*/ 1352417 h 1852626"/>
                      <a:gd name="connsiteX9" fmla="*/ 2928959 w 2928959"/>
                      <a:gd name="connsiteY9" fmla="*/ 1852626 h 1852626"/>
                      <a:gd name="connsiteX10" fmla="*/ 2401746 w 2928959"/>
                      <a:gd name="connsiteY10" fmla="*/ 1852626 h 1852626"/>
                      <a:gd name="connsiteX11" fmla="*/ 1903823 w 2928959"/>
                      <a:gd name="connsiteY11" fmla="*/ 1852626 h 1852626"/>
                      <a:gd name="connsiteX12" fmla="*/ 1288742 w 2928959"/>
                      <a:gd name="connsiteY12" fmla="*/ 1852626 h 1852626"/>
                      <a:gd name="connsiteX13" fmla="*/ 761529 w 2928959"/>
                      <a:gd name="connsiteY13" fmla="*/ 1852626 h 1852626"/>
                      <a:gd name="connsiteX14" fmla="*/ 0 w 2928959"/>
                      <a:gd name="connsiteY14" fmla="*/ 1852626 h 1852626"/>
                      <a:gd name="connsiteX15" fmla="*/ 0 w 2928959"/>
                      <a:gd name="connsiteY15" fmla="*/ 1352417 h 1852626"/>
                      <a:gd name="connsiteX16" fmla="*/ 0 w 2928959"/>
                      <a:gd name="connsiteY16" fmla="*/ 926313 h 1852626"/>
                      <a:gd name="connsiteX17" fmla="*/ 0 w 2928959"/>
                      <a:gd name="connsiteY17" fmla="*/ 444630 h 1852626"/>
                      <a:gd name="connsiteX18" fmla="*/ 0 w 2928959"/>
                      <a:gd name="connsiteY18" fmla="*/ 0 h 185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28959" h="1852626" fill="none" extrusionOk="0">
                        <a:moveTo>
                          <a:pt x="0" y="0"/>
                        </a:moveTo>
                        <a:cubicBezTo>
                          <a:pt x="225897" y="-28325"/>
                          <a:pt x="363463" y="18280"/>
                          <a:pt x="527213" y="0"/>
                        </a:cubicBezTo>
                        <a:cubicBezTo>
                          <a:pt x="690963" y="-18280"/>
                          <a:pt x="887058" y="20929"/>
                          <a:pt x="1142294" y="0"/>
                        </a:cubicBezTo>
                        <a:cubicBezTo>
                          <a:pt x="1397530" y="-20929"/>
                          <a:pt x="1457989" y="62549"/>
                          <a:pt x="1698796" y="0"/>
                        </a:cubicBezTo>
                        <a:cubicBezTo>
                          <a:pt x="1939603" y="-62549"/>
                          <a:pt x="2040408" y="10093"/>
                          <a:pt x="2226009" y="0"/>
                        </a:cubicBezTo>
                        <a:cubicBezTo>
                          <a:pt x="2411610" y="-10093"/>
                          <a:pt x="2708268" y="51486"/>
                          <a:pt x="2928959" y="0"/>
                        </a:cubicBezTo>
                        <a:cubicBezTo>
                          <a:pt x="2963842" y="186371"/>
                          <a:pt x="2874174" y="321644"/>
                          <a:pt x="2928959" y="463157"/>
                        </a:cubicBezTo>
                        <a:cubicBezTo>
                          <a:pt x="2983744" y="604670"/>
                          <a:pt x="2926899" y="775419"/>
                          <a:pt x="2928959" y="926313"/>
                        </a:cubicBezTo>
                        <a:cubicBezTo>
                          <a:pt x="2931019" y="1077207"/>
                          <a:pt x="2899274" y="1217739"/>
                          <a:pt x="2928959" y="1352417"/>
                        </a:cubicBezTo>
                        <a:cubicBezTo>
                          <a:pt x="2958644" y="1487095"/>
                          <a:pt x="2910815" y="1681006"/>
                          <a:pt x="2928959" y="1852626"/>
                        </a:cubicBezTo>
                        <a:cubicBezTo>
                          <a:pt x="2675577" y="1901690"/>
                          <a:pt x="2514987" y="1834003"/>
                          <a:pt x="2401746" y="1852626"/>
                        </a:cubicBezTo>
                        <a:cubicBezTo>
                          <a:pt x="2288505" y="1871249"/>
                          <a:pt x="2148600" y="1824427"/>
                          <a:pt x="1903823" y="1852626"/>
                        </a:cubicBezTo>
                        <a:cubicBezTo>
                          <a:pt x="1659046" y="1880825"/>
                          <a:pt x="1429714" y="1785161"/>
                          <a:pt x="1288742" y="1852626"/>
                        </a:cubicBezTo>
                        <a:cubicBezTo>
                          <a:pt x="1147770" y="1920091"/>
                          <a:pt x="1001179" y="1838509"/>
                          <a:pt x="761529" y="1852626"/>
                        </a:cubicBezTo>
                        <a:cubicBezTo>
                          <a:pt x="521879" y="1866743"/>
                          <a:pt x="380600" y="1799282"/>
                          <a:pt x="0" y="1852626"/>
                        </a:cubicBezTo>
                        <a:cubicBezTo>
                          <a:pt x="-52038" y="1719032"/>
                          <a:pt x="53999" y="1545221"/>
                          <a:pt x="0" y="1352417"/>
                        </a:cubicBezTo>
                        <a:cubicBezTo>
                          <a:pt x="-53999" y="1159613"/>
                          <a:pt x="42556" y="1030311"/>
                          <a:pt x="0" y="926313"/>
                        </a:cubicBezTo>
                        <a:cubicBezTo>
                          <a:pt x="-42556" y="822315"/>
                          <a:pt x="6807" y="548356"/>
                          <a:pt x="0" y="444630"/>
                        </a:cubicBezTo>
                        <a:cubicBezTo>
                          <a:pt x="-6807" y="340904"/>
                          <a:pt x="34181" y="147739"/>
                          <a:pt x="0" y="0"/>
                        </a:cubicBezTo>
                        <a:close/>
                      </a:path>
                      <a:path w="2928959" h="1852626" stroke="0" extrusionOk="0">
                        <a:moveTo>
                          <a:pt x="0" y="0"/>
                        </a:moveTo>
                        <a:cubicBezTo>
                          <a:pt x="230639" y="-46008"/>
                          <a:pt x="362404" y="4623"/>
                          <a:pt x="556502" y="0"/>
                        </a:cubicBezTo>
                        <a:cubicBezTo>
                          <a:pt x="750600" y="-4623"/>
                          <a:pt x="948743" y="27086"/>
                          <a:pt x="1054425" y="0"/>
                        </a:cubicBezTo>
                        <a:cubicBezTo>
                          <a:pt x="1160107" y="-27086"/>
                          <a:pt x="1445219" y="27370"/>
                          <a:pt x="1698796" y="0"/>
                        </a:cubicBezTo>
                        <a:cubicBezTo>
                          <a:pt x="1952373" y="-27370"/>
                          <a:pt x="2043240" y="4975"/>
                          <a:pt x="2255298" y="0"/>
                        </a:cubicBezTo>
                        <a:cubicBezTo>
                          <a:pt x="2467356" y="-4975"/>
                          <a:pt x="2761886" y="61565"/>
                          <a:pt x="2928959" y="0"/>
                        </a:cubicBezTo>
                        <a:cubicBezTo>
                          <a:pt x="2976995" y="234780"/>
                          <a:pt x="2910616" y="256626"/>
                          <a:pt x="2928959" y="500209"/>
                        </a:cubicBezTo>
                        <a:cubicBezTo>
                          <a:pt x="2947302" y="743792"/>
                          <a:pt x="2907493" y="795757"/>
                          <a:pt x="2928959" y="963366"/>
                        </a:cubicBezTo>
                        <a:cubicBezTo>
                          <a:pt x="2950425" y="1130975"/>
                          <a:pt x="2876138" y="1225403"/>
                          <a:pt x="2928959" y="1426522"/>
                        </a:cubicBezTo>
                        <a:cubicBezTo>
                          <a:pt x="2981780" y="1627641"/>
                          <a:pt x="2928226" y="1663574"/>
                          <a:pt x="2928959" y="1852626"/>
                        </a:cubicBezTo>
                        <a:cubicBezTo>
                          <a:pt x="2787344" y="1876762"/>
                          <a:pt x="2591409" y="1791560"/>
                          <a:pt x="2401746" y="1852626"/>
                        </a:cubicBezTo>
                        <a:cubicBezTo>
                          <a:pt x="2212083" y="1913692"/>
                          <a:pt x="2020625" y="1839101"/>
                          <a:pt x="1815955" y="1852626"/>
                        </a:cubicBezTo>
                        <a:cubicBezTo>
                          <a:pt x="1611285" y="1866151"/>
                          <a:pt x="1488925" y="1799950"/>
                          <a:pt x="1259452" y="1852626"/>
                        </a:cubicBezTo>
                        <a:cubicBezTo>
                          <a:pt x="1029979" y="1905302"/>
                          <a:pt x="814577" y="1807324"/>
                          <a:pt x="615081" y="1852626"/>
                        </a:cubicBezTo>
                        <a:cubicBezTo>
                          <a:pt x="415585" y="1897928"/>
                          <a:pt x="207967" y="1843856"/>
                          <a:pt x="0" y="1852626"/>
                        </a:cubicBezTo>
                        <a:cubicBezTo>
                          <a:pt x="-32423" y="1732461"/>
                          <a:pt x="42924" y="1560145"/>
                          <a:pt x="0" y="1426522"/>
                        </a:cubicBezTo>
                        <a:cubicBezTo>
                          <a:pt x="-42924" y="1292899"/>
                          <a:pt x="53903" y="1057229"/>
                          <a:pt x="0" y="963366"/>
                        </a:cubicBezTo>
                        <a:cubicBezTo>
                          <a:pt x="-53903" y="869503"/>
                          <a:pt x="7007" y="639372"/>
                          <a:pt x="0" y="518735"/>
                        </a:cubicBezTo>
                        <a:cubicBezTo>
                          <a:pt x="-7007" y="398098"/>
                          <a:pt x="35456" y="152301"/>
                          <a:pt x="0" y="0"/>
                        </a:cubicBezTo>
                        <a:close/>
                      </a:path>
                    </a:pathLst>
                  </a:custGeom>
                  <ask:type>
                    <ask:lineSketchNone/>
                  </ask:type>
                </ask:lineSketchStyleProps>
              </a:ext>
            </a:extLst>
          </a:ln>
        </p:spPr>
      </p:pic>
      <p:pic>
        <p:nvPicPr>
          <p:cNvPr id="16" name="Picture 15">
            <a:extLst>
              <a:ext uri="{FF2B5EF4-FFF2-40B4-BE49-F238E27FC236}">
                <a16:creationId xmlns:a16="http://schemas.microsoft.com/office/drawing/2014/main" id="{07040657-A62D-4D8A-9874-18B42D835EFB}"/>
              </a:ext>
            </a:extLst>
          </p:cNvPr>
          <p:cNvPicPr>
            <a:picLocks noChangeAspect="1"/>
          </p:cNvPicPr>
          <p:nvPr/>
        </p:nvPicPr>
        <p:blipFill>
          <a:blip r:embed="rId4"/>
          <a:stretch>
            <a:fillRect/>
          </a:stretch>
        </p:blipFill>
        <p:spPr>
          <a:xfrm>
            <a:off x="6923967" y="4017566"/>
            <a:ext cx="905643" cy="663423"/>
          </a:xfrm>
          <a:prstGeom prst="rect">
            <a:avLst/>
          </a:prstGeom>
          <a:ln w="38100">
            <a:solidFill>
              <a:schemeClr val="bg2">
                <a:lumMod val="50000"/>
              </a:schemeClr>
            </a:solidFill>
          </a:ln>
        </p:spPr>
      </p:pic>
      <p:pic>
        <p:nvPicPr>
          <p:cNvPr id="17" name="Picture 16">
            <a:extLst>
              <a:ext uri="{FF2B5EF4-FFF2-40B4-BE49-F238E27FC236}">
                <a16:creationId xmlns:a16="http://schemas.microsoft.com/office/drawing/2014/main" id="{2552A5F5-39C7-41A0-B9C6-75F3199A727A}"/>
              </a:ext>
            </a:extLst>
          </p:cNvPr>
          <p:cNvPicPr>
            <a:picLocks noChangeAspect="1"/>
          </p:cNvPicPr>
          <p:nvPr/>
        </p:nvPicPr>
        <p:blipFill>
          <a:blip r:embed="rId5"/>
          <a:stretch>
            <a:fillRect/>
          </a:stretch>
        </p:blipFill>
        <p:spPr>
          <a:xfrm>
            <a:off x="7030159" y="2216210"/>
            <a:ext cx="1797035" cy="663422"/>
          </a:xfrm>
          <a:prstGeom prst="rect">
            <a:avLst/>
          </a:prstGeom>
          <a:ln w="38100">
            <a:solidFill>
              <a:schemeClr val="bg2">
                <a:lumMod val="50000"/>
              </a:schemeClr>
            </a:solidFill>
          </a:ln>
        </p:spPr>
      </p:pic>
      <p:pic>
        <p:nvPicPr>
          <p:cNvPr id="18" name="Picture 17">
            <a:extLst>
              <a:ext uri="{FF2B5EF4-FFF2-40B4-BE49-F238E27FC236}">
                <a16:creationId xmlns:a16="http://schemas.microsoft.com/office/drawing/2014/main" id="{918A41F2-61CE-4996-B80E-7CCCBE2E63C9}"/>
              </a:ext>
            </a:extLst>
          </p:cNvPr>
          <p:cNvPicPr>
            <a:picLocks noChangeAspect="1"/>
          </p:cNvPicPr>
          <p:nvPr/>
        </p:nvPicPr>
        <p:blipFill>
          <a:blip r:embed="rId6"/>
          <a:stretch>
            <a:fillRect/>
          </a:stretch>
        </p:blipFill>
        <p:spPr>
          <a:xfrm>
            <a:off x="7464808" y="3170921"/>
            <a:ext cx="1362386" cy="663423"/>
          </a:xfrm>
          <a:prstGeom prst="rect">
            <a:avLst/>
          </a:prstGeom>
          <a:ln w="38100">
            <a:solidFill>
              <a:schemeClr val="bg2">
                <a:lumMod val="50000"/>
              </a:schemeClr>
            </a:solidFill>
          </a:ln>
        </p:spPr>
      </p:pic>
      <p:pic>
        <p:nvPicPr>
          <p:cNvPr id="19" name="Picture 18">
            <a:extLst>
              <a:ext uri="{FF2B5EF4-FFF2-40B4-BE49-F238E27FC236}">
                <a16:creationId xmlns:a16="http://schemas.microsoft.com/office/drawing/2014/main" id="{E4117651-1E3F-4240-A4CD-8CC1869EBDA4}"/>
              </a:ext>
            </a:extLst>
          </p:cNvPr>
          <p:cNvPicPr>
            <a:picLocks noChangeAspect="1"/>
          </p:cNvPicPr>
          <p:nvPr/>
        </p:nvPicPr>
        <p:blipFill>
          <a:blip r:embed="rId7"/>
          <a:stretch>
            <a:fillRect/>
          </a:stretch>
        </p:blipFill>
        <p:spPr>
          <a:xfrm>
            <a:off x="8085778" y="4021091"/>
            <a:ext cx="741416" cy="656375"/>
          </a:xfrm>
          <a:prstGeom prst="rect">
            <a:avLst/>
          </a:prstGeom>
          <a:ln w="38100">
            <a:solidFill>
              <a:schemeClr val="bg2">
                <a:lumMod val="50000"/>
              </a:schemeClr>
            </a:solidFill>
          </a:ln>
        </p:spPr>
      </p:pic>
      <p:pic>
        <p:nvPicPr>
          <p:cNvPr id="20" name="Picture 19">
            <a:extLst>
              <a:ext uri="{FF2B5EF4-FFF2-40B4-BE49-F238E27FC236}">
                <a16:creationId xmlns:a16="http://schemas.microsoft.com/office/drawing/2014/main" id="{B30E0A31-5718-446A-8F8B-E196C27EB3AA}"/>
              </a:ext>
            </a:extLst>
          </p:cNvPr>
          <p:cNvPicPr>
            <a:picLocks noChangeAspect="1"/>
          </p:cNvPicPr>
          <p:nvPr/>
        </p:nvPicPr>
        <p:blipFill>
          <a:blip r:embed="rId8"/>
          <a:stretch>
            <a:fillRect/>
          </a:stretch>
        </p:blipFill>
        <p:spPr>
          <a:xfrm>
            <a:off x="8146001" y="4955071"/>
            <a:ext cx="771178" cy="679544"/>
          </a:xfrm>
          <a:prstGeom prst="rect">
            <a:avLst/>
          </a:prstGeom>
          <a:ln w="38100">
            <a:solidFill>
              <a:schemeClr val="bg2">
                <a:lumMod val="50000"/>
              </a:schemeClr>
            </a:solidFill>
          </a:ln>
        </p:spPr>
      </p:pic>
      <p:pic>
        <p:nvPicPr>
          <p:cNvPr id="21" name="Picture 20">
            <a:extLst>
              <a:ext uri="{FF2B5EF4-FFF2-40B4-BE49-F238E27FC236}">
                <a16:creationId xmlns:a16="http://schemas.microsoft.com/office/drawing/2014/main" id="{B32CB9B9-FB6D-4958-A1AD-83D6AC1D9132}"/>
              </a:ext>
            </a:extLst>
          </p:cNvPr>
          <p:cNvPicPr>
            <a:picLocks noChangeAspect="1"/>
          </p:cNvPicPr>
          <p:nvPr/>
        </p:nvPicPr>
        <p:blipFill>
          <a:blip r:embed="rId9"/>
          <a:stretch>
            <a:fillRect/>
          </a:stretch>
        </p:blipFill>
        <p:spPr>
          <a:xfrm>
            <a:off x="3080730" y="2272415"/>
            <a:ext cx="2788502" cy="1561929"/>
          </a:xfrm>
          <a:prstGeom prst="rect">
            <a:avLst/>
          </a:prstGeom>
        </p:spPr>
      </p:pic>
      <p:sp>
        <p:nvSpPr>
          <p:cNvPr id="2" name="Slide Number Placeholder 1">
            <a:extLst>
              <a:ext uri="{FF2B5EF4-FFF2-40B4-BE49-F238E27FC236}">
                <a16:creationId xmlns:a16="http://schemas.microsoft.com/office/drawing/2014/main" id="{D0F07B9A-C823-48FA-8883-42B51BFF6E33}"/>
              </a:ext>
            </a:extLst>
          </p:cNvPr>
          <p:cNvSpPr>
            <a:spLocks noGrp="1"/>
          </p:cNvSpPr>
          <p:nvPr>
            <p:ph type="sldNum" sz="quarter" idx="12"/>
          </p:nvPr>
        </p:nvSpPr>
        <p:spPr/>
        <p:txBody>
          <a:bodyPr/>
          <a:lstStyle/>
          <a:p>
            <a:fld id="{ED922394-96B1-4130-9F58-06B799E76477}" type="slidenum">
              <a:rPr lang="en-US" smtClean="0"/>
              <a:t>36</a:t>
            </a:fld>
            <a:endParaRPr lang="en-US"/>
          </a:p>
        </p:txBody>
      </p:sp>
    </p:spTree>
    <p:extLst>
      <p:ext uri="{BB962C8B-B14F-4D97-AF65-F5344CB8AC3E}">
        <p14:creationId xmlns:p14="http://schemas.microsoft.com/office/powerpoint/2010/main" val="899405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9F47-5FD9-4285-8C35-AF3E416275CE}"/>
              </a:ext>
            </a:extLst>
          </p:cNvPr>
          <p:cNvSpPr>
            <a:spLocks noGrp="1"/>
          </p:cNvSpPr>
          <p:nvPr>
            <p:ph type="title"/>
          </p:nvPr>
        </p:nvSpPr>
        <p:spPr/>
        <p:txBody>
          <a:bodyPr/>
          <a:lstStyle/>
          <a:p>
            <a:r>
              <a:rPr lang="en-US" dirty="0"/>
              <a:t>Scope</a:t>
            </a:r>
          </a:p>
        </p:txBody>
      </p:sp>
      <p:sp>
        <p:nvSpPr>
          <p:cNvPr id="3" name="Content Placeholder 2">
            <a:extLst>
              <a:ext uri="{FF2B5EF4-FFF2-40B4-BE49-F238E27FC236}">
                <a16:creationId xmlns:a16="http://schemas.microsoft.com/office/drawing/2014/main" id="{5FC64131-964C-4C95-85E9-6B5BC1E65DC2}"/>
              </a:ext>
            </a:extLst>
          </p:cNvPr>
          <p:cNvSpPr>
            <a:spLocks noGrp="1"/>
          </p:cNvSpPr>
          <p:nvPr>
            <p:ph idx="1"/>
          </p:nvPr>
        </p:nvSpPr>
        <p:spPr>
          <a:xfrm>
            <a:off x="628650" y="1453488"/>
            <a:ext cx="8198544" cy="5267988"/>
          </a:xfrm>
        </p:spPr>
        <p:txBody>
          <a:bodyPr>
            <a:normAutofit fontScale="62500" lnSpcReduction="20000"/>
          </a:bodyPr>
          <a:lstStyle/>
          <a:p>
            <a:pPr marL="0" indent="0">
              <a:buNone/>
            </a:pPr>
            <a:r>
              <a:rPr lang="en-US" i="1" dirty="0"/>
              <a:t>Origins:</a:t>
            </a:r>
          </a:p>
          <a:p>
            <a:pPr marL="0" indent="0">
              <a:buNone/>
            </a:pPr>
            <a:r>
              <a:rPr lang="en-US" dirty="0"/>
              <a:t>Breaking old barriers in </a:t>
            </a:r>
            <a:r>
              <a:rPr lang="en-US" b="1" dirty="0"/>
              <a:t>clustering</a:t>
            </a:r>
            <a:endParaRPr lang="en-US" dirty="0"/>
          </a:p>
          <a:p>
            <a:pPr marL="0" indent="0">
              <a:buNone/>
            </a:pPr>
            <a:r>
              <a:rPr lang="en-US" dirty="0">
                <a:solidFill>
                  <a:schemeClr val="bg2">
                    <a:lumMod val="50000"/>
                  </a:schemeClr>
                </a:solidFill>
              </a:rPr>
              <a:t>[</a:t>
            </a:r>
            <a:r>
              <a:rPr lang="en-US" b="1" dirty="0">
                <a:solidFill>
                  <a:schemeClr val="bg2">
                    <a:lumMod val="50000"/>
                  </a:schemeClr>
                </a:solidFill>
              </a:rPr>
              <a:t>H</a:t>
            </a:r>
            <a:r>
              <a:rPr lang="en-US" dirty="0">
                <a:solidFill>
                  <a:schemeClr val="bg2">
                    <a:lumMod val="50000"/>
                  </a:schemeClr>
                </a:solidFill>
              </a:rPr>
              <a:t>-Li STOC 18, Kothari-Steinhart-</a:t>
            </a:r>
            <a:r>
              <a:rPr lang="en-US" dirty="0" err="1">
                <a:solidFill>
                  <a:schemeClr val="bg2">
                    <a:lumMod val="50000"/>
                  </a:schemeClr>
                </a:solidFill>
              </a:rPr>
              <a:t>Steurer</a:t>
            </a:r>
            <a:r>
              <a:rPr lang="en-US" dirty="0">
                <a:solidFill>
                  <a:schemeClr val="bg2">
                    <a:lumMod val="50000"/>
                  </a:schemeClr>
                </a:solidFill>
              </a:rPr>
              <a:t> STOC 18]</a:t>
            </a:r>
          </a:p>
          <a:p>
            <a:pPr marL="0" indent="0">
              <a:buNone/>
            </a:pPr>
            <a:endParaRPr lang="en-US" dirty="0"/>
          </a:p>
          <a:p>
            <a:pPr marL="0" indent="0">
              <a:buNone/>
            </a:pPr>
            <a:r>
              <a:rPr lang="en-US" i="1" dirty="0"/>
              <a:t>Ongoing Explosion:</a:t>
            </a:r>
          </a:p>
          <a:p>
            <a:pPr marL="0" indent="0">
              <a:buNone/>
            </a:pPr>
            <a:r>
              <a:rPr lang="en-US" b="1" dirty="0"/>
              <a:t>Heavy-tailed statistics: </a:t>
            </a:r>
          </a:p>
          <a:p>
            <a:pPr marL="0" indent="0">
              <a:buNone/>
            </a:pPr>
            <a:r>
              <a:rPr lang="en-US" sz="1900" dirty="0">
                <a:solidFill>
                  <a:schemeClr val="bg2">
                    <a:lumMod val="50000"/>
                  </a:schemeClr>
                </a:solidFill>
              </a:rPr>
              <a:t>[</a:t>
            </a:r>
            <a:r>
              <a:rPr lang="en-US" sz="1900" b="1" dirty="0">
                <a:solidFill>
                  <a:schemeClr val="bg2">
                    <a:lumMod val="50000"/>
                  </a:schemeClr>
                </a:solidFill>
              </a:rPr>
              <a:t>H</a:t>
            </a:r>
            <a:r>
              <a:rPr lang="en-US" sz="1900" dirty="0">
                <a:solidFill>
                  <a:schemeClr val="bg2">
                    <a:lumMod val="50000"/>
                  </a:schemeClr>
                </a:solidFill>
              </a:rPr>
              <a:t> Annals of Statistics 19, </a:t>
            </a:r>
          </a:p>
          <a:p>
            <a:pPr marL="0" indent="0">
              <a:buNone/>
            </a:pPr>
            <a:r>
              <a:rPr lang="en-US" sz="1900" dirty="0" err="1">
                <a:solidFill>
                  <a:schemeClr val="bg2">
                    <a:lumMod val="50000"/>
                  </a:schemeClr>
                </a:solidFill>
              </a:rPr>
              <a:t>Cherapanamjeri</a:t>
            </a:r>
            <a:r>
              <a:rPr lang="en-US" sz="1900" dirty="0">
                <a:solidFill>
                  <a:schemeClr val="bg2">
                    <a:lumMod val="50000"/>
                  </a:schemeClr>
                </a:solidFill>
              </a:rPr>
              <a:t>-</a:t>
            </a:r>
            <a:r>
              <a:rPr lang="en-US" sz="1900" b="1" dirty="0">
                <a:solidFill>
                  <a:schemeClr val="bg2">
                    <a:lumMod val="50000"/>
                  </a:schemeClr>
                </a:solidFill>
              </a:rPr>
              <a:t>H-</a:t>
            </a:r>
            <a:r>
              <a:rPr lang="en-US" sz="1900" dirty="0" err="1">
                <a:solidFill>
                  <a:schemeClr val="bg2">
                    <a:lumMod val="50000"/>
                  </a:schemeClr>
                </a:solidFill>
              </a:rPr>
              <a:t>Kathuria</a:t>
            </a:r>
            <a:r>
              <a:rPr lang="en-US" sz="1900" dirty="0">
                <a:solidFill>
                  <a:schemeClr val="bg2">
                    <a:lumMod val="50000"/>
                  </a:schemeClr>
                </a:solidFill>
              </a:rPr>
              <a:t>-Raghavendra-</a:t>
            </a:r>
            <a:r>
              <a:rPr lang="en-US" sz="1900" dirty="0" err="1">
                <a:solidFill>
                  <a:schemeClr val="bg2">
                    <a:lumMod val="50000"/>
                  </a:schemeClr>
                </a:solidFill>
              </a:rPr>
              <a:t>Tripuraneni</a:t>
            </a:r>
            <a:r>
              <a:rPr lang="en-US" sz="1900" dirty="0">
                <a:solidFill>
                  <a:schemeClr val="bg2">
                    <a:lumMod val="50000"/>
                  </a:schemeClr>
                </a:solidFill>
              </a:rPr>
              <a:t> STOC 20]</a:t>
            </a:r>
          </a:p>
          <a:p>
            <a:pPr marL="0" indent="0">
              <a:buNone/>
            </a:pPr>
            <a:r>
              <a:rPr lang="en-US" b="1" dirty="0"/>
              <a:t>Robust &amp; mixed regression: </a:t>
            </a:r>
          </a:p>
          <a:p>
            <a:pPr marL="0" indent="0">
              <a:buNone/>
            </a:pPr>
            <a:r>
              <a:rPr lang="en-US" sz="1900" dirty="0">
                <a:solidFill>
                  <a:schemeClr val="bg2">
                    <a:lumMod val="50000"/>
                  </a:schemeClr>
                </a:solidFill>
              </a:rPr>
              <a:t>[</a:t>
            </a:r>
            <a:r>
              <a:rPr lang="en-US" sz="1900" dirty="0" err="1">
                <a:solidFill>
                  <a:schemeClr val="bg2">
                    <a:lumMod val="50000"/>
                  </a:schemeClr>
                </a:solidFill>
              </a:rPr>
              <a:t>Klivans</a:t>
            </a:r>
            <a:r>
              <a:rPr lang="en-US" sz="1900" dirty="0">
                <a:solidFill>
                  <a:schemeClr val="bg2">
                    <a:lumMod val="50000"/>
                  </a:schemeClr>
                </a:solidFill>
              </a:rPr>
              <a:t>-Kothari-</a:t>
            </a:r>
            <a:r>
              <a:rPr lang="en-US" sz="1900" dirty="0" err="1">
                <a:solidFill>
                  <a:schemeClr val="bg2">
                    <a:lumMod val="50000"/>
                  </a:schemeClr>
                </a:solidFill>
              </a:rPr>
              <a:t>Meka</a:t>
            </a:r>
            <a:r>
              <a:rPr lang="en-US" sz="1900" dirty="0">
                <a:solidFill>
                  <a:schemeClr val="bg2">
                    <a:lumMod val="50000"/>
                  </a:schemeClr>
                </a:solidFill>
              </a:rPr>
              <a:t> COLT 19, </a:t>
            </a:r>
          </a:p>
          <a:p>
            <a:pPr marL="0" indent="0">
              <a:buNone/>
            </a:pPr>
            <a:r>
              <a:rPr lang="en-US" sz="1900" dirty="0" err="1">
                <a:solidFill>
                  <a:schemeClr val="bg2">
                    <a:lumMod val="50000"/>
                  </a:schemeClr>
                </a:solidFill>
              </a:rPr>
              <a:t>Karmalkar</a:t>
            </a:r>
            <a:r>
              <a:rPr lang="en-US" sz="1900" dirty="0">
                <a:solidFill>
                  <a:schemeClr val="bg2">
                    <a:lumMod val="50000"/>
                  </a:schemeClr>
                </a:solidFill>
              </a:rPr>
              <a:t>-</a:t>
            </a:r>
            <a:r>
              <a:rPr lang="en-US" sz="1900" dirty="0" err="1">
                <a:solidFill>
                  <a:schemeClr val="bg2">
                    <a:lumMod val="50000"/>
                  </a:schemeClr>
                </a:solidFill>
              </a:rPr>
              <a:t>Klivans</a:t>
            </a:r>
            <a:r>
              <a:rPr lang="en-US" sz="1900" dirty="0">
                <a:solidFill>
                  <a:schemeClr val="bg2">
                    <a:lumMod val="50000"/>
                  </a:schemeClr>
                </a:solidFill>
              </a:rPr>
              <a:t>-Kothari </a:t>
            </a:r>
            <a:r>
              <a:rPr lang="en-US" sz="1900" dirty="0" err="1">
                <a:solidFill>
                  <a:schemeClr val="bg2">
                    <a:lumMod val="50000"/>
                  </a:schemeClr>
                </a:solidFill>
              </a:rPr>
              <a:t>NeurIPS</a:t>
            </a:r>
            <a:r>
              <a:rPr lang="en-US" sz="1900" dirty="0">
                <a:solidFill>
                  <a:schemeClr val="bg2">
                    <a:lumMod val="50000"/>
                  </a:schemeClr>
                </a:solidFill>
              </a:rPr>
              <a:t> 19, Raghavendra-Yao SODA 20]</a:t>
            </a:r>
          </a:p>
          <a:p>
            <a:pPr marL="0" indent="0">
              <a:buNone/>
            </a:pPr>
            <a:r>
              <a:rPr lang="en-US" b="1" dirty="0"/>
              <a:t>Federated learning: </a:t>
            </a:r>
            <a:r>
              <a:rPr lang="en-US" dirty="0">
                <a:solidFill>
                  <a:schemeClr val="bg2">
                    <a:lumMod val="50000"/>
                  </a:schemeClr>
                </a:solidFill>
              </a:rPr>
              <a:t>[Chen-Li-</a:t>
            </a:r>
            <a:r>
              <a:rPr lang="en-US" dirty="0" err="1">
                <a:solidFill>
                  <a:schemeClr val="bg2">
                    <a:lumMod val="50000"/>
                  </a:schemeClr>
                </a:solidFill>
              </a:rPr>
              <a:t>Moitra</a:t>
            </a:r>
            <a:r>
              <a:rPr lang="en-US" dirty="0">
                <a:solidFill>
                  <a:schemeClr val="bg2">
                    <a:lumMod val="50000"/>
                  </a:schemeClr>
                </a:solidFill>
              </a:rPr>
              <a:t> STOC 20]</a:t>
            </a:r>
          </a:p>
          <a:p>
            <a:pPr marL="0" indent="0">
              <a:buNone/>
            </a:pPr>
            <a:r>
              <a:rPr lang="en-US" b="1" dirty="0"/>
              <a:t>Robust clustering: </a:t>
            </a:r>
            <a:r>
              <a:rPr lang="en-US" dirty="0">
                <a:solidFill>
                  <a:schemeClr val="bg2">
                    <a:lumMod val="50000"/>
                  </a:schemeClr>
                </a:solidFill>
              </a:rPr>
              <a:t>[</a:t>
            </a:r>
            <a:r>
              <a:rPr lang="en-US" dirty="0" err="1">
                <a:solidFill>
                  <a:schemeClr val="bg2">
                    <a:lumMod val="50000"/>
                  </a:schemeClr>
                </a:solidFill>
              </a:rPr>
              <a:t>Diakonikolas</a:t>
            </a:r>
            <a:r>
              <a:rPr lang="en-US" dirty="0">
                <a:solidFill>
                  <a:schemeClr val="bg2">
                    <a:lumMod val="50000"/>
                  </a:schemeClr>
                </a:solidFill>
              </a:rPr>
              <a:t>-</a:t>
            </a:r>
            <a:r>
              <a:rPr lang="en-US" b="1" dirty="0">
                <a:solidFill>
                  <a:schemeClr val="bg2">
                    <a:lumMod val="50000"/>
                  </a:schemeClr>
                </a:solidFill>
              </a:rPr>
              <a:t>H</a:t>
            </a:r>
            <a:r>
              <a:rPr lang="en-US" dirty="0">
                <a:solidFill>
                  <a:schemeClr val="bg2">
                    <a:lumMod val="50000"/>
                  </a:schemeClr>
                </a:solidFill>
              </a:rPr>
              <a:t>-Kane-</a:t>
            </a:r>
            <a:r>
              <a:rPr lang="en-US" dirty="0" err="1">
                <a:solidFill>
                  <a:schemeClr val="bg2">
                    <a:lumMod val="50000"/>
                  </a:schemeClr>
                </a:solidFill>
              </a:rPr>
              <a:t>Karmalkar</a:t>
            </a:r>
            <a:r>
              <a:rPr lang="en-US" dirty="0">
                <a:solidFill>
                  <a:schemeClr val="bg2">
                    <a:lumMod val="50000"/>
                  </a:schemeClr>
                </a:solidFill>
              </a:rPr>
              <a:t>, Jia-</a:t>
            </a:r>
            <a:r>
              <a:rPr lang="en-US" dirty="0" err="1">
                <a:solidFill>
                  <a:schemeClr val="bg2">
                    <a:lumMod val="50000"/>
                  </a:schemeClr>
                </a:solidFill>
              </a:rPr>
              <a:t>Vempala</a:t>
            </a:r>
            <a:r>
              <a:rPr lang="en-US" dirty="0">
                <a:solidFill>
                  <a:schemeClr val="bg2">
                    <a:lumMod val="50000"/>
                  </a:schemeClr>
                </a:solidFill>
              </a:rPr>
              <a:t>]</a:t>
            </a:r>
            <a:endParaRPr lang="en-US" b="1" dirty="0">
              <a:solidFill>
                <a:schemeClr val="bg2">
                  <a:lumMod val="50000"/>
                </a:schemeClr>
              </a:solidFill>
            </a:endParaRPr>
          </a:p>
          <a:p>
            <a:pPr marL="0" indent="0">
              <a:buNone/>
            </a:pPr>
            <a:endParaRPr lang="en-US" dirty="0"/>
          </a:p>
          <a:p>
            <a:pPr marL="0" indent="0">
              <a:buNone/>
            </a:pPr>
            <a:r>
              <a:rPr lang="en-US" i="1" dirty="0"/>
              <a:t>New Lens on Greatest Hits: </a:t>
            </a:r>
          </a:p>
          <a:p>
            <a:pPr marL="0" indent="0">
              <a:buNone/>
            </a:pPr>
            <a:r>
              <a:rPr lang="en-US" dirty="0"/>
              <a:t>captures strongest known </a:t>
            </a:r>
            <a:r>
              <a:rPr lang="en-US" dirty="0" err="1"/>
              <a:t>algs</a:t>
            </a:r>
            <a:r>
              <a:rPr lang="en-US" dirty="0"/>
              <a:t> for matrix completion,</a:t>
            </a:r>
          </a:p>
          <a:p>
            <a:pPr marL="0" indent="0">
              <a:buNone/>
            </a:pPr>
            <a:r>
              <a:rPr lang="en-US" dirty="0"/>
              <a:t>compressed sensing, community detection, …</a:t>
            </a:r>
          </a:p>
        </p:txBody>
      </p:sp>
      <p:sp>
        <p:nvSpPr>
          <p:cNvPr id="9" name="Rectangle: Rounded Corners 8">
            <a:extLst>
              <a:ext uri="{FF2B5EF4-FFF2-40B4-BE49-F238E27FC236}">
                <a16:creationId xmlns:a16="http://schemas.microsoft.com/office/drawing/2014/main" id="{B605D0B5-B46B-4A02-A927-2674987FD401}"/>
              </a:ext>
            </a:extLst>
          </p:cNvPr>
          <p:cNvSpPr/>
          <p:nvPr/>
        </p:nvSpPr>
        <p:spPr>
          <a:xfrm>
            <a:off x="7176518" y="365126"/>
            <a:ext cx="1545032" cy="1584821"/>
          </a:xfrm>
          <a:prstGeom prst="roundRect">
            <a:avLst/>
          </a:prstGeom>
          <a:solidFill>
            <a:schemeClr val="bg2">
              <a:lumMod val="50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r>
              <a:rPr lang="en-US" sz="2000" dirty="0">
                <a:solidFill>
                  <a:schemeClr val="bg1"/>
                </a:solidFill>
              </a:rPr>
              <a:t>Proofs to Algorithms</a:t>
            </a:r>
          </a:p>
        </p:txBody>
      </p:sp>
      <p:sp>
        <p:nvSpPr>
          <p:cNvPr id="10" name="Rectangle: Rounded Corners 9">
            <a:extLst>
              <a:ext uri="{FF2B5EF4-FFF2-40B4-BE49-F238E27FC236}">
                <a16:creationId xmlns:a16="http://schemas.microsoft.com/office/drawing/2014/main" id="{9049A47D-E73F-45B5-BF60-1C92A45A108C}"/>
              </a:ext>
            </a:extLst>
          </p:cNvPr>
          <p:cNvSpPr/>
          <p:nvPr/>
        </p:nvSpPr>
        <p:spPr>
          <a:xfrm>
            <a:off x="7483158" y="493570"/>
            <a:ext cx="943743" cy="6639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SoS</a:t>
            </a:r>
            <a:endParaRPr lang="en-US" sz="2200" dirty="0"/>
          </a:p>
        </p:txBody>
      </p:sp>
      <p:pic>
        <p:nvPicPr>
          <p:cNvPr id="11" name="Picture 10">
            <a:extLst>
              <a:ext uri="{FF2B5EF4-FFF2-40B4-BE49-F238E27FC236}">
                <a16:creationId xmlns:a16="http://schemas.microsoft.com/office/drawing/2014/main" id="{06C6D81B-4348-4E48-964A-BA339BAD1CFD}"/>
              </a:ext>
            </a:extLst>
          </p:cNvPr>
          <p:cNvPicPr>
            <a:picLocks noChangeAspect="1"/>
          </p:cNvPicPr>
          <p:nvPr/>
        </p:nvPicPr>
        <p:blipFill>
          <a:blip r:embed="rId2"/>
          <a:stretch>
            <a:fillRect/>
          </a:stretch>
        </p:blipFill>
        <p:spPr>
          <a:xfrm>
            <a:off x="6986150" y="4957171"/>
            <a:ext cx="942526" cy="677444"/>
          </a:xfrm>
          <a:prstGeom prst="rect">
            <a:avLst/>
          </a:prstGeom>
          <a:ln w="38100" cap="rnd">
            <a:solidFill>
              <a:schemeClr val="bg2">
                <a:lumMod val="50000"/>
              </a:schemeClr>
            </a:solidFill>
            <a:round/>
            <a:extLst>
              <a:ext uri="{C807C97D-BFC1-408E-A445-0C87EB9F89A2}">
                <ask:lineSketchStyleProps xmlns:ask="http://schemas.microsoft.com/office/drawing/2018/sketchyshapes" sd="1219033472">
                  <a:custGeom>
                    <a:avLst/>
                    <a:gdLst>
                      <a:gd name="connsiteX0" fmla="*/ 0 w 2928959"/>
                      <a:gd name="connsiteY0" fmla="*/ 0 h 1852626"/>
                      <a:gd name="connsiteX1" fmla="*/ 527213 w 2928959"/>
                      <a:gd name="connsiteY1" fmla="*/ 0 h 1852626"/>
                      <a:gd name="connsiteX2" fmla="*/ 1142294 w 2928959"/>
                      <a:gd name="connsiteY2" fmla="*/ 0 h 1852626"/>
                      <a:gd name="connsiteX3" fmla="*/ 1698796 w 2928959"/>
                      <a:gd name="connsiteY3" fmla="*/ 0 h 1852626"/>
                      <a:gd name="connsiteX4" fmla="*/ 2226009 w 2928959"/>
                      <a:gd name="connsiteY4" fmla="*/ 0 h 1852626"/>
                      <a:gd name="connsiteX5" fmla="*/ 2928959 w 2928959"/>
                      <a:gd name="connsiteY5" fmla="*/ 0 h 1852626"/>
                      <a:gd name="connsiteX6" fmla="*/ 2928959 w 2928959"/>
                      <a:gd name="connsiteY6" fmla="*/ 463157 h 1852626"/>
                      <a:gd name="connsiteX7" fmla="*/ 2928959 w 2928959"/>
                      <a:gd name="connsiteY7" fmla="*/ 926313 h 1852626"/>
                      <a:gd name="connsiteX8" fmla="*/ 2928959 w 2928959"/>
                      <a:gd name="connsiteY8" fmla="*/ 1352417 h 1852626"/>
                      <a:gd name="connsiteX9" fmla="*/ 2928959 w 2928959"/>
                      <a:gd name="connsiteY9" fmla="*/ 1852626 h 1852626"/>
                      <a:gd name="connsiteX10" fmla="*/ 2401746 w 2928959"/>
                      <a:gd name="connsiteY10" fmla="*/ 1852626 h 1852626"/>
                      <a:gd name="connsiteX11" fmla="*/ 1903823 w 2928959"/>
                      <a:gd name="connsiteY11" fmla="*/ 1852626 h 1852626"/>
                      <a:gd name="connsiteX12" fmla="*/ 1288742 w 2928959"/>
                      <a:gd name="connsiteY12" fmla="*/ 1852626 h 1852626"/>
                      <a:gd name="connsiteX13" fmla="*/ 761529 w 2928959"/>
                      <a:gd name="connsiteY13" fmla="*/ 1852626 h 1852626"/>
                      <a:gd name="connsiteX14" fmla="*/ 0 w 2928959"/>
                      <a:gd name="connsiteY14" fmla="*/ 1852626 h 1852626"/>
                      <a:gd name="connsiteX15" fmla="*/ 0 w 2928959"/>
                      <a:gd name="connsiteY15" fmla="*/ 1352417 h 1852626"/>
                      <a:gd name="connsiteX16" fmla="*/ 0 w 2928959"/>
                      <a:gd name="connsiteY16" fmla="*/ 926313 h 1852626"/>
                      <a:gd name="connsiteX17" fmla="*/ 0 w 2928959"/>
                      <a:gd name="connsiteY17" fmla="*/ 444630 h 1852626"/>
                      <a:gd name="connsiteX18" fmla="*/ 0 w 2928959"/>
                      <a:gd name="connsiteY18" fmla="*/ 0 h 185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28959" h="1852626" fill="none" extrusionOk="0">
                        <a:moveTo>
                          <a:pt x="0" y="0"/>
                        </a:moveTo>
                        <a:cubicBezTo>
                          <a:pt x="225897" y="-28325"/>
                          <a:pt x="363463" y="18280"/>
                          <a:pt x="527213" y="0"/>
                        </a:cubicBezTo>
                        <a:cubicBezTo>
                          <a:pt x="690963" y="-18280"/>
                          <a:pt x="887058" y="20929"/>
                          <a:pt x="1142294" y="0"/>
                        </a:cubicBezTo>
                        <a:cubicBezTo>
                          <a:pt x="1397530" y="-20929"/>
                          <a:pt x="1457989" y="62549"/>
                          <a:pt x="1698796" y="0"/>
                        </a:cubicBezTo>
                        <a:cubicBezTo>
                          <a:pt x="1939603" y="-62549"/>
                          <a:pt x="2040408" y="10093"/>
                          <a:pt x="2226009" y="0"/>
                        </a:cubicBezTo>
                        <a:cubicBezTo>
                          <a:pt x="2411610" y="-10093"/>
                          <a:pt x="2708268" y="51486"/>
                          <a:pt x="2928959" y="0"/>
                        </a:cubicBezTo>
                        <a:cubicBezTo>
                          <a:pt x="2963842" y="186371"/>
                          <a:pt x="2874174" y="321644"/>
                          <a:pt x="2928959" y="463157"/>
                        </a:cubicBezTo>
                        <a:cubicBezTo>
                          <a:pt x="2983744" y="604670"/>
                          <a:pt x="2926899" y="775419"/>
                          <a:pt x="2928959" y="926313"/>
                        </a:cubicBezTo>
                        <a:cubicBezTo>
                          <a:pt x="2931019" y="1077207"/>
                          <a:pt x="2899274" y="1217739"/>
                          <a:pt x="2928959" y="1352417"/>
                        </a:cubicBezTo>
                        <a:cubicBezTo>
                          <a:pt x="2958644" y="1487095"/>
                          <a:pt x="2910815" y="1681006"/>
                          <a:pt x="2928959" y="1852626"/>
                        </a:cubicBezTo>
                        <a:cubicBezTo>
                          <a:pt x="2675577" y="1901690"/>
                          <a:pt x="2514987" y="1834003"/>
                          <a:pt x="2401746" y="1852626"/>
                        </a:cubicBezTo>
                        <a:cubicBezTo>
                          <a:pt x="2288505" y="1871249"/>
                          <a:pt x="2148600" y="1824427"/>
                          <a:pt x="1903823" y="1852626"/>
                        </a:cubicBezTo>
                        <a:cubicBezTo>
                          <a:pt x="1659046" y="1880825"/>
                          <a:pt x="1429714" y="1785161"/>
                          <a:pt x="1288742" y="1852626"/>
                        </a:cubicBezTo>
                        <a:cubicBezTo>
                          <a:pt x="1147770" y="1920091"/>
                          <a:pt x="1001179" y="1838509"/>
                          <a:pt x="761529" y="1852626"/>
                        </a:cubicBezTo>
                        <a:cubicBezTo>
                          <a:pt x="521879" y="1866743"/>
                          <a:pt x="380600" y="1799282"/>
                          <a:pt x="0" y="1852626"/>
                        </a:cubicBezTo>
                        <a:cubicBezTo>
                          <a:pt x="-52038" y="1719032"/>
                          <a:pt x="53999" y="1545221"/>
                          <a:pt x="0" y="1352417"/>
                        </a:cubicBezTo>
                        <a:cubicBezTo>
                          <a:pt x="-53999" y="1159613"/>
                          <a:pt x="42556" y="1030311"/>
                          <a:pt x="0" y="926313"/>
                        </a:cubicBezTo>
                        <a:cubicBezTo>
                          <a:pt x="-42556" y="822315"/>
                          <a:pt x="6807" y="548356"/>
                          <a:pt x="0" y="444630"/>
                        </a:cubicBezTo>
                        <a:cubicBezTo>
                          <a:pt x="-6807" y="340904"/>
                          <a:pt x="34181" y="147739"/>
                          <a:pt x="0" y="0"/>
                        </a:cubicBezTo>
                        <a:close/>
                      </a:path>
                      <a:path w="2928959" h="1852626" stroke="0" extrusionOk="0">
                        <a:moveTo>
                          <a:pt x="0" y="0"/>
                        </a:moveTo>
                        <a:cubicBezTo>
                          <a:pt x="230639" y="-46008"/>
                          <a:pt x="362404" y="4623"/>
                          <a:pt x="556502" y="0"/>
                        </a:cubicBezTo>
                        <a:cubicBezTo>
                          <a:pt x="750600" y="-4623"/>
                          <a:pt x="948743" y="27086"/>
                          <a:pt x="1054425" y="0"/>
                        </a:cubicBezTo>
                        <a:cubicBezTo>
                          <a:pt x="1160107" y="-27086"/>
                          <a:pt x="1445219" y="27370"/>
                          <a:pt x="1698796" y="0"/>
                        </a:cubicBezTo>
                        <a:cubicBezTo>
                          <a:pt x="1952373" y="-27370"/>
                          <a:pt x="2043240" y="4975"/>
                          <a:pt x="2255298" y="0"/>
                        </a:cubicBezTo>
                        <a:cubicBezTo>
                          <a:pt x="2467356" y="-4975"/>
                          <a:pt x="2761886" y="61565"/>
                          <a:pt x="2928959" y="0"/>
                        </a:cubicBezTo>
                        <a:cubicBezTo>
                          <a:pt x="2976995" y="234780"/>
                          <a:pt x="2910616" y="256626"/>
                          <a:pt x="2928959" y="500209"/>
                        </a:cubicBezTo>
                        <a:cubicBezTo>
                          <a:pt x="2947302" y="743792"/>
                          <a:pt x="2907493" y="795757"/>
                          <a:pt x="2928959" y="963366"/>
                        </a:cubicBezTo>
                        <a:cubicBezTo>
                          <a:pt x="2950425" y="1130975"/>
                          <a:pt x="2876138" y="1225403"/>
                          <a:pt x="2928959" y="1426522"/>
                        </a:cubicBezTo>
                        <a:cubicBezTo>
                          <a:pt x="2981780" y="1627641"/>
                          <a:pt x="2928226" y="1663574"/>
                          <a:pt x="2928959" y="1852626"/>
                        </a:cubicBezTo>
                        <a:cubicBezTo>
                          <a:pt x="2787344" y="1876762"/>
                          <a:pt x="2591409" y="1791560"/>
                          <a:pt x="2401746" y="1852626"/>
                        </a:cubicBezTo>
                        <a:cubicBezTo>
                          <a:pt x="2212083" y="1913692"/>
                          <a:pt x="2020625" y="1839101"/>
                          <a:pt x="1815955" y="1852626"/>
                        </a:cubicBezTo>
                        <a:cubicBezTo>
                          <a:pt x="1611285" y="1866151"/>
                          <a:pt x="1488925" y="1799950"/>
                          <a:pt x="1259452" y="1852626"/>
                        </a:cubicBezTo>
                        <a:cubicBezTo>
                          <a:pt x="1029979" y="1905302"/>
                          <a:pt x="814577" y="1807324"/>
                          <a:pt x="615081" y="1852626"/>
                        </a:cubicBezTo>
                        <a:cubicBezTo>
                          <a:pt x="415585" y="1897928"/>
                          <a:pt x="207967" y="1843856"/>
                          <a:pt x="0" y="1852626"/>
                        </a:cubicBezTo>
                        <a:cubicBezTo>
                          <a:pt x="-32423" y="1732461"/>
                          <a:pt x="42924" y="1560145"/>
                          <a:pt x="0" y="1426522"/>
                        </a:cubicBezTo>
                        <a:cubicBezTo>
                          <a:pt x="-42924" y="1292899"/>
                          <a:pt x="53903" y="1057229"/>
                          <a:pt x="0" y="963366"/>
                        </a:cubicBezTo>
                        <a:cubicBezTo>
                          <a:pt x="-53903" y="869503"/>
                          <a:pt x="7007" y="639372"/>
                          <a:pt x="0" y="518735"/>
                        </a:cubicBezTo>
                        <a:cubicBezTo>
                          <a:pt x="-7007" y="398098"/>
                          <a:pt x="35456" y="152301"/>
                          <a:pt x="0" y="0"/>
                        </a:cubicBezTo>
                        <a:close/>
                      </a:path>
                    </a:pathLst>
                  </a:custGeom>
                  <ask:type>
                    <ask:lineSketchNone/>
                  </ask:type>
                </ask:lineSketchStyleProps>
              </a:ext>
            </a:extLst>
          </a:ln>
        </p:spPr>
      </p:pic>
      <p:pic>
        <p:nvPicPr>
          <p:cNvPr id="12" name="Picture 11">
            <a:extLst>
              <a:ext uri="{FF2B5EF4-FFF2-40B4-BE49-F238E27FC236}">
                <a16:creationId xmlns:a16="http://schemas.microsoft.com/office/drawing/2014/main" id="{57C53A9B-49C4-4137-85A1-7B101B6038F9}"/>
              </a:ext>
            </a:extLst>
          </p:cNvPr>
          <p:cNvPicPr>
            <a:picLocks noChangeAspect="1"/>
          </p:cNvPicPr>
          <p:nvPr/>
        </p:nvPicPr>
        <p:blipFill>
          <a:blip r:embed="rId3"/>
          <a:stretch>
            <a:fillRect/>
          </a:stretch>
        </p:blipFill>
        <p:spPr>
          <a:xfrm>
            <a:off x="6923967" y="4017566"/>
            <a:ext cx="905643" cy="663423"/>
          </a:xfrm>
          <a:prstGeom prst="rect">
            <a:avLst/>
          </a:prstGeom>
          <a:ln w="38100">
            <a:solidFill>
              <a:schemeClr val="bg2">
                <a:lumMod val="50000"/>
              </a:schemeClr>
            </a:solidFill>
          </a:ln>
        </p:spPr>
      </p:pic>
      <p:pic>
        <p:nvPicPr>
          <p:cNvPr id="13" name="Picture 12">
            <a:extLst>
              <a:ext uri="{FF2B5EF4-FFF2-40B4-BE49-F238E27FC236}">
                <a16:creationId xmlns:a16="http://schemas.microsoft.com/office/drawing/2014/main" id="{272F8654-B4B1-432B-A500-AF45D3EBC9C1}"/>
              </a:ext>
            </a:extLst>
          </p:cNvPr>
          <p:cNvPicPr>
            <a:picLocks noChangeAspect="1"/>
          </p:cNvPicPr>
          <p:nvPr/>
        </p:nvPicPr>
        <p:blipFill>
          <a:blip r:embed="rId4"/>
          <a:stretch>
            <a:fillRect/>
          </a:stretch>
        </p:blipFill>
        <p:spPr>
          <a:xfrm>
            <a:off x="7030159" y="2216210"/>
            <a:ext cx="1797035" cy="663422"/>
          </a:xfrm>
          <a:prstGeom prst="rect">
            <a:avLst/>
          </a:prstGeom>
          <a:ln w="38100">
            <a:solidFill>
              <a:schemeClr val="bg2">
                <a:lumMod val="50000"/>
              </a:schemeClr>
            </a:solidFill>
          </a:ln>
        </p:spPr>
      </p:pic>
      <p:pic>
        <p:nvPicPr>
          <p:cNvPr id="14" name="Picture 13">
            <a:extLst>
              <a:ext uri="{FF2B5EF4-FFF2-40B4-BE49-F238E27FC236}">
                <a16:creationId xmlns:a16="http://schemas.microsoft.com/office/drawing/2014/main" id="{E1C90ED1-9E4D-4115-B0BE-7CCF9732443C}"/>
              </a:ext>
            </a:extLst>
          </p:cNvPr>
          <p:cNvPicPr>
            <a:picLocks noChangeAspect="1"/>
          </p:cNvPicPr>
          <p:nvPr/>
        </p:nvPicPr>
        <p:blipFill>
          <a:blip r:embed="rId5"/>
          <a:stretch>
            <a:fillRect/>
          </a:stretch>
        </p:blipFill>
        <p:spPr>
          <a:xfrm>
            <a:off x="7464808" y="3170921"/>
            <a:ext cx="1362386" cy="663423"/>
          </a:xfrm>
          <a:prstGeom prst="rect">
            <a:avLst/>
          </a:prstGeom>
          <a:ln w="38100">
            <a:solidFill>
              <a:schemeClr val="bg2">
                <a:lumMod val="50000"/>
              </a:schemeClr>
            </a:solidFill>
          </a:ln>
        </p:spPr>
      </p:pic>
      <p:pic>
        <p:nvPicPr>
          <p:cNvPr id="15" name="Picture 14">
            <a:extLst>
              <a:ext uri="{FF2B5EF4-FFF2-40B4-BE49-F238E27FC236}">
                <a16:creationId xmlns:a16="http://schemas.microsoft.com/office/drawing/2014/main" id="{EC1396FA-04D1-408A-9772-14E47756277B}"/>
              </a:ext>
            </a:extLst>
          </p:cNvPr>
          <p:cNvPicPr>
            <a:picLocks noChangeAspect="1"/>
          </p:cNvPicPr>
          <p:nvPr/>
        </p:nvPicPr>
        <p:blipFill>
          <a:blip r:embed="rId6"/>
          <a:stretch>
            <a:fillRect/>
          </a:stretch>
        </p:blipFill>
        <p:spPr>
          <a:xfrm>
            <a:off x="8085778" y="4021091"/>
            <a:ext cx="741416" cy="656375"/>
          </a:xfrm>
          <a:prstGeom prst="rect">
            <a:avLst/>
          </a:prstGeom>
          <a:ln w="38100">
            <a:solidFill>
              <a:schemeClr val="bg2">
                <a:lumMod val="50000"/>
              </a:schemeClr>
            </a:solidFill>
          </a:ln>
        </p:spPr>
      </p:pic>
      <p:pic>
        <p:nvPicPr>
          <p:cNvPr id="16" name="Picture 15">
            <a:extLst>
              <a:ext uri="{FF2B5EF4-FFF2-40B4-BE49-F238E27FC236}">
                <a16:creationId xmlns:a16="http://schemas.microsoft.com/office/drawing/2014/main" id="{7943C828-0F02-4CED-BF63-6DBA383979D3}"/>
              </a:ext>
            </a:extLst>
          </p:cNvPr>
          <p:cNvPicPr>
            <a:picLocks noChangeAspect="1"/>
          </p:cNvPicPr>
          <p:nvPr/>
        </p:nvPicPr>
        <p:blipFill>
          <a:blip r:embed="rId7"/>
          <a:stretch>
            <a:fillRect/>
          </a:stretch>
        </p:blipFill>
        <p:spPr>
          <a:xfrm>
            <a:off x="8146001" y="4955071"/>
            <a:ext cx="771178" cy="679544"/>
          </a:xfrm>
          <a:prstGeom prst="rect">
            <a:avLst/>
          </a:prstGeom>
          <a:ln w="38100">
            <a:solidFill>
              <a:schemeClr val="bg2">
                <a:lumMod val="50000"/>
              </a:schemeClr>
            </a:solidFill>
          </a:ln>
        </p:spPr>
      </p:pic>
      <p:sp>
        <p:nvSpPr>
          <p:cNvPr id="4" name="Slide Number Placeholder 3">
            <a:extLst>
              <a:ext uri="{FF2B5EF4-FFF2-40B4-BE49-F238E27FC236}">
                <a16:creationId xmlns:a16="http://schemas.microsoft.com/office/drawing/2014/main" id="{734DEBE0-83AA-4197-8E28-67B90AACF1CD}"/>
              </a:ext>
            </a:extLst>
          </p:cNvPr>
          <p:cNvSpPr>
            <a:spLocks noGrp="1"/>
          </p:cNvSpPr>
          <p:nvPr>
            <p:ph type="sldNum" sz="quarter" idx="12"/>
          </p:nvPr>
        </p:nvSpPr>
        <p:spPr/>
        <p:txBody>
          <a:bodyPr/>
          <a:lstStyle/>
          <a:p>
            <a:fld id="{ED922394-96B1-4130-9F58-06B799E76477}" type="slidenum">
              <a:rPr lang="en-US" smtClean="0"/>
              <a:t>37</a:t>
            </a:fld>
            <a:endParaRPr lang="en-US"/>
          </a:p>
        </p:txBody>
      </p:sp>
    </p:spTree>
    <p:extLst>
      <p:ext uri="{BB962C8B-B14F-4D97-AF65-F5344CB8AC3E}">
        <p14:creationId xmlns:p14="http://schemas.microsoft.com/office/powerpoint/2010/main" val="141485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67346-7AE3-4D73-9D41-FD70818F80A1}"/>
              </a:ext>
            </a:extLst>
          </p:cNvPr>
          <p:cNvSpPr>
            <a:spLocks noGrp="1"/>
          </p:cNvSpPr>
          <p:nvPr>
            <p:ph type="title"/>
          </p:nvPr>
        </p:nvSpPr>
        <p:spPr>
          <a:xfrm>
            <a:off x="628650" y="1387793"/>
            <a:ext cx="7886700" cy="3929794"/>
          </a:xfrm>
        </p:spPr>
        <p:txBody>
          <a:bodyPr>
            <a:normAutofit fontScale="90000"/>
          </a:bodyPr>
          <a:lstStyle/>
          <a:p>
            <a:r>
              <a:rPr lang="en-US" dirty="0"/>
              <a:t>Part II:</a:t>
            </a:r>
            <a:br>
              <a:rPr lang="en-US" dirty="0"/>
            </a:br>
            <a:r>
              <a:rPr lang="en-US" dirty="0"/>
              <a:t>Heavy-Tailed and Robust Statistics</a:t>
            </a:r>
            <a:br>
              <a:rPr lang="en-US" dirty="0"/>
            </a:br>
            <a:br>
              <a:rPr lang="en-US" dirty="0"/>
            </a:br>
            <a:r>
              <a:rPr lang="en-US" dirty="0">
                <a:solidFill>
                  <a:schemeClr val="bg2">
                    <a:lumMod val="50000"/>
                  </a:schemeClr>
                </a:solidFill>
              </a:rPr>
              <a:t>[</a:t>
            </a:r>
            <a:r>
              <a:rPr lang="en-US" b="1" dirty="0">
                <a:solidFill>
                  <a:schemeClr val="bg2">
                    <a:lumMod val="50000"/>
                  </a:schemeClr>
                </a:solidFill>
              </a:rPr>
              <a:t>H </a:t>
            </a:r>
            <a:r>
              <a:rPr lang="en-US" dirty="0">
                <a:solidFill>
                  <a:schemeClr val="bg2">
                    <a:lumMod val="50000"/>
                  </a:schemeClr>
                </a:solidFill>
              </a:rPr>
              <a:t>Annals of Statistics 19]</a:t>
            </a:r>
            <a:br>
              <a:rPr lang="en-US" dirty="0">
                <a:solidFill>
                  <a:schemeClr val="bg2">
                    <a:lumMod val="50000"/>
                  </a:schemeClr>
                </a:solidFill>
              </a:rPr>
            </a:br>
            <a:r>
              <a:rPr lang="en-US" dirty="0">
                <a:solidFill>
                  <a:schemeClr val="bg2">
                    <a:lumMod val="50000"/>
                  </a:schemeClr>
                </a:solidFill>
              </a:rPr>
              <a:t>[</a:t>
            </a:r>
            <a:r>
              <a:rPr lang="en-US" dirty="0" err="1">
                <a:solidFill>
                  <a:schemeClr val="bg2">
                    <a:lumMod val="50000"/>
                  </a:schemeClr>
                </a:solidFill>
              </a:rPr>
              <a:t>Cherapanamjeri</a:t>
            </a:r>
            <a:r>
              <a:rPr lang="en-US" dirty="0">
                <a:solidFill>
                  <a:schemeClr val="bg2">
                    <a:lumMod val="50000"/>
                  </a:schemeClr>
                </a:solidFill>
              </a:rPr>
              <a:t>-</a:t>
            </a:r>
            <a:r>
              <a:rPr lang="en-US" b="1" dirty="0">
                <a:solidFill>
                  <a:schemeClr val="bg2">
                    <a:lumMod val="50000"/>
                  </a:schemeClr>
                </a:solidFill>
              </a:rPr>
              <a:t>H</a:t>
            </a:r>
            <a:r>
              <a:rPr lang="en-US" dirty="0">
                <a:solidFill>
                  <a:schemeClr val="bg2">
                    <a:lumMod val="50000"/>
                  </a:schemeClr>
                </a:solidFill>
              </a:rPr>
              <a:t>-</a:t>
            </a:r>
            <a:r>
              <a:rPr lang="en-US" dirty="0" err="1">
                <a:solidFill>
                  <a:schemeClr val="bg2">
                    <a:lumMod val="50000"/>
                  </a:schemeClr>
                </a:solidFill>
              </a:rPr>
              <a:t>Kathuria</a:t>
            </a:r>
            <a:r>
              <a:rPr lang="en-US" dirty="0">
                <a:solidFill>
                  <a:schemeClr val="bg2">
                    <a:lumMod val="50000"/>
                  </a:schemeClr>
                </a:solidFill>
              </a:rPr>
              <a:t>-Raghavendra-</a:t>
            </a:r>
            <a:r>
              <a:rPr lang="en-US" dirty="0" err="1">
                <a:solidFill>
                  <a:schemeClr val="bg2">
                    <a:lumMod val="50000"/>
                  </a:schemeClr>
                </a:solidFill>
              </a:rPr>
              <a:t>Tripuraneni</a:t>
            </a:r>
            <a:r>
              <a:rPr lang="en-US" dirty="0">
                <a:solidFill>
                  <a:schemeClr val="bg2">
                    <a:lumMod val="50000"/>
                  </a:schemeClr>
                </a:solidFill>
              </a:rPr>
              <a:t> STOC 20]</a:t>
            </a:r>
            <a:br>
              <a:rPr lang="en-US" dirty="0">
                <a:solidFill>
                  <a:schemeClr val="bg2">
                    <a:lumMod val="50000"/>
                  </a:schemeClr>
                </a:solidFill>
              </a:rPr>
            </a:br>
            <a:r>
              <a:rPr lang="en-US" dirty="0">
                <a:solidFill>
                  <a:schemeClr val="bg2">
                    <a:lumMod val="50000"/>
                  </a:schemeClr>
                </a:solidFill>
              </a:rPr>
              <a:t>[Dong-</a:t>
            </a:r>
            <a:r>
              <a:rPr lang="en-US" b="1" dirty="0">
                <a:solidFill>
                  <a:schemeClr val="bg2">
                    <a:lumMod val="50000"/>
                  </a:schemeClr>
                </a:solidFill>
              </a:rPr>
              <a:t>H</a:t>
            </a:r>
            <a:r>
              <a:rPr lang="en-US" dirty="0">
                <a:solidFill>
                  <a:schemeClr val="bg2">
                    <a:lumMod val="50000"/>
                  </a:schemeClr>
                </a:solidFill>
              </a:rPr>
              <a:t>-Li </a:t>
            </a:r>
            <a:r>
              <a:rPr lang="en-US" dirty="0" err="1">
                <a:solidFill>
                  <a:schemeClr val="bg2">
                    <a:lumMod val="50000"/>
                  </a:schemeClr>
                </a:solidFill>
              </a:rPr>
              <a:t>NeurIPS</a:t>
            </a:r>
            <a:r>
              <a:rPr lang="en-US" dirty="0">
                <a:solidFill>
                  <a:schemeClr val="bg2">
                    <a:lumMod val="50000"/>
                  </a:schemeClr>
                </a:solidFill>
              </a:rPr>
              <a:t> 19 (Spotlight)]</a:t>
            </a:r>
          </a:p>
        </p:txBody>
      </p:sp>
      <p:sp>
        <p:nvSpPr>
          <p:cNvPr id="4" name="Slide Number Placeholder 3">
            <a:extLst>
              <a:ext uri="{FF2B5EF4-FFF2-40B4-BE49-F238E27FC236}">
                <a16:creationId xmlns:a16="http://schemas.microsoft.com/office/drawing/2014/main" id="{9000D58A-8F64-482D-93B8-A15484F69A87}"/>
              </a:ext>
            </a:extLst>
          </p:cNvPr>
          <p:cNvSpPr>
            <a:spLocks noGrp="1"/>
          </p:cNvSpPr>
          <p:nvPr>
            <p:ph type="sldNum" sz="quarter" idx="12"/>
          </p:nvPr>
        </p:nvSpPr>
        <p:spPr/>
        <p:txBody>
          <a:bodyPr/>
          <a:lstStyle/>
          <a:p>
            <a:fld id="{ED922394-96B1-4130-9F58-06B799E76477}" type="slidenum">
              <a:rPr lang="en-US" smtClean="0"/>
              <a:t>38</a:t>
            </a:fld>
            <a:endParaRPr lang="en-US"/>
          </a:p>
        </p:txBody>
      </p:sp>
    </p:spTree>
    <p:extLst>
      <p:ext uri="{BB962C8B-B14F-4D97-AF65-F5344CB8AC3E}">
        <p14:creationId xmlns:p14="http://schemas.microsoft.com/office/powerpoint/2010/main" val="3209343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3C1B4-2FCA-4D29-8FA3-C895BE27E908}"/>
              </a:ext>
            </a:extLst>
          </p:cNvPr>
          <p:cNvSpPr>
            <a:spLocks noGrp="1"/>
          </p:cNvSpPr>
          <p:nvPr>
            <p:ph type="title"/>
          </p:nvPr>
        </p:nvSpPr>
        <p:spPr>
          <a:xfrm>
            <a:off x="628650" y="1255486"/>
            <a:ext cx="7886700" cy="2306863"/>
          </a:xfrm>
        </p:spPr>
        <p:txBody>
          <a:bodyPr>
            <a:normAutofit fontScale="90000"/>
          </a:bodyPr>
          <a:lstStyle/>
          <a:p>
            <a:pPr algn="ctr"/>
            <a:r>
              <a:rPr lang="en-US" dirty="0"/>
              <a:t>Estimating the Mean of a (Heavy-Tailed) Random Vector</a:t>
            </a:r>
            <a:br>
              <a:rPr lang="en-US" dirty="0"/>
            </a:br>
            <a:br>
              <a:rPr lang="en-US" dirty="0"/>
            </a:br>
            <a:r>
              <a:rPr lang="en-US" dirty="0">
                <a:solidFill>
                  <a:schemeClr val="bg2">
                    <a:lumMod val="50000"/>
                  </a:schemeClr>
                </a:solidFill>
              </a:rPr>
              <a:t>[</a:t>
            </a:r>
            <a:r>
              <a:rPr lang="en-US" b="1" dirty="0">
                <a:solidFill>
                  <a:schemeClr val="bg2">
                    <a:lumMod val="50000"/>
                  </a:schemeClr>
                </a:solidFill>
              </a:rPr>
              <a:t>H</a:t>
            </a:r>
            <a:r>
              <a:rPr lang="en-US" dirty="0">
                <a:solidFill>
                  <a:schemeClr val="bg2">
                    <a:lumMod val="50000"/>
                  </a:schemeClr>
                </a:solidFill>
              </a:rPr>
              <a:t> Annals of Statistics 19]</a:t>
            </a:r>
          </a:p>
        </p:txBody>
      </p:sp>
      <p:sp>
        <p:nvSpPr>
          <p:cNvPr id="4" name="Title 1">
            <a:extLst>
              <a:ext uri="{FF2B5EF4-FFF2-40B4-BE49-F238E27FC236}">
                <a16:creationId xmlns:a16="http://schemas.microsoft.com/office/drawing/2014/main" id="{EED49A0B-682E-4AAF-9848-14589DE97802}"/>
              </a:ext>
            </a:extLst>
          </p:cNvPr>
          <p:cNvSpPr txBox="1">
            <a:spLocks/>
          </p:cNvSpPr>
          <p:nvPr/>
        </p:nvSpPr>
        <p:spPr>
          <a:xfrm>
            <a:off x="1286782" y="3995057"/>
            <a:ext cx="6570436" cy="109129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dirty="0"/>
              <a:t>Context: explosion of efficient algorithms for high-dimensional robust statistics (2016—present)</a:t>
            </a:r>
          </a:p>
        </p:txBody>
      </p:sp>
      <p:sp>
        <p:nvSpPr>
          <p:cNvPr id="5" name="Slide Number Placeholder 4">
            <a:extLst>
              <a:ext uri="{FF2B5EF4-FFF2-40B4-BE49-F238E27FC236}">
                <a16:creationId xmlns:a16="http://schemas.microsoft.com/office/drawing/2014/main" id="{5EC424E7-46BB-4D9D-A1B1-65A6AC0E917D}"/>
              </a:ext>
            </a:extLst>
          </p:cNvPr>
          <p:cNvSpPr>
            <a:spLocks noGrp="1"/>
          </p:cNvSpPr>
          <p:nvPr>
            <p:ph type="sldNum" sz="quarter" idx="12"/>
          </p:nvPr>
        </p:nvSpPr>
        <p:spPr/>
        <p:txBody>
          <a:bodyPr/>
          <a:lstStyle/>
          <a:p>
            <a:fld id="{ED922394-96B1-4130-9F58-06B799E76477}" type="slidenum">
              <a:rPr lang="en-US" smtClean="0"/>
              <a:t>39</a:t>
            </a:fld>
            <a:endParaRPr lang="en-US"/>
          </a:p>
        </p:txBody>
      </p:sp>
    </p:spTree>
    <p:extLst>
      <p:ext uri="{BB962C8B-B14F-4D97-AF65-F5344CB8AC3E}">
        <p14:creationId xmlns:p14="http://schemas.microsoft.com/office/powerpoint/2010/main" val="396346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02E6E-E4D5-4076-9048-0656E86C4B22}"/>
              </a:ext>
            </a:extLst>
          </p:cNvPr>
          <p:cNvSpPr>
            <a:spLocks noGrp="1"/>
          </p:cNvSpPr>
          <p:nvPr>
            <p:ph type="title"/>
          </p:nvPr>
        </p:nvSpPr>
        <p:spPr/>
        <p:txBody>
          <a:bodyPr>
            <a:normAutofit/>
          </a:bodyPr>
          <a:lstStyle/>
          <a:p>
            <a:r>
              <a:rPr lang="en-US" sz="3300" dirty="0"/>
              <a:t>Example: Clustering</a:t>
            </a:r>
          </a:p>
        </p:txBody>
      </p:sp>
      <p:pic>
        <p:nvPicPr>
          <p:cNvPr id="5" name="Picture 4">
            <a:extLst>
              <a:ext uri="{FF2B5EF4-FFF2-40B4-BE49-F238E27FC236}">
                <a16:creationId xmlns:a16="http://schemas.microsoft.com/office/drawing/2014/main" id="{FE128A7F-535A-4450-9DAE-8D6CBD627DA2}"/>
              </a:ext>
            </a:extLst>
          </p:cNvPr>
          <p:cNvPicPr>
            <a:picLocks noChangeAspect="1"/>
          </p:cNvPicPr>
          <p:nvPr/>
        </p:nvPicPr>
        <p:blipFill>
          <a:blip r:embed="rId3"/>
          <a:stretch>
            <a:fillRect/>
          </a:stretch>
        </p:blipFill>
        <p:spPr>
          <a:xfrm>
            <a:off x="5944032" y="283239"/>
            <a:ext cx="2929602" cy="2146062"/>
          </a:xfrm>
          <a:prstGeom prst="rect">
            <a:avLst/>
          </a:prstGeom>
          <a:ln w="38100">
            <a:solidFill>
              <a:schemeClr val="bg2">
                <a:lumMod val="50000"/>
              </a:schemeClr>
            </a:solid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FD017E1-CE23-4570-8A8B-EDB1EA32C6AE}"/>
                  </a:ext>
                </a:extLst>
              </p:cNvPr>
              <p:cNvSpPr txBox="1"/>
              <p:nvPr/>
            </p:nvSpPr>
            <p:spPr>
              <a:xfrm>
                <a:off x="628650" y="1587582"/>
                <a:ext cx="7749916" cy="899670"/>
              </a:xfrm>
              <a:prstGeom prst="rect">
                <a:avLst/>
              </a:prstGeom>
              <a:noFill/>
            </p:spPr>
            <p:txBody>
              <a:bodyPr wrap="square" rtlCol="0">
                <a:spAutoFit/>
              </a:bodyPr>
              <a:lstStyle/>
              <a:p>
                <a:r>
                  <a:rPr lang="en-US" sz="2600" b="1" dirty="0"/>
                  <a:t>Input: </a:t>
                </a:r>
                <a14:m>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𝑋</m:t>
                        </m:r>
                      </m:e>
                      <m:sub>
                        <m:r>
                          <a:rPr lang="en-US" sz="2600" b="0" i="1" smtClean="0">
                            <a:latin typeface="Cambria Math" panose="02040503050406030204" pitchFamily="18" charset="0"/>
                          </a:rPr>
                          <m:t>1</m:t>
                        </m:r>
                      </m:sub>
                    </m:sSub>
                    <m:r>
                      <a:rPr lang="en-US" sz="2600" b="0" i="1" smtClean="0">
                        <a:latin typeface="Cambria Math" panose="02040503050406030204" pitchFamily="18" charset="0"/>
                      </a:rPr>
                      <m:t>,…,</m:t>
                    </m:r>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𝑋</m:t>
                        </m:r>
                      </m:e>
                      <m:sub>
                        <m:r>
                          <a:rPr lang="en-US" sz="2600" b="0" i="1" smtClean="0">
                            <a:latin typeface="Cambria Math" panose="02040503050406030204" pitchFamily="18" charset="0"/>
                          </a:rPr>
                          <m:t>𝑛</m:t>
                        </m:r>
                      </m:sub>
                    </m:sSub>
                    <m:r>
                      <a:rPr lang="en-US" sz="2600" b="0" i="1" smtClean="0">
                        <a:latin typeface="Cambria Math" panose="02040503050406030204" pitchFamily="18" charset="0"/>
                      </a:rPr>
                      <m:t>∈</m:t>
                    </m:r>
                    <m:sSup>
                      <m:sSupPr>
                        <m:ctrlPr>
                          <a:rPr lang="en-US" sz="2600" b="0" i="1" smtClean="0">
                            <a:latin typeface="Cambria Math" panose="02040503050406030204" pitchFamily="18" charset="0"/>
                            <a:ea typeface="Cambria Math" panose="02040503050406030204" pitchFamily="18" charset="0"/>
                          </a:rPr>
                        </m:ctrlPr>
                      </m:sSupPr>
                      <m:e>
                        <m:r>
                          <a:rPr lang="en-US" sz="2600" b="0" i="1" smtClean="0">
                            <a:latin typeface="Cambria Math" panose="02040503050406030204" pitchFamily="18" charset="0"/>
                            <a:ea typeface="Cambria Math" panose="02040503050406030204" pitchFamily="18" charset="0"/>
                          </a:rPr>
                          <m:t>ℝ</m:t>
                        </m:r>
                      </m:e>
                      <m:sup>
                        <m:r>
                          <a:rPr lang="en-US" sz="2600" b="0" i="1" smtClean="0">
                            <a:latin typeface="Cambria Math" panose="02040503050406030204" pitchFamily="18" charset="0"/>
                            <a:ea typeface="Cambria Math" panose="02040503050406030204" pitchFamily="18" charset="0"/>
                          </a:rPr>
                          <m:t>𝑑</m:t>
                        </m:r>
                      </m:sup>
                    </m:sSup>
                  </m:oMath>
                </a14:m>
                <a:endParaRPr lang="en-US" sz="2600" b="1" dirty="0"/>
              </a:p>
              <a:p>
                <a:r>
                  <a:rPr lang="en-US" sz="2600" b="1" dirty="0"/>
                  <a:t>Goal: </a:t>
                </a:r>
                <a:r>
                  <a:rPr lang="en-US" sz="2600" dirty="0"/>
                  <a:t>partition into clusters</a:t>
                </a:r>
                <a:endParaRPr lang="en-US" sz="2600" b="1" dirty="0"/>
              </a:p>
            </p:txBody>
          </p:sp>
        </mc:Choice>
        <mc:Fallback xmlns="">
          <p:sp>
            <p:nvSpPr>
              <p:cNvPr id="6" name="TextBox 5">
                <a:extLst>
                  <a:ext uri="{FF2B5EF4-FFF2-40B4-BE49-F238E27FC236}">
                    <a16:creationId xmlns:a16="http://schemas.microsoft.com/office/drawing/2014/main" id="{EFD017E1-CE23-4570-8A8B-EDB1EA32C6AE}"/>
                  </a:ext>
                </a:extLst>
              </p:cNvPr>
              <p:cNvSpPr txBox="1">
                <a:spLocks noRot="1" noChangeAspect="1" noMove="1" noResize="1" noEditPoints="1" noAdjustHandles="1" noChangeArrowheads="1" noChangeShapeType="1" noTextEdit="1"/>
              </p:cNvSpPr>
              <p:nvPr/>
            </p:nvSpPr>
            <p:spPr>
              <a:xfrm>
                <a:off x="628650" y="1587582"/>
                <a:ext cx="7749916" cy="899670"/>
              </a:xfrm>
              <a:prstGeom prst="rect">
                <a:avLst/>
              </a:prstGeom>
              <a:blipFill>
                <a:blip r:embed="rId4"/>
                <a:stretch>
                  <a:fillRect l="-1416" t="-4730" b="-16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75B81A6-3746-4409-94FF-6B813A05AF6F}"/>
                  </a:ext>
                </a:extLst>
              </p:cNvPr>
              <p:cNvSpPr txBox="1"/>
              <p:nvPr/>
            </p:nvSpPr>
            <p:spPr>
              <a:xfrm>
                <a:off x="466351" y="4009082"/>
                <a:ext cx="4105649" cy="677108"/>
              </a:xfrm>
              <a:prstGeom prst="rect">
                <a:avLst/>
              </a:prstGeom>
              <a:noFill/>
            </p:spPr>
            <p:txBody>
              <a:bodyPr wrap="square" rtlCol="0">
                <a:spAutoFit/>
              </a:bodyPr>
              <a:lstStyle/>
              <a:p>
                <a:r>
                  <a:rPr lang="en-US" sz="1900" dirty="0"/>
                  <a:t>Worst-case formulations typically NP hard: </a:t>
                </a:r>
                <a14:m>
                  <m:oMath xmlns:m="http://schemas.openxmlformats.org/officeDocument/2006/math">
                    <m:r>
                      <a:rPr lang="en-US" sz="1900" i="1" dirty="0" smtClean="0">
                        <a:latin typeface="Cambria Math" panose="02040503050406030204" pitchFamily="18" charset="0"/>
                      </a:rPr>
                      <m:t>𝑘</m:t>
                    </m:r>
                  </m:oMath>
                </a14:m>
                <a:r>
                  <a:rPr lang="en-US" sz="1900" i="1" dirty="0"/>
                  <a:t>-means, k-median…</a:t>
                </a:r>
              </a:p>
            </p:txBody>
          </p:sp>
        </mc:Choice>
        <mc:Fallback xmlns="">
          <p:sp>
            <p:nvSpPr>
              <p:cNvPr id="7" name="TextBox 6">
                <a:extLst>
                  <a:ext uri="{FF2B5EF4-FFF2-40B4-BE49-F238E27FC236}">
                    <a16:creationId xmlns:a16="http://schemas.microsoft.com/office/drawing/2014/main" id="{075B81A6-3746-4409-94FF-6B813A05AF6F}"/>
                  </a:ext>
                </a:extLst>
              </p:cNvPr>
              <p:cNvSpPr txBox="1">
                <a:spLocks noRot="1" noChangeAspect="1" noMove="1" noResize="1" noEditPoints="1" noAdjustHandles="1" noChangeArrowheads="1" noChangeShapeType="1" noTextEdit="1"/>
              </p:cNvSpPr>
              <p:nvPr/>
            </p:nvSpPr>
            <p:spPr>
              <a:xfrm>
                <a:off x="466351" y="4009082"/>
                <a:ext cx="4105649" cy="677108"/>
              </a:xfrm>
              <a:prstGeom prst="rect">
                <a:avLst/>
              </a:prstGeom>
              <a:blipFill>
                <a:blip r:embed="rId5"/>
                <a:stretch>
                  <a:fillRect l="-1486" t="-4505" b="-1531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0A8351D8-23B3-422F-B96F-661B32FC319C}"/>
              </a:ext>
            </a:extLst>
          </p:cNvPr>
          <p:cNvSpPr txBox="1"/>
          <p:nvPr/>
        </p:nvSpPr>
        <p:spPr>
          <a:xfrm>
            <a:off x="434905" y="4848059"/>
            <a:ext cx="3900933" cy="969496"/>
          </a:xfrm>
          <a:prstGeom prst="rect">
            <a:avLst/>
          </a:prstGeom>
          <a:noFill/>
        </p:spPr>
        <p:txBody>
          <a:bodyPr wrap="square" rtlCol="0">
            <a:spAutoFit/>
          </a:bodyPr>
          <a:lstStyle/>
          <a:p>
            <a:r>
              <a:rPr lang="en-US" sz="1900" dirty="0"/>
              <a:t>But ubiquitous and useful in practice</a:t>
            </a:r>
          </a:p>
          <a:p>
            <a:r>
              <a:rPr lang="en-US" sz="1900" i="1" dirty="0"/>
              <a:t>spectral clustering, Lloyd’s algorithm, …</a:t>
            </a:r>
          </a:p>
        </p:txBody>
      </p:sp>
      <p:pic>
        <p:nvPicPr>
          <p:cNvPr id="9" name="Picture 8">
            <a:extLst>
              <a:ext uri="{FF2B5EF4-FFF2-40B4-BE49-F238E27FC236}">
                <a16:creationId xmlns:a16="http://schemas.microsoft.com/office/drawing/2014/main" id="{0EACDECB-EC2C-4F33-982F-474AEB7FE4E0}"/>
              </a:ext>
            </a:extLst>
          </p:cNvPr>
          <p:cNvPicPr>
            <a:picLocks noChangeAspect="1"/>
          </p:cNvPicPr>
          <p:nvPr/>
        </p:nvPicPr>
        <p:blipFill>
          <a:blip r:embed="rId6"/>
          <a:stretch>
            <a:fillRect/>
          </a:stretch>
        </p:blipFill>
        <p:spPr>
          <a:xfrm>
            <a:off x="1802358" y="2791145"/>
            <a:ext cx="1166031" cy="1041099"/>
          </a:xfrm>
          <a:prstGeom prst="rect">
            <a:avLst/>
          </a:prstGeom>
          <a:ln w="38100">
            <a:solidFill>
              <a:schemeClr val="bg2">
                <a:lumMod val="50000"/>
              </a:schemeClr>
            </a:solidFill>
          </a:ln>
        </p:spPr>
      </p:pic>
      <p:pic>
        <p:nvPicPr>
          <p:cNvPr id="10" name="Picture 9">
            <a:extLst>
              <a:ext uri="{FF2B5EF4-FFF2-40B4-BE49-F238E27FC236}">
                <a16:creationId xmlns:a16="http://schemas.microsoft.com/office/drawing/2014/main" id="{09F3BB6B-AE39-4FC9-BAD4-FF9595F6789B}"/>
              </a:ext>
            </a:extLst>
          </p:cNvPr>
          <p:cNvPicPr>
            <a:picLocks noChangeAspect="1"/>
          </p:cNvPicPr>
          <p:nvPr/>
        </p:nvPicPr>
        <p:blipFill>
          <a:blip r:embed="rId7"/>
          <a:stretch>
            <a:fillRect/>
          </a:stretch>
        </p:blipFill>
        <p:spPr>
          <a:xfrm>
            <a:off x="6625063" y="2791145"/>
            <a:ext cx="1166032" cy="1036602"/>
          </a:xfrm>
          <a:prstGeom prst="rect">
            <a:avLst/>
          </a:prstGeom>
          <a:ln w="38100">
            <a:solidFill>
              <a:schemeClr val="bg2">
                <a:lumMod val="50000"/>
              </a:schemeClr>
            </a:solidFill>
          </a:ln>
        </p:spPr>
      </p:pic>
      <p:sp>
        <p:nvSpPr>
          <p:cNvPr id="11" name="TextBox 10">
            <a:extLst>
              <a:ext uri="{FF2B5EF4-FFF2-40B4-BE49-F238E27FC236}">
                <a16:creationId xmlns:a16="http://schemas.microsoft.com/office/drawing/2014/main" id="{D5C52B2D-3EFB-4C5F-A125-184BFE3E081F}"/>
              </a:ext>
            </a:extLst>
          </p:cNvPr>
          <p:cNvSpPr txBox="1"/>
          <p:nvPr/>
        </p:nvSpPr>
        <p:spPr>
          <a:xfrm>
            <a:off x="1223064" y="5903951"/>
            <a:ext cx="1983423" cy="430887"/>
          </a:xfrm>
          <a:prstGeom prst="rect">
            <a:avLst/>
          </a:prstGeom>
          <a:noFill/>
        </p:spPr>
        <p:txBody>
          <a:bodyPr wrap="square" rtlCol="0">
            <a:spAutoFit/>
          </a:bodyPr>
          <a:lstStyle/>
          <a:p>
            <a:r>
              <a:rPr lang="en-US" sz="2200" b="1" dirty="0">
                <a:solidFill>
                  <a:srgbClr val="C00000"/>
                </a:solidFill>
              </a:rPr>
              <a:t>Too pessimistic</a:t>
            </a:r>
            <a:endParaRPr lang="en-US" sz="2200" b="1" i="1" dirty="0">
              <a:solidFill>
                <a:srgbClr val="C00000"/>
              </a:solidFill>
            </a:endParaRPr>
          </a:p>
        </p:txBody>
      </p:sp>
      <p:sp>
        <p:nvSpPr>
          <p:cNvPr id="12" name="TextBox 11">
            <a:extLst>
              <a:ext uri="{FF2B5EF4-FFF2-40B4-BE49-F238E27FC236}">
                <a16:creationId xmlns:a16="http://schemas.microsoft.com/office/drawing/2014/main" id="{237BBC81-CC9C-40A7-B518-1891D644D533}"/>
              </a:ext>
            </a:extLst>
          </p:cNvPr>
          <p:cNvSpPr txBox="1"/>
          <p:nvPr/>
        </p:nvSpPr>
        <p:spPr>
          <a:xfrm>
            <a:off x="5002455" y="4009082"/>
            <a:ext cx="4105649" cy="677108"/>
          </a:xfrm>
          <a:prstGeom prst="rect">
            <a:avLst/>
          </a:prstGeom>
          <a:noFill/>
        </p:spPr>
        <p:txBody>
          <a:bodyPr wrap="square" rtlCol="0">
            <a:spAutoFit/>
          </a:bodyPr>
          <a:lstStyle/>
          <a:p>
            <a:r>
              <a:rPr lang="en-US" sz="1900" dirty="0"/>
              <a:t>Statistical models for data studied for 100+ years </a:t>
            </a:r>
            <a:r>
              <a:rPr lang="en-US" sz="1900" i="1" dirty="0"/>
              <a:t>(mixture models)</a:t>
            </a:r>
          </a:p>
        </p:txBody>
      </p:sp>
      <p:sp>
        <p:nvSpPr>
          <p:cNvPr id="13" name="TextBox 12">
            <a:extLst>
              <a:ext uri="{FF2B5EF4-FFF2-40B4-BE49-F238E27FC236}">
                <a16:creationId xmlns:a16="http://schemas.microsoft.com/office/drawing/2014/main" id="{CE54F395-3EF5-4689-A611-1223E87A6C60}"/>
              </a:ext>
            </a:extLst>
          </p:cNvPr>
          <p:cNvSpPr txBox="1"/>
          <p:nvPr/>
        </p:nvSpPr>
        <p:spPr>
          <a:xfrm>
            <a:off x="5002455" y="4848059"/>
            <a:ext cx="4105649" cy="615553"/>
          </a:xfrm>
          <a:prstGeom prst="rect">
            <a:avLst/>
          </a:prstGeom>
          <a:noFill/>
        </p:spPr>
        <p:txBody>
          <a:bodyPr wrap="square" rtlCol="0">
            <a:spAutoFit/>
          </a:bodyPr>
          <a:lstStyle/>
          <a:p>
            <a:r>
              <a:rPr lang="en-US" sz="1700" i="1" dirty="0"/>
              <a:t>“When are clusters identifiable from data?”</a:t>
            </a:r>
          </a:p>
          <a:p>
            <a:r>
              <a:rPr lang="en-US" sz="1700" i="1" dirty="0"/>
              <a:t>“What is best possible accuracy?”</a:t>
            </a:r>
          </a:p>
        </p:txBody>
      </p:sp>
      <p:sp>
        <p:nvSpPr>
          <p:cNvPr id="16" name="TextBox 15">
            <a:extLst>
              <a:ext uri="{FF2B5EF4-FFF2-40B4-BE49-F238E27FC236}">
                <a16:creationId xmlns:a16="http://schemas.microsoft.com/office/drawing/2014/main" id="{29466C67-569D-4C80-8A04-4933E4C060AB}"/>
              </a:ext>
            </a:extLst>
          </p:cNvPr>
          <p:cNvSpPr txBox="1"/>
          <p:nvPr/>
        </p:nvSpPr>
        <p:spPr>
          <a:xfrm>
            <a:off x="5807672" y="5903258"/>
            <a:ext cx="2278627" cy="430887"/>
          </a:xfrm>
          <a:prstGeom prst="rect">
            <a:avLst/>
          </a:prstGeom>
          <a:noFill/>
        </p:spPr>
        <p:txBody>
          <a:bodyPr wrap="square" rtlCol="0">
            <a:spAutoFit/>
          </a:bodyPr>
          <a:lstStyle/>
          <a:p>
            <a:r>
              <a:rPr lang="en-US" sz="2200" b="1" dirty="0">
                <a:solidFill>
                  <a:srgbClr val="C00000"/>
                </a:solidFill>
              </a:rPr>
              <a:t>Non-Algorithmic</a:t>
            </a:r>
            <a:endParaRPr lang="en-US" sz="2200" b="1" i="1" dirty="0">
              <a:solidFill>
                <a:srgbClr val="C00000"/>
              </a:solidFill>
            </a:endParaRPr>
          </a:p>
        </p:txBody>
      </p:sp>
      <p:sp>
        <p:nvSpPr>
          <p:cNvPr id="3" name="Slide Number Placeholder 2">
            <a:extLst>
              <a:ext uri="{FF2B5EF4-FFF2-40B4-BE49-F238E27FC236}">
                <a16:creationId xmlns:a16="http://schemas.microsoft.com/office/drawing/2014/main" id="{A9E59208-7647-4DAD-A743-25EB12902262}"/>
              </a:ext>
            </a:extLst>
          </p:cNvPr>
          <p:cNvSpPr>
            <a:spLocks noGrp="1"/>
          </p:cNvSpPr>
          <p:nvPr>
            <p:ph type="sldNum" sz="quarter" idx="12"/>
          </p:nvPr>
        </p:nvSpPr>
        <p:spPr/>
        <p:txBody>
          <a:bodyPr/>
          <a:lstStyle/>
          <a:p>
            <a:fld id="{ED922394-96B1-4130-9F58-06B799E76477}" type="slidenum">
              <a:rPr lang="en-US" smtClean="0"/>
              <a:t>4</a:t>
            </a:fld>
            <a:endParaRPr lang="en-US"/>
          </a:p>
        </p:txBody>
      </p:sp>
    </p:spTree>
    <p:extLst>
      <p:ext uri="{BB962C8B-B14F-4D97-AF65-F5344CB8AC3E}">
        <p14:creationId xmlns:p14="http://schemas.microsoft.com/office/powerpoint/2010/main" val="3905099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p:bldP spid="1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371351D-3DDE-434C-BC8E-CD9511092B1E}"/>
              </a:ext>
            </a:extLst>
          </p:cNvPr>
          <p:cNvSpPr txBox="1"/>
          <p:nvPr/>
        </p:nvSpPr>
        <p:spPr>
          <a:xfrm>
            <a:off x="790557" y="792085"/>
            <a:ext cx="7749916" cy="492443"/>
          </a:xfrm>
          <a:prstGeom prst="rect">
            <a:avLst/>
          </a:prstGeom>
          <a:noFill/>
        </p:spPr>
        <p:txBody>
          <a:bodyPr wrap="square" rtlCol="0">
            <a:spAutoFit/>
          </a:bodyPr>
          <a:lstStyle/>
          <a:p>
            <a:r>
              <a:rPr lang="en-US" sz="2600" b="1" dirty="0"/>
              <a:t>Task: </a:t>
            </a:r>
            <a:r>
              <a:rPr lang="en-US" sz="2600" dirty="0"/>
              <a:t>estimate the </a:t>
            </a:r>
            <a:r>
              <a:rPr lang="en-US" sz="2600" i="1" dirty="0"/>
              <a:t>mean </a:t>
            </a:r>
            <a:r>
              <a:rPr lang="en-US" sz="2600" dirty="0"/>
              <a:t>with </a:t>
            </a:r>
            <a:r>
              <a:rPr lang="en-US" sz="2600" i="1" dirty="0"/>
              <a:t>confidence intervals</a:t>
            </a:r>
            <a:endParaRPr lang="en-US" sz="2600" b="1"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8AA697D-D2A1-4793-BC7D-B1E6BE2AD619}"/>
                  </a:ext>
                </a:extLst>
              </p:cNvPr>
              <p:cNvSpPr txBox="1"/>
              <p:nvPr/>
            </p:nvSpPr>
            <p:spPr>
              <a:xfrm>
                <a:off x="790557" y="1730112"/>
                <a:ext cx="7749916" cy="2492990"/>
              </a:xfrm>
              <a:prstGeom prst="rect">
                <a:avLst/>
              </a:prstGeom>
              <a:noFill/>
            </p:spPr>
            <p:txBody>
              <a:bodyPr wrap="square" rtlCol="0">
                <a:spAutoFit/>
              </a:bodyPr>
              <a:lstStyle/>
              <a:p>
                <a:r>
                  <a:rPr lang="en-US" sz="2600" b="1" dirty="0"/>
                  <a:t>Input: </a:t>
                </a:r>
                <a14:m>
                  <m:oMath xmlns:m="http://schemas.openxmlformats.org/officeDocument/2006/math">
                    <m:sSub>
                      <m:sSubPr>
                        <m:ctrlPr>
                          <a:rPr lang="en-US" sz="2600" i="1" smtClean="0">
                            <a:solidFill>
                              <a:schemeClr val="accent2"/>
                            </a:solidFill>
                            <a:latin typeface="Cambria Math" panose="02040503050406030204" pitchFamily="18" charset="0"/>
                          </a:rPr>
                        </m:ctrlPr>
                      </m:sSubPr>
                      <m:e>
                        <m:r>
                          <a:rPr lang="en-US" sz="2600" b="0" i="1" smtClean="0">
                            <a:solidFill>
                              <a:schemeClr val="accent2"/>
                            </a:solidFill>
                            <a:latin typeface="Cambria Math" panose="02040503050406030204" pitchFamily="18" charset="0"/>
                          </a:rPr>
                          <m:t>𝑋</m:t>
                        </m:r>
                      </m:e>
                      <m:sub>
                        <m:r>
                          <a:rPr lang="en-US" sz="2600" b="0" i="1" smtClean="0">
                            <a:solidFill>
                              <a:schemeClr val="accent2"/>
                            </a:solidFill>
                            <a:latin typeface="Cambria Math" panose="02040503050406030204" pitchFamily="18" charset="0"/>
                          </a:rPr>
                          <m:t>1</m:t>
                        </m:r>
                      </m:sub>
                    </m:sSub>
                    <m:r>
                      <a:rPr lang="en-US" sz="2600" b="0" i="1" smtClean="0">
                        <a:solidFill>
                          <a:schemeClr val="accent2"/>
                        </a:solidFill>
                        <a:latin typeface="Cambria Math" panose="02040503050406030204" pitchFamily="18" charset="0"/>
                      </a:rPr>
                      <m:t>,…,</m:t>
                    </m:r>
                    <m:sSub>
                      <m:sSubPr>
                        <m:ctrlPr>
                          <a:rPr lang="en-US" sz="2600" i="1" smtClean="0">
                            <a:solidFill>
                              <a:schemeClr val="accent2"/>
                            </a:solidFill>
                            <a:latin typeface="Cambria Math" panose="02040503050406030204" pitchFamily="18" charset="0"/>
                          </a:rPr>
                        </m:ctrlPr>
                      </m:sSubPr>
                      <m:e>
                        <m:r>
                          <a:rPr lang="en-US" sz="2600" b="0" i="1" smtClean="0">
                            <a:solidFill>
                              <a:schemeClr val="accent2"/>
                            </a:solidFill>
                            <a:latin typeface="Cambria Math" panose="02040503050406030204" pitchFamily="18" charset="0"/>
                          </a:rPr>
                          <m:t>𝑋</m:t>
                        </m:r>
                      </m:e>
                      <m:sub>
                        <m:r>
                          <a:rPr lang="en-US" sz="2600" b="0" i="1" smtClean="0">
                            <a:solidFill>
                              <a:schemeClr val="accent2"/>
                            </a:solidFill>
                            <a:latin typeface="Cambria Math" panose="02040503050406030204" pitchFamily="18" charset="0"/>
                          </a:rPr>
                          <m:t>𝑛</m:t>
                        </m:r>
                      </m:sub>
                    </m:sSub>
                    <m:r>
                      <a:rPr lang="en-US" sz="2600" b="0" i="1" smtClean="0">
                        <a:solidFill>
                          <a:schemeClr val="accent2"/>
                        </a:solidFill>
                        <a:latin typeface="Cambria Math" panose="02040503050406030204" pitchFamily="18" charset="0"/>
                      </a:rPr>
                      <m:t>∼</m:t>
                    </m:r>
                    <m:r>
                      <a:rPr lang="en-US" sz="2600" b="0" i="1" smtClean="0">
                        <a:solidFill>
                          <a:schemeClr val="accent2"/>
                        </a:solidFill>
                        <a:latin typeface="Cambria Math" panose="02040503050406030204" pitchFamily="18" charset="0"/>
                      </a:rPr>
                      <m:t>𝐷</m:t>
                    </m:r>
                  </m:oMath>
                </a14:m>
                <a:r>
                  <a:rPr lang="en-US" sz="2600" dirty="0">
                    <a:solidFill>
                      <a:schemeClr val="accent2"/>
                    </a:solidFill>
                  </a:rPr>
                  <a:t>. </a:t>
                </a:r>
                <a:endParaRPr lang="en-US" sz="2600" dirty="0"/>
              </a:p>
              <a:p>
                <a:r>
                  <a:rPr lang="en-US" sz="2600" b="1" dirty="0"/>
                  <a:t>Goal: </a:t>
                </a:r>
                <a:r>
                  <a:rPr lang="en-US" sz="2600" dirty="0"/>
                  <a:t>estimate </a:t>
                </a:r>
                <a14:m>
                  <m:oMath xmlns:m="http://schemas.openxmlformats.org/officeDocument/2006/math">
                    <m:r>
                      <a:rPr lang="en-US" sz="2600" b="0" i="1" smtClean="0">
                        <a:solidFill>
                          <a:schemeClr val="accent2"/>
                        </a:solidFill>
                        <a:latin typeface="Cambria Math" panose="02040503050406030204" pitchFamily="18" charset="0"/>
                      </a:rPr>
                      <m:t>𝜇</m:t>
                    </m:r>
                    <m:r>
                      <a:rPr lang="en-US" sz="2600" b="0" i="1" smtClean="0">
                        <a:solidFill>
                          <a:schemeClr val="accent2"/>
                        </a:solidFill>
                        <a:latin typeface="Cambria Math" panose="02040503050406030204" pitchFamily="18" charset="0"/>
                      </a:rPr>
                      <m:t>= </m:t>
                    </m:r>
                    <m:sSub>
                      <m:sSubPr>
                        <m:ctrlPr>
                          <a:rPr lang="en-US" sz="2600" b="0" i="1" smtClean="0">
                            <a:solidFill>
                              <a:schemeClr val="accent2"/>
                            </a:solidFill>
                            <a:latin typeface="Cambria Math" panose="02040503050406030204" pitchFamily="18" charset="0"/>
                            <a:ea typeface="Cambria Math" panose="02040503050406030204" pitchFamily="18" charset="0"/>
                          </a:rPr>
                        </m:ctrlPr>
                      </m:sSubPr>
                      <m:e>
                        <m:r>
                          <a:rPr lang="en-US" sz="2600" b="0" i="1" smtClean="0">
                            <a:solidFill>
                              <a:schemeClr val="accent2"/>
                            </a:solidFill>
                            <a:latin typeface="Cambria Math" panose="02040503050406030204" pitchFamily="18" charset="0"/>
                            <a:ea typeface="Cambria Math" panose="02040503050406030204" pitchFamily="18" charset="0"/>
                          </a:rPr>
                          <m:t>𝔼</m:t>
                        </m:r>
                      </m:e>
                      <m:sub>
                        <m:r>
                          <a:rPr lang="en-US" sz="2600" b="0" i="1" smtClean="0">
                            <a:solidFill>
                              <a:schemeClr val="accent2"/>
                            </a:solidFill>
                            <a:latin typeface="Cambria Math" panose="02040503050406030204" pitchFamily="18" charset="0"/>
                            <a:ea typeface="Cambria Math" panose="02040503050406030204" pitchFamily="18" charset="0"/>
                          </a:rPr>
                          <m:t>𝑋</m:t>
                        </m:r>
                        <m:r>
                          <a:rPr lang="en-US" sz="2600" b="0" i="1" smtClean="0">
                            <a:solidFill>
                              <a:schemeClr val="accent2"/>
                            </a:solidFill>
                            <a:latin typeface="Cambria Math" panose="02040503050406030204" pitchFamily="18" charset="0"/>
                            <a:ea typeface="Cambria Math" panose="02040503050406030204" pitchFamily="18" charset="0"/>
                          </a:rPr>
                          <m:t>∼</m:t>
                        </m:r>
                        <m:r>
                          <a:rPr lang="en-US" sz="2600" b="0" i="1" smtClean="0">
                            <a:solidFill>
                              <a:schemeClr val="accent2"/>
                            </a:solidFill>
                            <a:latin typeface="Cambria Math" panose="02040503050406030204" pitchFamily="18" charset="0"/>
                            <a:ea typeface="Cambria Math" panose="02040503050406030204" pitchFamily="18" charset="0"/>
                          </a:rPr>
                          <m:t>𝐷</m:t>
                        </m:r>
                      </m:sub>
                    </m:sSub>
                    <m:r>
                      <a:rPr lang="en-US" sz="2600" b="0" i="1" smtClean="0">
                        <a:solidFill>
                          <a:schemeClr val="accent2"/>
                        </a:solidFill>
                        <a:latin typeface="Cambria Math" panose="02040503050406030204" pitchFamily="18" charset="0"/>
                        <a:ea typeface="Cambria Math" panose="02040503050406030204" pitchFamily="18" charset="0"/>
                      </a:rPr>
                      <m:t>𝑋</m:t>
                    </m:r>
                  </m:oMath>
                </a14:m>
                <a:r>
                  <a:rPr lang="en-US" sz="2600" dirty="0">
                    <a:solidFill>
                      <a:schemeClr val="accent2"/>
                    </a:solidFill>
                  </a:rPr>
                  <a:t> </a:t>
                </a:r>
                <a:r>
                  <a:rPr lang="en-US" sz="2600" dirty="0"/>
                  <a:t>by </a:t>
                </a:r>
                <a14:m>
                  <m:oMath xmlns:m="http://schemas.openxmlformats.org/officeDocument/2006/math">
                    <m:acc>
                      <m:accPr>
                        <m:chr m:val="̂"/>
                        <m:ctrlPr>
                          <a:rPr lang="en-US" sz="2600" i="1" smtClean="0">
                            <a:solidFill>
                              <a:schemeClr val="accent2"/>
                            </a:solidFill>
                            <a:latin typeface="Cambria Math" panose="02040503050406030204" pitchFamily="18" charset="0"/>
                          </a:rPr>
                        </m:ctrlPr>
                      </m:accPr>
                      <m:e>
                        <m:r>
                          <a:rPr lang="en-US" sz="2600" b="0" i="1" smtClean="0">
                            <a:solidFill>
                              <a:schemeClr val="accent2"/>
                            </a:solidFill>
                            <a:latin typeface="Cambria Math" panose="02040503050406030204" pitchFamily="18" charset="0"/>
                          </a:rPr>
                          <m:t>𝜇</m:t>
                        </m:r>
                      </m:e>
                    </m:acc>
                    <m:r>
                      <a:rPr lang="en-US" sz="2600" b="0" i="1" dirty="0" smtClean="0">
                        <a:solidFill>
                          <a:schemeClr val="accent2"/>
                        </a:solidFill>
                        <a:latin typeface="Cambria Math" panose="02040503050406030204" pitchFamily="18" charset="0"/>
                      </a:rPr>
                      <m:t>(</m:t>
                    </m:r>
                    <m:sSub>
                      <m:sSubPr>
                        <m:ctrlPr>
                          <a:rPr lang="en-US" sz="2600" i="1" dirty="0" smtClean="0">
                            <a:solidFill>
                              <a:schemeClr val="accent2"/>
                            </a:solidFill>
                            <a:latin typeface="Cambria Math" panose="02040503050406030204" pitchFamily="18" charset="0"/>
                          </a:rPr>
                        </m:ctrlPr>
                      </m:sSubPr>
                      <m:e>
                        <m:r>
                          <a:rPr lang="en-US" sz="2600" b="0" i="1" dirty="0" smtClean="0">
                            <a:solidFill>
                              <a:schemeClr val="accent2"/>
                            </a:solidFill>
                            <a:latin typeface="Cambria Math" panose="02040503050406030204" pitchFamily="18" charset="0"/>
                          </a:rPr>
                          <m:t>𝑋</m:t>
                        </m:r>
                      </m:e>
                      <m:sub>
                        <m:r>
                          <a:rPr lang="en-US" sz="2600" b="0" i="1" dirty="0" smtClean="0">
                            <a:solidFill>
                              <a:schemeClr val="accent2"/>
                            </a:solidFill>
                            <a:latin typeface="Cambria Math" panose="02040503050406030204" pitchFamily="18" charset="0"/>
                          </a:rPr>
                          <m:t>1</m:t>
                        </m:r>
                      </m:sub>
                    </m:sSub>
                    <m:r>
                      <a:rPr lang="en-US" sz="2600" b="0" i="1" dirty="0" smtClean="0">
                        <a:solidFill>
                          <a:schemeClr val="accent2"/>
                        </a:solidFill>
                        <a:latin typeface="Cambria Math" panose="02040503050406030204" pitchFamily="18" charset="0"/>
                      </a:rPr>
                      <m:t>,…,</m:t>
                    </m:r>
                    <m:sSub>
                      <m:sSubPr>
                        <m:ctrlPr>
                          <a:rPr lang="en-US" sz="2600" i="1" dirty="0" smtClean="0">
                            <a:solidFill>
                              <a:schemeClr val="accent2"/>
                            </a:solidFill>
                            <a:latin typeface="Cambria Math" panose="02040503050406030204" pitchFamily="18" charset="0"/>
                          </a:rPr>
                        </m:ctrlPr>
                      </m:sSubPr>
                      <m:e>
                        <m:r>
                          <a:rPr lang="en-US" sz="2600" b="0" i="1" dirty="0" smtClean="0">
                            <a:solidFill>
                              <a:schemeClr val="accent2"/>
                            </a:solidFill>
                            <a:latin typeface="Cambria Math" panose="02040503050406030204" pitchFamily="18" charset="0"/>
                          </a:rPr>
                          <m:t>𝑋</m:t>
                        </m:r>
                      </m:e>
                      <m:sub>
                        <m:r>
                          <a:rPr lang="en-US" sz="2600" b="0" i="1" dirty="0" smtClean="0">
                            <a:solidFill>
                              <a:schemeClr val="accent2"/>
                            </a:solidFill>
                            <a:latin typeface="Cambria Math" panose="02040503050406030204" pitchFamily="18" charset="0"/>
                          </a:rPr>
                          <m:t>𝑛</m:t>
                        </m:r>
                      </m:sub>
                    </m:sSub>
                    <m:r>
                      <a:rPr lang="en-US" sz="2600" b="0" i="1" dirty="0" smtClean="0">
                        <a:solidFill>
                          <a:schemeClr val="accent2"/>
                        </a:solidFill>
                        <a:latin typeface="Cambria Math" panose="02040503050406030204" pitchFamily="18" charset="0"/>
                      </a:rPr>
                      <m:t>)</m:t>
                    </m:r>
                  </m:oMath>
                </a14:m>
                <a:endParaRPr lang="en-US" sz="2600" dirty="0">
                  <a:solidFill>
                    <a:schemeClr val="accent2"/>
                  </a:solidFill>
                </a:endParaRPr>
              </a:p>
              <a:p>
                <a:endParaRPr lang="en-US" sz="2600" b="1" dirty="0"/>
              </a:p>
              <a:p>
                <a:r>
                  <a:rPr lang="en-US" sz="2600" b="1" dirty="0"/>
                  <a:t>Measure of Success: </a:t>
                </a:r>
              </a:p>
              <a:p>
                <a14:m>
                  <m:oMath xmlns:m="http://schemas.openxmlformats.org/officeDocument/2006/math">
                    <m:d>
                      <m:dPr>
                        <m:begChr m:val="‖"/>
                        <m:endChr m:val="‖"/>
                        <m:ctrlPr>
                          <a:rPr lang="en-US" sz="2600" i="1" smtClean="0">
                            <a:solidFill>
                              <a:schemeClr val="accent2"/>
                            </a:solidFill>
                            <a:latin typeface="Cambria Math" panose="02040503050406030204" pitchFamily="18" charset="0"/>
                          </a:rPr>
                        </m:ctrlPr>
                      </m:dPr>
                      <m:e>
                        <m:acc>
                          <m:accPr>
                            <m:chr m:val="̂"/>
                            <m:ctrlPr>
                              <a:rPr lang="en-US" sz="2600" i="1" smtClean="0">
                                <a:solidFill>
                                  <a:schemeClr val="accent2"/>
                                </a:solidFill>
                                <a:latin typeface="Cambria Math" panose="02040503050406030204" pitchFamily="18" charset="0"/>
                              </a:rPr>
                            </m:ctrlPr>
                          </m:accPr>
                          <m:e>
                            <m:r>
                              <a:rPr lang="en-US" sz="2600" b="0" i="1" smtClean="0">
                                <a:solidFill>
                                  <a:schemeClr val="accent2"/>
                                </a:solidFill>
                                <a:latin typeface="Cambria Math" panose="02040503050406030204" pitchFamily="18" charset="0"/>
                              </a:rPr>
                              <m:t>𝜇</m:t>
                            </m:r>
                          </m:e>
                        </m:acc>
                        <m:r>
                          <a:rPr lang="en-US" sz="2600" b="0" i="1" dirty="0" smtClean="0">
                            <a:solidFill>
                              <a:schemeClr val="accent2"/>
                            </a:solidFill>
                            <a:latin typeface="Cambria Math" panose="02040503050406030204" pitchFamily="18" charset="0"/>
                          </a:rPr>
                          <m:t>−</m:t>
                        </m:r>
                        <m:r>
                          <a:rPr lang="en-US" sz="2600" b="0" i="1" dirty="0" smtClean="0">
                            <a:solidFill>
                              <a:schemeClr val="accent2"/>
                            </a:solidFill>
                            <a:latin typeface="Cambria Math" panose="02040503050406030204" pitchFamily="18" charset="0"/>
                          </a:rPr>
                          <m:t>𝜇</m:t>
                        </m:r>
                      </m:e>
                    </m:d>
                    <m:r>
                      <a:rPr lang="en-US" sz="2600" b="0" i="1" smtClean="0">
                        <a:solidFill>
                          <a:schemeClr val="accent2"/>
                        </a:solidFill>
                        <a:latin typeface="Cambria Math" panose="02040503050406030204" pitchFamily="18" charset="0"/>
                      </a:rPr>
                      <m:t>≤</m:t>
                    </m:r>
                    <m:r>
                      <a:rPr lang="en-US" sz="2600" b="0" i="1" smtClean="0">
                        <a:solidFill>
                          <a:schemeClr val="accent2"/>
                        </a:solidFill>
                        <a:latin typeface="Cambria Math" panose="02040503050406030204" pitchFamily="18" charset="0"/>
                      </a:rPr>
                      <m:t>𝑟</m:t>
                    </m:r>
                    <m:r>
                      <a:rPr lang="en-US" sz="2600" b="0" i="1" smtClean="0">
                        <a:solidFill>
                          <a:schemeClr val="accent2"/>
                        </a:solidFill>
                        <a:latin typeface="Cambria Math" panose="02040503050406030204" pitchFamily="18" charset="0"/>
                      </a:rPr>
                      <m:t>(</m:t>
                    </m:r>
                    <m:r>
                      <a:rPr lang="en-US" sz="2600" b="0" i="1" smtClean="0">
                        <a:solidFill>
                          <a:schemeClr val="accent2"/>
                        </a:solidFill>
                        <a:latin typeface="Cambria Math" panose="02040503050406030204" pitchFamily="18" charset="0"/>
                      </a:rPr>
                      <m:t>𝛿</m:t>
                    </m:r>
                    <m:r>
                      <a:rPr lang="en-US" sz="2600" b="0" i="1" smtClean="0">
                        <a:solidFill>
                          <a:schemeClr val="accent2"/>
                        </a:solidFill>
                        <a:latin typeface="Cambria Math" panose="02040503050406030204" pitchFamily="18" charset="0"/>
                      </a:rPr>
                      <m:t>)</m:t>
                    </m:r>
                  </m:oMath>
                </a14:m>
                <a:r>
                  <a:rPr lang="en-US" sz="2600" dirty="0"/>
                  <a:t> with probability at least </a:t>
                </a:r>
                <a14:m>
                  <m:oMath xmlns:m="http://schemas.openxmlformats.org/officeDocument/2006/math">
                    <m:r>
                      <a:rPr lang="en-US" sz="2600" b="0" i="1" smtClean="0">
                        <a:solidFill>
                          <a:schemeClr val="accent2"/>
                        </a:solidFill>
                        <a:latin typeface="Cambria Math" panose="02040503050406030204" pitchFamily="18" charset="0"/>
                      </a:rPr>
                      <m:t>1−</m:t>
                    </m:r>
                    <m:r>
                      <a:rPr lang="en-US" sz="2600" b="0" i="1" smtClean="0">
                        <a:solidFill>
                          <a:schemeClr val="accent2"/>
                        </a:solidFill>
                        <a:latin typeface="Cambria Math" panose="02040503050406030204" pitchFamily="18" charset="0"/>
                      </a:rPr>
                      <m:t>𝛿</m:t>
                    </m:r>
                  </m:oMath>
                </a14:m>
                <a:r>
                  <a:rPr lang="en-US" sz="2600" dirty="0">
                    <a:solidFill>
                      <a:schemeClr val="accent2"/>
                    </a:solidFill>
                  </a:rPr>
                  <a:t> </a:t>
                </a:r>
              </a:p>
              <a:p>
                <a:r>
                  <a:rPr lang="en-US" sz="2600" dirty="0"/>
                  <a:t>(“p-value”)</a:t>
                </a:r>
              </a:p>
            </p:txBody>
          </p:sp>
        </mc:Choice>
        <mc:Fallback xmlns="">
          <p:sp>
            <p:nvSpPr>
              <p:cNvPr id="11" name="TextBox 10">
                <a:extLst>
                  <a:ext uri="{FF2B5EF4-FFF2-40B4-BE49-F238E27FC236}">
                    <a16:creationId xmlns:a16="http://schemas.microsoft.com/office/drawing/2014/main" id="{A8AA697D-D2A1-4793-BC7D-B1E6BE2AD619}"/>
                  </a:ext>
                </a:extLst>
              </p:cNvPr>
              <p:cNvSpPr txBox="1">
                <a:spLocks noRot="1" noChangeAspect="1" noMove="1" noResize="1" noEditPoints="1" noAdjustHandles="1" noChangeArrowheads="1" noChangeShapeType="1" noTextEdit="1"/>
              </p:cNvSpPr>
              <p:nvPr/>
            </p:nvSpPr>
            <p:spPr>
              <a:xfrm>
                <a:off x="790557" y="1730112"/>
                <a:ext cx="7749916" cy="2492990"/>
              </a:xfrm>
              <a:prstGeom prst="rect">
                <a:avLst/>
              </a:prstGeom>
              <a:blipFill>
                <a:blip r:embed="rId2"/>
                <a:stretch>
                  <a:fillRect l="-1416" t="-1956" b="-5379"/>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E3D76128-B61F-47A2-B517-809B287DE4C3}"/>
              </a:ext>
            </a:extLst>
          </p:cNvPr>
          <p:cNvPicPr>
            <a:picLocks noChangeAspect="1"/>
          </p:cNvPicPr>
          <p:nvPr/>
        </p:nvPicPr>
        <p:blipFill>
          <a:blip r:embed="rId3"/>
          <a:stretch>
            <a:fillRect/>
          </a:stretch>
        </p:blipFill>
        <p:spPr>
          <a:xfrm>
            <a:off x="523917" y="4944005"/>
            <a:ext cx="3643339" cy="700093"/>
          </a:xfrm>
          <a:prstGeom prst="rect">
            <a:avLst/>
          </a:prstGeom>
          <a:ln w="38100">
            <a:solidFill>
              <a:schemeClr val="bg2">
                <a:lumMod val="50000"/>
              </a:schemeClr>
            </a:solidFill>
          </a:ln>
        </p:spPr>
      </p:pic>
      <p:pic>
        <p:nvPicPr>
          <p:cNvPr id="3" name="Picture 2">
            <a:extLst>
              <a:ext uri="{FF2B5EF4-FFF2-40B4-BE49-F238E27FC236}">
                <a16:creationId xmlns:a16="http://schemas.microsoft.com/office/drawing/2014/main" id="{2F65CD82-D0FA-4FB9-A482-623BBFB0F7C6}"/>
              </a:ext>
            </a:extLst>
          </p:cNvPr>
          <p:cNvPicPr>
            <a:picLocks noChangeAspect="1"/>
          </p:cNvPicPr>
          <p:nvPr/>
        </p:nvPicPr>
        <p:blipFill>
          <a:blip r:embed="rId4"/>
          <a:stretch>
            <a:fillRect/>
          </a:stretch>
        </p:blipFill>
        <p:spPr>
          <a:xfrm>
            <a:off x="5339363" y="4093893"/>
            <a:ext cx="2790845" cy="2400318"/>
          </a:xfrm>
          <a:prstGeom prst="rect">
            <a:avLst/>
          </a:prstGeom>
          <a:ln w="38100">
            <a:solidFill>
              <a:schemeClr val="bg2">
                <a:lumMod val="50000"/>
              </a:schemeClr>
            </a:solidFill>
          </a:ln>
        </p:spPr>
      </p:pic>
      <p:sp>
        <p:nvSpPr>
          <p:cNvPr id="5" name="Slide Number Placeholder 4">
            <a:extLst>
              <a:ext uri="{FF2B5EF4-FFF2-40B4-BE49-F238E27FC236}">
                <a16:creationId xmlns:a16="http://schemas.microsoft.com/office/drawing/2014/main" id="{6525E698-9D5A-4C30-8E5B-9B77C320761D}"/>
              </a:ext>
            </a:extLst>
          </p:cNvPr>
          <p:cNvSpPr>
            <a:spLocks noGrp="1"/>
          </p:cNvSpPr>
          <p:nvPr>
            <p:ph type="sldNum" sz="quarter" idx="12"/>
          </p:nvPr>
        </p:nvSpPr>
        <p:spPr/>
        <p:txBody>
          <a:bodyPr/>
          <a:lstStyle/>
          <a:p>
            <a:fld id="{ED922394-96B1-4130-9F58-06B799E76477}" type="slidenum">
              <a:rPr lang="en-US" smtClean="0"/>
              <a:t>40</a:t>
            </a:fld>
            <a:endParaRPr lang="en-US"/>
          </a:p>
        </p:txBody>
      </p:sp>
    </p:spTree>
    <p:extLst>
      <p:ext uri="{BB962C8B-B14F-4D97-AF65-F5344CB8AC3E}">
        <p14:creationId xmlns:p14="http://schemas.microsoft.com/office/powerpoint/2010/main" val="374134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371351D-3DDE-434C-BC8E-CD9511092B1E}"/>
              </a:ext>
            </a:extLst>
          </p:cNvPr>
          <p:cNvSpPr txBox="1"/>
          <p:nvPr/>
        </p:nvSpPr>
        <p:spPr>
          <a:xfrm>
            <a:off x="790557" y="792085"/>
            <a:ext cx="7749916" cy="492443"/>
          </a:xfrm>
          <a:prstGeom prst="rect">
            <a:avLst/>
          </a:prstGeom>
          <a:noFill/>
        </p:spPr>
        <p:txBody>
          <a:bodyPr wrap="square" rtlCol="0">
            <a:spAutoFit/>
          </a:bodyPr>
          <a:lstStyle/>
          <a:p>
            <a:r>
              <a:rPr lang="en-US" sz="2600" b="1" dirty="0"/>
              <a:t>Task: </a:t>
            </a:r>
            <a:r>
              <a:rPr lang="en-US" sz="2600" dirty="0"/>
              <a:t>estimate the </a:t>
            </a:r>
            <a:r>
              <a:rPr lang="en-US" sz="2600" i="1" dirty="0"/>
              <a:t>mean </a:t>
            </a:r>
            <a:r>
              <a:rPr lang="en-US" sz="2600" dirty="0"/>
              <a:t>with </a:t>
            </a:r>
            <a:r>
              <a:rPr lang="en-US" sz="2600" i="1" dirty="0"/>
              <a:t>confidence intervals</a:t>
            </a:r>
            <a:endParaRPr lang="en-US" sz="2600" b="1"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8AA697D-D2A1-4793-BC7D-B1E6BE2AD619}"/>
                  </a:ext>
                </a:extLst>
              </p:cNvPr>
              <p:cNvSpPr txBox="1"/>
              <p:nvPr/>
            </p:nvSpPr>
            <p:spPr>
              <a:xfrm>
                <a:off x="790557" y="1730112"/>
                <a:ext cx="7749916" cy="2492990"/>
              </a:xfrm>
              <a:prstGeom prst="rect">
                <a:avLst/>
              </a:prstGeom>
              <a:noFill/>
            </p:spPr>
            <p:txBody>
              <a:bodyPr wrap="square" rtlCol="0">
                <a:spAutoFit/>
              </a:bodyPr>
              <a:lstStyle/>
              <a:p>
                <a:r>
                  <a:rPr lang="en-US" sz="2600" b="1" dirty="0"/>
                  <a:t>Input: </a:t>
                </a:r>
                <a14:m>
                  <m:oMath xmlns:m="http://schemas.openxmlformats.org/officeDocument/2006/math">
                    <m:sSub>
                      <m:sSubPr>
                        <m:ctrlPr>
                          <a:rPr lang="en-US" sz="2600" i="1" smtClean="0">
                            <a:solidFill>
                              <a:schemeClr val="accent2"/>
                            </a:solidFill>
                            <a:latin typeface="Cambria Math" panose="02040503050406030204" pitchFamily="18" charset="0"/>
                          </a:rPr>
                        </m:ctrlPr>
                      </m:sSubPr>
                      <m:e>
                        <m:r>
                          <a:rPr lang="en-US" sz="2600" b="0" i="1" smtClean="0">
                            <a:solidFill>
                              <a:schemeClr val="accent2"/>
                            </a:solidFill>
                            <a:latin typeface="Cambria Math" panose="02040503050406030204" pitchFamily="18" charset="0"/>
                          </a:rPr>
                          <m:t>𝑋</m:t>
                        </m:r>
                      </m:e>
                      <m:sub>
                        <m:r>
                          <a:rPr lang="en-US" sz="2600" b="0" i="1" smtClean="0">
                            <a:solidFill>
                              <a:schemeClr val="accent2"/>
                            </a:solidFill>
                            <a:latin typeface="Cambria Math" panose="02040503050406030204" pitchFamily="18" charset="0"/>
                          </a:rPr>
                          <m:t>1</m:t>
                        </m:r>
                      </m:sub>
                    </m:sSub>
                    <m:r>
                      <a:rPr lang="en-US" sz="2600" b="0" i="1" smtClean="0">
                        <a:solidFill>
                          <a:schemeClr val="accent2"/>
                        </a:solidFill>
                        <a:latin typeface="Cambria Math" panose="02040503050406030204" pitchFamily="18" charset="0"/>
                      </a:rPr>
                      <m:t>,…,</m:t>
                    </m:r>
                    <m:sSub>
                      <m:sSubPr>
                        <m:ctrlPr>
                          <a:rPr lang="en-US" sz="2600" i="1" smtClean="0">
                            <a:solidFill>
                              <a:schemeClr val="accent2"/>
                            </a:solidFill>
                            <a:latin typeface="Cambria Math" panose="02040503050406030204" pitchFamily="18" charset="0"/>
                          </a:rPr>
                        </m:ctrlPr>
                      </m:sSubPr>
                      <m:e>
                        <m:r>
                          <a:rPr lang="en-US" sz="2600" b="0" i="1" smtClean="0">
                            <a:solidFill>
                              <a:schemeClr val="accent2"/>
                            </a:solidFill>
                            <a:latin typeface="Cambria Math" panose="02040503050406030204" pitchFamily="18" charset="0"/>
                          </a:rPr>
                          <m:t>𝑋</m:t>
                        </m:r>
                      </m:e>
                      <m:sub>
                        <m:r>
                          <a:rPr lang="en-US" sz="2600" b="0" i="1" smtClean="0">
                            <a:solidFill>
                              <a:schemeClr val="accent2"/>
                            </a:solidFill>
                            <a:latin typeface="Cambria Math" panose="02040503050406030204" pitchFamily="18" charset="0"/>
                          </a:rPr>
                          <m:t>𝑛</m:t>
                        </m:r>
                      </m:sub>
                    </m:sSub>
                    <m:r>
                      <a:rPr lang="en-US" sz="2600" b="0" i="1" smtClean="0">
                        <a:solidFill>
                          <a:schemeClr val="accent2"/>
                        </a:solidFill>
                        <a:latin typeface="Cambria Math" panose="02040503050406030204" pitchFamily="18" charset="0"/>
                      </a:rPr>
                      <m:t>∼</m:t>
                    </m:r>
                    <m:r>
                      <a:rPr lang="en-US" sz="2600" b="0" i="1" smtClean="0">
                        <a:solidFill>
                          <a:schemeClr val="accent2"/>
                        </a:solidFill>
                        <a:latin typeface="Cambria Math" panose="02040503050406030204" pitchFamily="18" charset="0"/>
                      </a:rPr>
                      <m:t>𝐷</m:t>
                    </m:r>
                  </m:oMath>
                </a14:m>
                <a:r>
                  <a:rPr lang="en-US" sz="2600" dirty="0"/>
                  <a:t>. </a:t>
                </a:r>
              </a:p>
              <a:p>
                <a:r>
                  <a:rPr lang="en-US" sz="2600" b="1" dirty="0"/>
                  <a:t>Goal: </a:t>
                </a:r>
                <a:r>
                  <a:rPr lang="en-US" sz="2600" dirty="0"/>
                  <a:t>estimate </a:t>
                </a:r>
                <a14:m>
                  <m:oMath xmlns:m="http://schemas.openxmlformats.org/officeDocument/2006/math">
                    <m:r>
                      <a:rPr lang="en-US" sz="2600" b="0" i="1" smtClean="0">
                        <a:solidFill>
                          <a:schemeClr val="accent2"/>
                        </a:solidFill>
                        <a:latin typeface="Cambria Math" panose="02040503050406030204" pitchFamily="18" charset="0"/>
                      </a:rPr>
                      <m:t>𝜇</m:t>
                    </m:r>
                    <m:r>
                      <a:rPr lang="en-US" sz="2600" b="0" i="1" smtClean="0">
                        <a:solidFill>
                          <a:schemeClr val="accent2"/>
                        </a:solidFill>
                        <a:latin typeface="Cambria Math" panose="02040503050406030204" pitchFamily="18" charset="0"/>
                      </a:rPr>
                      <m:t>= </m:t>
                    </m:r>
                    <m:sSub>
                      <m:sSubPr>
                        <m:ctrlPr>
                          <a:rPr lang="en-US" sz="2600" b="0" i="1" smtClean="0">
                            <a:solidFill>
                              <a:schemeClr val="accent2"/>
                            </a:solidFill>
                            <a:latin typeface="Cambria Math" panose="02040503050406030204" pitchFamily="18" charset="0"/>
                            <a:ea typeface="Cambria Math" panose="02040503050406030204" pitchFamily="18" charset="0"/>
                          </a:rPr>
                        </m:ctrlPr>
                      </m:sSubPr>
                      <m:e>
                        <m:r>
                          <a:rPr lang="en-US" sz="2600" b="0" i="1" smtClean="0">
                            <a:solidFill>
                              <a:schemeClr val="accent2"/>
                            </a:solidFill>
                            <a:latin typeface="Cambria Math" panose="02040503050406030204" pitchFamily="18" charset="0"/>
                            <a:ea typeface="Cambria Math" panose="02040503050406030204" pitchFamily="18" charset="0"/>
                          </a:rPr>
                          <m:t>𝔼</m:t>
                        </m:r>
                      </m:e>
                      <m:sub>
                        <m:r>
                          <a:rPr lang="en-US" sz="2600" b="0" i="1" smtClean="0">
                            <a:solidFill>
                              <a:schemeClr val="accent2"/>
                            </a:solidFill>
                            <a:latin typeface="Cambria Math" panose="02040503050406030204" pitchFamily="18" charset="0"/>
                            <a:ea typeface="Cambria Math" panose="02040503050406030204" pitchFamily="18" charset="0"/>
                          </a:rPr>
                          <m:t>𝑋</m:t>
                        </m:r>
                        <m:r>
                          <a:rPr lang="en-US" sz="2600" b="0" i="1" smtClean="0">
                            <a:solidFill>
                              <a:schemeClr val="accent2"/>
                            </a:solidFill>
                            <a:latin typeface="Cambria Math" panose="02040503050406030204" pitchFamily="18" charset="0"/>
                            <a:ea typeface="Cambria Math" panose="02040503050406030204" pitchFamily="18" charset="0"/>
                          </a:rPr>
                          <m:t>∼</m:t>
                        </m:r>
                        <m:r>
                          <a:rPr lang="en-US" sz="2600" b="0" i="1" smtClean="0">
                            <a:solidFill>
                              <a:schemeClr val="accent2"/>
                            </a:solidFill>
                            <a:latin typeface="Cambria Math" panose="02040503050406030204" pitchFamily="18" charset="0"/>
                            <a:ea typeface="Cambria Math" panose="02040503050406030204" pitchFamily="18" charset="0"/>
                          </a:rPr>
                          <m:t>𝐷</m:t>
                        </m:r>
                      </m:sub>
                    </m:sSub>
                    <m:r>
                      <a:rPr lang="en-US" sz="2600" b="0" i="1" smtClean="0">
                        <a:solidFill>
                          <a:schemeClr val="accent2"/>
                        </a:solidFill>
                        <a:latin typeface="Cambria Math" panose="02040503050406030204" pitchFamily="18" charset="0"/>
                        <a:ea typeface="Cambria Math" panose="02040503050406030204" pitchFamily="18" charset="0"/>
                      </a:rPr>
                      <m:t>𝑋</m:t>
                    </m:r>
                  </m:oMath>
                </a14:m>
                <a:r>
                  <a:rPr lang="en-US" sz="2600" dirty="0">
                    <a:solidFill>
                      <a:schemeClr val="accent2"/>
                    </a:solidFill>
                  </a:rPr>
                  <a:t> </a:t>
                </a:r>
                <a:r>
                  <a:rPr lang="en-US" sz="2600" dirty="0"/>
                  <a:t>by </a:t>
                </a:r>
                <a14:m>
                  <m:oMath xmlns:m="http://schemas.openxmlformats.org/officeDocument/2006/math">
                    <m:acc>
                      <m:accPr>
                        <m:chr m:val="̂"/>
                        <m:ctrlPr>
                          <a:rPr lang="en-US" sz="2600" i="1" smtClean="0">
                            <a:solidFill>
                              <a:schemeClr val="accent2"/>
                            </a:solidFill>
                            <a:latin typeface="Cambria Math" panose="02040503050406030204" pitchFamily="18" charset="0"/>
                          </a:rPr>
                        </m:ctrlPr>
                      </m:accPr>
                      <m:e>
                        <m:r>
                          <a:rPr lang="en-US" sz="2600" b="0" i="1" smtClean="0">
                            <a:solidFill>
                              <a:schemeClr val="accent2"/>
                            </a:solidFill>
                            <a:latin typeface="Cambria Math" panose="02040503050406030204" pitchFamily="18" charset="0"/>
                          </a:rPr>
                          <m:t>𝜇</m:t>
                        </m:r>
                      </m:e>
                    </m:acc>
                    <m:r>
                      <a:rPr lang="en-US" sz="2600" b="0" i="1" dirty="0" smtClean="0">
                        <a:solidFill>
                          <a:schemeClr val="accent2"/>
                        </a:solidFill>
                        <a:latin typeface="Cambria Math" panose="02040503050406030204" pitchFamily="18" charset="0"/>
                      </a:rPr>
                      <m:t>(</m:t>
                    </m:r>
                    <m:sSub>
                      <m:sSubPr>
                        <m:ctrlPr>
                          <a:rPr lang="en-US" sz="2600" i="1" dirty="0" smtClean="0">
                            <a:solidFill>
                              <a:schemeClr val="accent2"/>
                            </a:solidFill>
                            <a:latin typeface="Cambria Math" panose="02040503050406030204" pitchFamily="18" charset="0"/>
                          </a:rPr>
                        </m:ctrlPr>
                      </m:sSubPr>
                      <m:e>
                        <m:r>
                          <a:rPr lang="en-US" sz="2600" b="0" i="1" dirty="0" smtClean="0">
                            <a:solidFill>
                              <a:schemeClr val="accent2"/>
                            </a:solidFill>
                            <a:latin typeface="Cambria Math" panose="02040503050406030204" pitchFamily="18" charset="0"/>
                          </a:rPr>
                          <m:t>𝑋</m:t>
                        </m:r>
                      </m:e>
                      <m:sub>
                        <m:r>
                          <a:rPr lang="en-US" sz="2600" b="0" i="1" dirty="0" smtClean="0">
                            <a:solidFill>
                              <a:schemeClr val="accent2"/>
                            </a:solidFill>
                            <a:latin typeface="Cambria Math" panose="02040503050406030204" pitchFamily="18" charset="0"/>
                          </a:rPr>
                          <m:t>1</m:t>
                        </m:r>
                      </m:sub>
                    </m:sSub>
                    <m:r>
                      <a:rPr lang="en-US" sz="2600" b="0" i="1" dirty="0" smtClean="0">
                        <a:solidFill>
                          <a:schemeClr val="accent2"/>
                        </a:solidFill>
                        <a:latin typeface="Cambria Math" panose="02040503050406030204" pitchFamily="18" charset="0"/>
                      </a:rPr>
                      <m:t>,…,</m:t>
                    </m:r>
                    <m:sSub>
                      <m:sSubPr>
                        <m:ctrlPr>
                          <a:rPr lang="en-US" sz="2600" i="1" dirty="0" smtClean="0">
                            <a:solidFill>
                              <a:schemeClr val="accent2"/>
                            </a:solidFill>
                            <a:latin typeface="Cambria Math" panose="02040503050406030204" pitchFamily="18" charset="0"/>
                          </a:rPr>
                        </m:ctrlPr>
                      </m:sSubPr>
                      <m:e>
                        <m:r>
                          <a:rPr lang="en-US" sz="2600" b="0" i="1" dirty="0" smtClean="0">
                            <a:solidFill>
                              <a:schemeClr val="accent2"/>
                            </a:solidFill>
                            <a:latin typeface="Cambria Math" panose="02040503050406030204" pitchFamily="18" charset="0"/>
                          </a:rPr>
                          <m:t>𝑋</m:t>
                        </m:r>
                      </m:e>
                      <m:sub>
                        <m:r>
                          <a:rPr lang="en-US" sz="2600" b="0" i="1" dirty="0" smtClean="0">
                            <a:solidFill>
                              <a:schemeClr val="accent2"/>
                            </a:solidFill>
                            <a:latin typeface="Cambria Math" panose="02040503050406030204" pitchFamily="18" charset="0"/>
                          </a:rPr>
                          <m:t>𝑛</m:t>
                        </m:r>
                      </m:sub>
                    </m:sSub>
                    <m:r>
                      <a:rPr lang="en-US" sz="2600" b="0" i="1" dirty="0" smtClean="0">
                        <a:solidFill>
                          <a:schemeClr val="accent2"/>
                        </a:solidFill>
                        <a:latin typeface="Cambria Math" panose="02040503050406030204" pitchFamily="18" charset="0"/>
                      </a:rPr>
                      <m:t>)</m:t>
                    </m:r>
                  </m:oMath>
                </a14:m>
                <a:endParaRPr lang="en-US" sz="2600" dirty="0">
                  <a:solidFill>
                    <a:schemeClr val="accent2"/>
                  </a:solidFill>
                </a:endParaRPr>
              </a:p>
              <a:p>
                <a:endParaRPr lang="en-US" sz="2600" b="1" dirty="0"/>
              </a:p>
              <a:p>
                <a:r>
                  <a:rPr lang="en-US" sz="2600" b="1" dirty="0"/>
                  <a:t>Measure of Success: </a:t>
                </a:r>
              </a:p>
              <a:p>
                <a14:m>
                  <m:oMath xmlns:m="http://schemas.openxmlformats.org/officeDocument/2006/math">
                    <m:d>
                      <m:dPr>
                        <m:begChr m:val="‖"/>
                        <m:endChr m:val="‖"/>
                        <m:ctrlPr>
                          <a:rPr lang="en-US" sz="2600" i="1" smtClean="0">
                            <a:solidFill>
                              <a:schemeClr val="accent2"/>
                            </a:solidFill>
                            <a:latin typeface="Cambria Math" panose="02040503050406030204" pitchFamily="18" charset="0"/>
                          </a:rPr>
                        </m:ctrlPr>
                      </m:dPr>
                      <m:e>
                        <m:acc>
                          <m:accPr>
                            <m:chr m:val="̂"/>
                            <m:ctrlPr>
                              <a:rPr lang="en-US" sz="2600" i="1" smtClean="0">
                                <a:solidFill>
                                  <a:schemeClr val="accent2"/>
                                </a:solidFill>
                                <a:latin typeface="Cambria Math" panose="02040503050406030204" pitchFamily="18" charset="0"/>
                              </a:rPr>
                            </m:ctrlPr>
                          </m:accPr>
                          <m:e>
                            <m:r>
                              <a:rPr lang="en-US" sz="2600" b="0" i="1" smtClean="0">
                                <a:solidFill>
                                  <a:schemeClr val="accent2"/>
                                </a:solidFill>
                                <a:latin typeface="Cambria Math" panose="02040503050406030204" pitchFamily="18" charset="0"/>
                              </a:rPr>
                              <m:t>𝜇</m:t>
                            </m:r>
                          </m:e>
                        </m:acc>
                        <m:r>
                          <a:rPr lang="en-US" sz="2600" b="0" i="1" dirty="0" smtClean="0">
                            <a:solidFill>
                              <a:schemeClr val="accent2"/>
                            </a:solidFill>
                            <a:latin typeface="Cambria Math" panose="02040503050406030204" pitchFamily="18" charset="0"/>
                          </a:rPr>
                          <m:t>−</m:t>
                        </m:r>
                        <m:r>
                          <a:rPr lang="en-US" sz="2600" b="0" i="1" dirty="0" smtClean="0">
                            <a:solidFill>
                              <a:schemeClr val="accent2"/>
                            </a:solidFill>
                            <a:latin typeface="Cambria Math" panose="02040503050406030204" pitchFamily="18" charset="0"/>
                          </a:rPr>
                          <m:t>𝜇</m:t>
                        </m:r>
                      </m:e>
                    </m:d>
                    <m:r>
                      <a:rPr lang="en-US" sz="2600" b="0" i="1" smtClean="0">
                        <a:solidFill>
                          <a:schemeClr val="accent2"/>
                        </a:solidFill>
                        <a:latin typeface="Cambria Math" panose="02040503050406030204" pitchFamily="18" charset="0"/>
                      </a:rPr>
                      <m:t>≤</m:t>
                    </m:r>
                    <m:r>
                      <a:rPr lang="en-US" sz="2600" b="0" i="1" smtClean="0">
                        <a:solidFill>
                          <a:schemeClr val="accent2"/>
                        </a:solidFill>
                        <a:latin typeface="Cambria Math" panose="02040503050406030204" pitchFamily="18" charset="0"/>
                      </a:rPr>
                      <m:t>𝑟</m:t>
                    </m:r>
                    <m:r>
                      <a:rPr lang="en-US" sz="2600" b="0" i="1" smtClean="0">
                        <a:solidFill>
                          <a:schemeClr val="accent2"/>
                        </a:solidFill>
                        <a:latin typeface="Cambria Math" panose="02040503050406030204" pitchFamily="18" charset="0"/>
                      </a:rPr>
                      <m:t>(</m:t>
                    </m:r>
                    <m:r>
                      <a:rPr lang="en-US" sz="2600" b="0" i="1" smtClean="0">
                        <a:solidFill>
                          <a:schemeClr val="accent2"/>
                        </a:solidFill>
                        <a:latin typeface="Cambria Math" panose="02040503050406030204" pitchFamily="18" charset="0"/>
                      </a:rPr>
                      <m:t>𝛿</m:t>
                    </m:r>
                    <m:r>
                      <a:rPr lang="en-US" sz="2600" b="0" i="1" smtClean="0">
                        <a:solidFill>
                          <a:schemeClr val="accent2"/>
                        </a:solidFill>
                        <a:latin typeface="Cambria Math" panose="02040503050406030204" pitchFamily="18" charset="0"/>
                      </a:rPr>
                      <m:t>)</m:t>
                    </m:r>
                  </m:oMath>
                </a14:m>
                <a:r>
                  <a:rPr lang="en-US" sz="2600" dirty="0">
                    <a:solidFill>
                      <a:schemeClr val="accent2"/>
                    </a:solidFill>
                  </a:rPr>
                  <a:t> </a:t>
                </a:r>
                <a:r>
                  <a:rPr lang="en-US" sz="2600" dirty="0"/>
                  <a:t>with probability at least </a:t>
                </a:r>
                <a14:m>
                  <m:oMath xmlns:m="http://schemas.openxmlformats.org/officeDocument/2006/math">
                    <m:r>
                      <a:rPr lang="en-US" sz="2600" b="0" i="1" smtClean="0">
                        <a:solidFill>
                          <a:schemeClr val="accent2"/>
                        </a:solidFill>
                        <a:latin typeface="Cambria Math" panose="02040503050406030204" pitchFamily="18" charset="0"/>
                      </a:rPr>
                      <m:t>1−</m:t>
                    </m:r>
                    <m:r>
                      <a:rPr lang="en-US" sz="2600" b="0" i="1" smtClean="0">
                        <a:solidFill>
                          <a:schemeClr val="accent2"/>
                        </a:solidFill>
                        <a:latin typeface="Cambria Math" panose="02040503050406030204" pitchFamily="18" charset="0"/>
                      </a:rPr>
                      <m:t>𝛿</m:t>
                    </m:r>
                  </m:oMath>
                </a14:m>
                <a:r>
                  <a:rPr lang="en-US" sz="2600" dirty="0">
                    <a:solidFill>
                      <a:schemeClr val="accent2"/>
                    </a:solidFill>
                  </a:rPr>
                  <a:t> </a:t>
                </a:r>
              </a:p>
              <a:p>
                <a:r>
                  <a:rPr lang="en-US" sz="2600" dirty="0"/>
                  <a:t>(“p-value”)</a:t>
                </a:r>
              </a:p>
            </p:txBody>
          </p:sp>
        </mc:Choice>
        <mc:Fallback xmlns="">
          <p:sp>
            <p:nvSpPr>
              <p:cNvPr id="11" name="TextBox 10">
                <a:extLst>
                  <a:ext uri="{FF2B5EF4-FFF2-40B4-BE49-F238E27FC236}">
                    <a16:creationId xmlns:a16="http://schemas.microsoft.com/office/drawing/2014/main" id="{A8AA697D-D2A1-4793-BC7D-B1E6BE2AD619}"/>
                  </a:ext>
                </a:extLst>
              </p:cNvPr>
              <p:cNvSpPr txBox="1">
                <a:spLocks noRot="1" noChangeAspect="1" noMove="1" noResize="1" noEditPoints="1" noAdjustHandles="1" noChangeArrowheads="1" noChangeShapeType="1" noTextEdit="1"/>
              </p:cNvSpPr>
              <p:nvPr/>
            </p:nvSpPr>
            <p:spPr>
              <a:xfrm>
                <a:off x="790557" y="1730112"/>
                <a:ext cx="7749916" cy="2492990"/>
              </a:xfrm>
              <a:prstGeom prst="rect">
                <a:avLst/>
              </a:prstGeom>
              <a:blipFill>
                <a:blip r:embed="rId2"/>
                <a:stretch>
                  <a:fillRect l="-1416" t="-1956" b="-537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2336C3CA-0EB2-472F-A365-F2CD2D5E3C64}"/>
              </a:ext>
            </a:extLst>
          </p:cNvPr>
          <p:cNvPicPr>
            <a:picLocks noChangeAspect="1"/>
          </p:cNvPicPr>
          <p:nvPr/>
        </p:nvPicPr>
        <p:blipFill>
          <a:blip r:embed="rId3"/>
          <a:stretch>
            <a:fillRect/>
          </a:stretch>
        </p:blipFill>
        <p:spPr>
          <a:xfrm>
            <a:off x="5959356" y="4881815"/>
            <a:ext cx="2581116" cy="1325564"/>
          </a:xfrm>
          <a:prstGeom prst="rect">
            <a:avLst/>
          </a:prstGeom>
          <a:ln w="38100">
            <a:solidFill>
              <a:schemeClr val="bg2">
                <a:lumMod val="50000"/>
              </a:schemeClr>
            </a:solid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42611B3-A94E-4751-959A-E1A08F482485}"/>
                  </a:ext>
                </a:extLst>
              </p:cNvPr>
              <p:cNvSpPr txBox="1"/>
              <p:nvPr/>
            </p:nvSpPr>
            <p:spPr>
              <a:xfrm>
                <a:off x="790557" y="4679108"/>
                <a:ext cx="4926579" cy="1859805"/>
              </a:xfrm>
              <a:prstGeom prst="rect">
                <a:avLst/>
              </a:prstGeom>
              <a:noFill/>
            </p:spPr>
            <p:txBody>
              <a:bodyPr wrap="square" rtlCol="0">
                <a:spAutoFit/>
              </a:bodyPr>
              <a:lstStyle/>
              <a:p>
                <a:r>
                  <a:rPr lang="en-US" sz="2600" b="1" dirty="0"/>
                  <a:t>Sample mean: </a:t>
                </a:r>
              </a:p>
              <a:p>
                <a14:m>
                  <m:oMath xmlns:m="http://schemas.openxmlformats.org/officeDocument/2006/math">
                    <m:f>
                      <m:fPr>
                        <m:ctrlPr>
                          <a:rPr lang="en-US" sz="2600" i="1" smtClean="0">
                            <a:solidFill>
                              <a:schemeClr val="accent2"/>
                            </a:solidFill>
                            <a:latin typeface="Cambria Math" panose="02040503050406030204" pitchFamily="18" charset="0"/>
                          </a:rPr>
                        </m:ctrlPr>
                      </m:fPr>
                      <m:num>
                        <m:r>
                          <a:rPr lang="en-US" sz="2600" b="0" i="1" smtClean="0">
                            <a:solidFill>
                              <a:schemeClr val="accent2"/>
                            </a:solidFill>
                            <a:latin typeface="Cambria Math" panose="02040503050406030204" pitchFamily="18" charset="0"/>
                          </a:rPr>
                          <m:t>1</m:t>
                        </m:r>
                      </m:num>
                      <m:den>
                        <m:r>
                          <a:rPr lang="en-US" sz="2600" b="0" i="1" smtClean="0">
                            <a:solidFill>
                              <a:schemeClr val="accent2"/>
                            </a:solidFill>
                            <a:latin typeface="Cambria Math" panose="02040503050406030204" pitchFamily="18" charset="0"/>
                          </a:rPr>
                          <m:t>𝑛</m:t>
                        </m:r>
                      </m:den>
                    </m:f>
                    <m:nary>
                      <m:naryPr>
                        <m:chr m:val="∑"/>
                        <m:subHide m:val="on"/>
                        <m:supHide m:val="on"/>
                        <m:ctrlPr>
                          <a:rPr lang="en-US" sz="2600" b="0" i="1" smtClean="0">
                            <a:solidFill>
                              <a:schemeClr val="accent2"/>
                            </a:solidFill>
                            <a:latin typeface="Cambria Math" panose="02040503050406030204" pitchFamily="18" charset="0"/>
                          </a:rPr>
                        </m:ctrlPr>
                      </m:naryPr>
                      <m:sub/>
                      <m:sup/>
                      <m:e>
                        <m:sSub>
                          <m:sSubPr>
                            <m:ctrlPr>
                              <a:rPr lang="en-US" sz="2600" b="0" i="1" smtClean="0">
                                <a:solidFill>
                                  <a:schemeClr val="accent2"/>
                                </a:solidFill>
                                <a:latin typeface="Cambria Math" panose="02040503050406030204" pitchFamily="18" charset="0"/>
                              </a:rPr>
                            </m:ctrlPr>
                          </m:sSubPr>
                          <m:e>
                            <m:r>
                              <a:rPr lang="en-US" sz="2600" b="0" i="1" smtClean="0">
                                <a:solidFill>
                                  <a:schemeClr val="accent2"/>
                                </a:solidFill>
                                <a:latin typeface="Cambria Math" panose="02040503050406030204" pitchFamily="18" charset="0"/>
                              </a:rPr>
                              <m:t>𝑋</m:t>
                            </m:r>
                          </m:e>
                          <m:sub>
                            <m:r>
                              <a:rPr lang="en-US" sz="2600" b="0" i="1" smtClean="0">
                                <a:solidFill>
                                  <a:schemeClr val="accent2"/>
                                </a:solidFill>
                                <a:latin typeface="Cambria Math" panose="02040503050406030204" pitchFamily="18" charset="0"/>
                              </a:rPr>
                              <m:t>𝑖</m:t>
                            </m:r>
                          </m:sub>
                        </m:sSub>
                      </m:e>
                    </m:nary>
                  </m:oMath>
                </a14:m>
                <a:r>
                  <a:rPr lang="en-US" sz="2600" dirty="0"/>
                  <a:t> is good for </a:t>
                </a:r>
                <a:r>
                  <a:rPr lang="en-US" sz="2600" i="1" dirty="0"/>
                  <a:t>nice data</a:t>
                </a:r>
              </a:p>
              <a:p>
                <a:endParaRPr lang="en-US" sz="2600" i="1" dirty="0"/>
              </a:p>
              <a:p>
                <a:r>
                  <a:rPr lang="en-US" sz="2600" i="1" dirty="0"/>
                  <a:t>(population is Gaussian)</a:t>
                </a:r>
              </a:p>
            </p:txBody>
          </p:sp>
        </mc:Choice>
        <mc:Fallback xmlns="">
          <p:sp>
            <p:nvSpPr>
              <p:cNvPr id="6" name="TextBox 5">
                <a:extLst>
                  <a:ext uri="{FF2B5EF4-FFF2-40B4-BE49-F238E27FC236}">
                    <a16:creationId xmlns:a16="http://schemas.microsoft.com/office/drawing/2014/main" id="{742611B3-A94E-4751-959A-E1A08F482485}"/>
                  </a:ext>
                </a:extLst>
              </p:cNvPr>
              <p:cNvSpPr txBox="1">
                <a:spLocks noRot="1" noChangeAspect="1" noMove="1" noResize="1" noEditPoints="1" noAdjustHandles="1" noChangeArrowheads="1" noChangeShapeType="1" noTextEdit="1"/>
              </p:cNvSpPr>
              <p:nvPr/>
            </p:nvSpPr>
            <p:spPr>
              <a:xfrm>
                <a:off x="790557" y="4679108"/>
                <a:ext cx="4926579" cy="1859805"/>
              </a:xfrm>
              <a:prstGeom prst="rect">
                <a:avLst/>
              </a:prstGeom>
              <a:blipFill>
                <a:blip r:embed="rId4"/>
                <a:stretch>
                  <a:fillRect l="-2228" t="-2951" b="-7541"/>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8192F871-D1DB-4E32-9CFA-DE4B9BFA8C77}"/>
              </a:ext>
            </a:extLst>
          </p:cNvPr>
          <p:cNvSpPr>
            <a:spLocks noGrp="1"/>
          </p:cNvSpPr>
          <p:nvPr>
            <p:ph type="sldNum" sz="quarter" idx="12"/>
          </p:nvPr>
        </p:nvSpPr>
        <p:spPr/>
        <p:txBody>
          <a:bodyPr/>
          <a:lstStyle/>
          <a:p>
            <a:fld id="{ED922394-96B1-4130-9F58-06B799E76477}" type="slidenum">
              <a:rPr lang="en-US" smtClean="0"/>
              <a:t>41</a:t>
            </a:fld>
            <a:endParaRPr lang="en-US"/>
          </a:p>
        </p:txBody>
      </p:sp>
    </p:spTree>
    <p:extLst>
      <p:ext uri="{BB962C8B-B14F-4D97-AF65-F5344CB8AC3E}">
        <p14:creationId xmlns:p14="http://schemas.microsoft.com/office/powerpoint/2010/main" val="1180133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371351D-3DDE-434C-BC8E-CD9511092B1E}"/>
              </a:ext>
            </a:extLst>
          </p:cNvPr>
          <p:cNvSpPr txBox="1"/>
          <p:nvPr/>
        </p:nvSpPr>
        <p:spPr>
          <a:xfrm>
            <a:off x="790557" y="792085"/>
            <a:ext cx="7749916" cy="492443"/>
          </a:xfrm>
          <a:prstGeom prst="rect">
            <a:avLst/>
          </a:prstGeom>
          <a:noFill/>
        </p:spPr>
        <p:txBody>
          <a:bodyPr wrap="square" rtlCol="0">
            <a:spAutoFit/>
          </a:bodyPr>
          <a:lstStyle/>
          <a:p>
            <a:r>
              <a:rPr lang="en-US" sz="2600" b="1" dirty="0"/>
              <a:t>Task: </a:t>
            </a:r>
            <a:r>
              <a:rPr lang="en-US" sz="2600" dirty="0"/>
              <a:t>estimate the </a:t>
            </a:r>
            <a:r>
              <a:rPr lang="en-US" sz="2600" i="1" dirty="0"/>
              <a:t>mean </a:t>
            </a:r>
            <a:r>
              <a:rPr lang="en-US" sz="2600" dirty="0"/>
              <a:t>with </a:t>
            </a:r>
            <a:r>
              <a:rPr lang="en-US" sz="2600" i="1" dirty="0"/>
              <a:t>confidence intervals</a:t>
            </a:r>
            <a:endParaRPr lang="en-US" sz="2600" b="1"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8AA697D-D2A1-4793-BC7D-B1E6BE2AD619}"/>
                  </a:ext>
                </a:extLst>
              </p:cNvPr>
              <p:cNvSpPr txBox="1"/>
              <p:nvPr/>
            </p:nvSpPr>
            <p:spPr>
              <a:xfrm>
                <a:off x="790557" y="1730112"/>
                <a:ext cx="7749916" cy="2492990"/>
              </a:xfrm>
              <a:prstGeom prst="rect">
                <a:avLst/>
              </a:prstGeom>
              <a:noFill/>
            </p:spPr>
            <p:txBody>
              <a:bodyPr wrap="square" rtlCol="0">
                <a:spAutoFit/>
              </a:bodyPr>
              <a:lstStyle/>
              <a:p>
                <a:r>
                  <a:rPr lang="en-US" sz="2600" b="1" dirty="0"/>
                  <a:t>Input: </a:t>
                </a:r>
                <a14:m>
                  <m:oMath xmlns:m="http://schemas.openxmlformats.org/officeDocument/2006/math">
                    <m:sSub>
                      <m:sSubPr>
                        <m:ctrlPr>
                          <a:rPr lang="en-US" sz="2600" i="1" smtClean="0">
                            <a:solidFill>
                              <a:schemeClr val="accent2"/>
                            </a:solidFill>
                            <a:latin typeface="Cambria Math" panose="02040503050406030204" pitchFamily="18" charset="0"/>
                          </a:rPr>
                        </m:ctrlPr>
                      </m:sSubPr>
                      <m:e>
                        <m:r>
                          <a:rPr lang="en-US" sz="2600" b="0" i="1" smtClean="0">
                            <a:solidFill>
                              <a:schemeClr val="accent2"/>
                            </a:solidFill>
                            <a:latin typeface="Cambria Math" panose="02040503050406030204" pitchFamily="18" charset="0"/>
                          </a:rPr>
                          <m:t>𝑋</m:t>
                        </m:r>
                      </m:e>
                      <m:sub>
                        <m:r>
                          <a:rPr lang="en-US" sz="2600" b="0" i="1" smtClean="0">
                            <a:solidFill>
                              <a:schemeClr val="accent2"/>
                            </a:solidFill>
                            <a:latin typeface="Cambria Math" panose="02040503050406030204" pitchFamily="18" charset="0"/>
                          </a:rPr>
                          <m:t>1</m:t>
                        </m:r>
                      </m:sub>
                    </m:sSub>
                    <m:r>
                      <a:rPr lang="en-US" sz="2600" b="0" i="1" smtClean="0">
                        <a:solidFill>
                          <a:schemeClr val="accent2"/>
                        </a:solidFill>
                        <a:latin typeface="Cambria Math" panose="02040503050406030204" pitchFamily="18" charset="0"/>
                      </a:rPr>
                      <m:t>,…,</m:t>
                    </m:r>
                    <m:sSub>
                      <m:sSubPr>
                        <m:ctrlPr>
                          <a:rPr lang="en-US" sz="2600" i="1" smtClean="0">
                            <a:solidFill>
                              <a:schemeClr val="accent2"/>
                            </a:solidFill>
                            <a:latin typeface="Cambria Math" panose="02040503050406030204" pitchFamily="18" charset="0"/>
                          </a:rPr>
                        </m:ctrlPr>
                      </m:sSubPr>
                      <m:e>
                        <m:r>
                          <a:rPr lang="en-US" sz="2600" b="0" i="1" smtClean="0">
                            <a:solidFill>
                              <a:schemeClr val="accent2"/>
                            </a:solidFill>
                            <a:latin typeface="Cambria Math" panose="02040503050406030204" pitchFamily="18" charset="0"/>
                          </a:rPr>
                          <m:t>𝑋</m:t>
                        </m:r>
                      </m:e>
                      <m:sub>
                        <m:r>
                          <a:rPr lang="en-US" sz="2600" b="0" i="1" smtClean="0">
                            <a:solidFill>
                              <a:schemeClr val="accent2"/>
                            </a:solidFill>
                            <a:latin typeface="Cambria Math" panose="02040503050406030204" pitchFamily="18" charset="0"/>
                          </a:rPr>
                          <m:t>𝑛</m:t>
                        </m:r>
                      </m:sub>
                    </m:sSub>
                    <m:r>
                      <a:rPr lang="en-US" sz="2600" b="0" i="1" smtClean="0">
                        <a:solidFill>
                          <a:schemeClr val="accent2"/>
                        </a:solidFill>
                        <a:latin typeface="Cambria Math" panose="02040503050406030204" pitchFamily="18" charset="0"/>
                      </a:rPr>
                      <m:t>∼</m:t>
                    </m:r>
                    <m:r>
                      <a:rPr lang="en-US" sz="2600" b="0" i="1" smtClean="0">
                        <a:solidFill>
                          <a:schemeClr val="accent2"/>
                        </a:solidFill>
                        <a:latin typeface="Cambria Math" panose="02040503050406030204" pitchFamily="18" charset="0"/>
                      </a:rPr>
                      <m:t>𝐷</m:t>
                    </m:r>
                  </m:oMath>
                </a14:m>
                <a:r>
                  <a:rPr lang="en-US" sz="2600" dirty="0"/>
                  <a:t>. </a:t>
                </a:r>
              </a:p>
              <a:p>
                <a:r>
                  <a:rPr lang="en-US" sz="2600" b="1" dirty="0"/>
                  <a:t>Goal: </a:t>
                </a:r>
                <a:r>
                  <a:rPr lang="en-US" sz="2600" dirty="0"/>
                  <a:t>estimate </a:t>
                </a:r>
                <a14:m>
                  <m:oMath xmlns:m="http://schemas.openxmlformats.org/officeDocument/2006/math">
                    <m:r>
                      <a:rPr lang="en-US" sz="2600" b="0" i="1" smtClean="0">
                        <a:solidFill>
                          <a:schemeClr val="accent2"/>
                        </a:solidFill>
                        <a:latin typeface="Cambria Math" panose="02040503050406030204" pitchFamily="18" charset="0"/>
                      </a:rPr>
                      <m:t>𝜇</m:t>
                    </m:r>
                    <m:r>
                      <a:rPr lang="en-US" sz="2600" b="0" i="1" smtClean="0">
                        <a:solidFill>
                          <a:schemeClr val="accent2"/>
                        </a:solidFill>
                        <a:latin typeface="Cambria Math" panose="02040503050406030204" pitchFamily="18" charset="0"/>
                      </a:rPr>
                      <m:t>= </m:t>
                    </m:r>
                    <m:sSub>
                      <m:sSubPr>
                        <m:ctrlPr>
                          <a:rPr lang="en-US" sz="2600" b="0" i="1" smtClean="0">
                            <a:solidFill>
                              <a:schemeClr val="accent2"/>
                            </a:solidFill>
                            <a:latin typeface="Cambria Math" panose="02040503050406030204" pitchFamily="18" charset="0"/>
                            <a:ea typeface="Cambria Math" panose="02040503050406030204" pitchFamily="18" charset="0"/>
                          </a:rPr>
                        </m:ctrlPr>
                      </m:sSubPr>
                      <m:e>
                        <m:r>
                          <a:rPr lang="en-US" sz="2600" b="0" i="1" smtClean="0">
                            <a:solidFill>
                              <a:schemeClr val="accent2"/>
                            </a:solidFill>
                            <a:latin typeface="Cambria Math" panose="02040503050406030204" pitchFamily="18" charset="0"/>
                            <a:ea typeface="Cambria Math" panose="02040503050406030204" pitchFamily="18" charset="0"/>
                          </a:rPr>
                          <m:t>𝔼</m:t>
                        </m:r>
                      </m:e>
                      <m:sub>
                        <m:r>
                          <a:rPr lang="en-US" sz="2600" b="0" i="1" smtClean="0">
                            <a:solidFill>
                              <a:schemeClr val="accent2"/>
                            </a:solidFill>
                            <a:latin typeface="Cambria Math" panose="02040503050406030204" pitchFamily="18" charset="0"/>
                            <a:ea typeface="Cambria Math" panose="02040503050406030204" pitchFamily="18" charset="0"/>
                          </a:rPr>
                          <m:t>𝑋</m:t>
                        </m:r>
                        <m:r>
                          <a:rPr lang="en-US" sz="2600" b="0" i="1" smtClean="0">
                            <a:solidFill>
                              <a:schemeClr val="accent2"/>
                            </a:solidFill>
                            <a:latin typeface="Cambria Math" panose="02040503050406030204" pitchFamily="18" charset="0"/>
                            <a:ea typeface="Cambria Math" panose="02040503050406030204" pitchFamily="18" charset="0"/>
                          </a:rPr>
                          <m:t>∼</m:t>
                        </m:r>
                        <m:r>
                          <a:rPr lang="en-US" sz="2600" b="0" i="1" smtClean="0">
                            <a:solidFill>
                              <a:schemeClr val="accent2"/>
                            </a:solidFill>
                            <a:latin typeface="Cambria Math" panose="02040503050406030204" pitchFamily="18" charset="0"/>
                            <a:ea typeface="Cambria Math" panose="02040503050406030204" pitchFamily="18" charset="0"/>
                          </a:rPr>
                          <m:t>𝐷</m:t>
                        </m:r>
                      </m:sub>
                    </m:sSub>
                    <m:r>
                      <a:rPr lang="en-US" sz="2600" b="0" i="1" smtClean="0">
                        <a:solidFill>
                          <a:schemeClr val="accent2"/>
                        </a:solidFill>
                        <a:latin typeface="Cambria Math" panose="02040503050406030204" pitchFamily="18" charset="0"/>
                        <a:ea typeface="Cambria Math" panose="02040503050406030204" pitchFamily="18" charset="0"/>
                      </a:rPr>
                      <m:t>𝑋</m:t>
                    </m:r>
                  </m:oMath>
                </a14:m>
                <a:r>
                  <a:rPr lang="en-US" sz="2600" dirty="0">
                    <a:solidFill>
                      <a:schemeClr val="accent2"/>
                    </a:solidFill>
                  </a:rPr>
                  <a:t> </a:t>
                </a:r>
                <a:r>
                  <a:rPr lang="en-US" sz="2600" dirty="0"/>
                  <a:t>by </a:t>
                </a:r>
                <a14:m>
                  <m:oMath xmlns:m="http://schemas.openxmlformats.org/officeDocument/2006/math">
                    <m:acc>
                      <m:accPr>
                        <m:chr m:val="̂"/>
                        <m:ctrlPr>
                          <a:rPr lang="en-US" sz="2600" i="1" smtClean="0">
                            <a:solidFill>
                              <a:schemeClr val="accent2"/>
                            </a:solidFill>
                            <a:latin typeface="Cambria Math" panose="02040503050406030204" pitchFamily="18" charset="0"/>
                          </a:rPr>
                        </m:ctrlPr>
                      </m:accPr>
                      <m:e>
                        <m:r>
                          <a:rPr lang="en-US" sz="2600" b="0" i="1" smtClean="0">
                            <a:solidFill>
                              <a:schemeClr val="accent2"/>
                            </a:solidFill>
                            <a:latin typeface="Cambria Math" panose="02040503050406030204" pitchFamily="18" charset="0"/>
                          </a:rPr>
                          <m:t>𝜇</m:t>
                        </m:r>
                      </m:e>
                    </m:acc>
                    <m:r>
                      <a:rPr lang="en-US" sz="2600" b="0" i="1" dirty="0" smtClean="0">
                        <a:solidFill>
                          <a:schemeClr val="accent2"/>
                        </a:solidFill>
                        <a:latin typeface="Cambria Math" panose="02040503050406030204" pitchFamily="18" charset="0"/>
                      </a:rPr>
                      <m:t>(</m:t>
                    </m:r>
                    <m:sSub>
                      <m:sSubPr>
                        <m:ctrlPr>
                          <a:rPr lang="en-US" sz="2600" i="1" dirty="0" smtClean="0">
                            <a:solidFill>
                              <a:schemeClr val="accent2"/>
                            </a:solidFill>
                            <a:latin typeface="Cambria Math" panose="02040503050406030204" pitchFamily="18" charset="0"/>
                          </a:rPr>
                        </m:ctrlPr>
                      </m:sSubPr>
                      <m:e>
                        <m:r>
                          <a:rPr lang="en-US" sz="2600" b="0" i="1" dirty="0" smtClean="0">
                            <a:solidFill>
                              <a:schemeClr val="accent2"/>
                            </a:solidFill>
                            <a:latin typeface="Cambria Math" panose="02040503050406030204" pitchFamily="18" charset="0"/>
                          </a:rPr>
                          <m:t>𝑋</m:t>
                        </m:r>
                      </m:e>
                      <m:sub>
                        <m:r>
                          <a:rPr lang="en-US" sz="2600" b="0" i="1" dirty="0" smtClean="0">
                            <a:solidFill>
                              <a:schemeClr val="accent2"/>
                            </a:solidFill>
                            <a:latin typeface="Cambria Math" panose="02040503050406030204" pitchFamily="18" charset="0"/>
                          </a:rPr>
                          <m:t>1</m:t>
                        </m:r>
                      </m:sub>
                    </m:sSub>
                    <m:r>
                      <a:rPr lang="en-US" sz="2600" b="0" i="1" dirty="0" smtClean="0">
                        <a:solidFill>
                          <a:schemeClr val="accent2"/>
                        </a:solidFill>
                        <a:latin typeface="Cambria Math" panose="02040503050406030204" pitchFamily="18" charset="0"/>
                      </a:rPr>
                      <m:t>,…,</m:t>
                    </m:r>
                    <m:sSub>
                      <m:sSubPr>
                        <m:ctrlPr>
                          <a:rPr lang="en-US" sz="2600" i="1" dirty="0" smtClean="0">
                            <a:solidFill>
                              <a:schemeClr val="accent2"/>
                            </a:solidFill>
                            <a:latin typeface="Cambria Math" panose="02040503050406030204" pitchFamily="18" charset="0"/>
                          </a:rPr>
                        </m:ctrlPr>
                      </m:sSubPr>
                      <m:e>
                        <m:r>
                          <a:rPr lang="en-US" sz="2600" b="0" i="1" dirty="0" smtClean="0">
                            <a:solidFill>
                              <a:schemeClr val="accent2"/>
                            </a:solidFill>
                            <a:latin typeface="Cambria Math" panose="02040503050406030204" pitchFamily="18" charset="0"/>
                          </a:rPr>
                          <m:t>𝑋</m:t>
                        </m:r>
                      </m:e>
                      <m:sub>
                        <m:r>
                          <a:rPr lang="en-US" sz="2600" b="0" i="1" dirty="0" smtClean="0">
                            <a:solidFill>
                              <a:schemeClr val="accent2"/>
                            </a:solidFill>
                            <a:latin typeface="Cambria Math" panose="02040503050406030204" pitchFamily="18" charset="0"/>
                          </a:rPr>
                          <m:t>𝑛</m:t>
                        </m:r>
                      </m:sub>
                    </m:sSub>
                    <m:r>
                      <a:rPr lang="en-US" sz="2600" b="0" i="1" dirty="0" smtClean="0">
                        <a:solidFill>
                          <a:schemeClr val="accent2"/>
                        </a:solidFill>
                        <a:latin typeface="Cambria Math" panose="02040503050406030204" pitchFamily="18" charset="0"/>
                      </a:rPr>
                      <m:t>)</m:t>
                    </m:r>
                  </m:oMath>
                </a14:m>
                <a:endParaRPr lang="en-US" sz="2600" dirty="0">
                  <a:solidFill>
                    <a:schemeClr val="accent2"/>
                  </a:solidFill>
                </a:endParaRPr>
              </a:p>
              <a:p>
                <a:endParaRPr lang="en-US" sz="2600" b="1" dirty="0"/>
              </a:p>
              <a:p>
                <a:r>
                  <a:rPr lang="en-US" sz="2600" b="1" dirty="0"/>
                  <a:t>Measure of Success: </a:t>
                </a:r>
              </a:p>
              <a:p>
                <a14:m>
                  <m:oMath xmlns:m="http://schemas.openxmlformats.org/officeDocument/2006/math">
                    <m:d>
                      <m:dPr>
                        <m:begChr m:val="‖"/>
                        <m:endChr m:val="‖"/>
                        <m:ctrlPr>
                          <a:rPr lang="en-US" sz="2600" i="1" smtClean="0">
                            <a:solidFill>
                              <a:schemeClr val="accent2"/>
                            </a:solidFill>
                            <a:latin typeface="Cambria Math" panose="02040503050406030204" pitchFamily="18" charset="0"/>
                          </a:rPr>
                        </m:ctrlPr>
                      </m:dPr>
                      <m:e>
                        <m:acc>
                          <m:accPr>
                            <m:chr m:val="̂"/>
                            <m:ctrlPr>
                              <a:rPr lang="en-US" sz="2600" i="1" smtClean="0">
                                <a:solidFill>
                                  <a:schemeClr val="accent2"/>
                                </a:solidFill>
                                <a:latin typeface="Cambria Math" panose="02040503050406030204" pitchFamily="18" charset="0"/>
                              </a:rPr>
                            </m:ctrlPr>
                          </m:accPr>
                          <m:e>
                            <m:r>
                              <a:rPr lang="en-US" sz="2600" b="0" i="1" smtClean="0">
                                <a:solidFill>
                                  <a:schemeClr val="accent2"/>
                                </a:solidFill>
                                <a:latin typeface="Cambria Math" panose="02040503050406030204" pitchFamily="18" charset="0"/>
                              </a:rPr>
                              <m:t>𝜇</m:t>
                            </m:r>
                          </m:e>
                        </m:acc>
                        <m:r>
                          <a:rPr lang="en-US" sz="2600" b="0" i="1" dirty="0" smtClean="0">
                            <a:solidFill>
                              <a:schemeClr val="accent2"/>
                            </a:solidFill>
                            <a:latin typeface="Cambria Math" panose="02040503050406030204" pitchFamily="18" charset="0"/>
                          </a:rPr>
                          <m:t>−</m:t>
                        </m:r>
                        <m:r>
                          <a:rPr lang="en-US" sz="2600" b="0" i="1" dirty="0" smtClean="0">
                            <a:solidFill>
                              <a:schemeClr val="accent2"/>
                            </a:solidFill>
                            <a:latin typeface="Cambria Math" panose="02040503050406030204" pitchFamily="18" charset="0"/>
                          </a:rPr>
                          <m:t>𝜇</m:t>
                        </m:r>
                      </m:e>
                    </m:d>
                    <m:r>
                      <a:rPr lang="en-US" sz="2600" b="0" i="1" smtClean="0">
                        <a:solidFill>
                          <a:schemeClr val="accent2"/>
                        </a:solidFill>
                        <a:latin typeface="Cambria Math" panose="02040503050406030204" pitchFamily="18" charset="0"/>
                      </a:rPr>
                      <m:t>≤</m:t>
                    </m:r>
                    <m:r>
                      <a:rPr lang="en-US" sz="2600" b="0" i="1" smtClean="0">
                        <a:solidFill>
                          <a:schemeClr val="accent2"/>
                        </a:solidFill>
                        <a:latin typeface="Cambria Math" panose="02040503050406030204" pitchFamily="18" charset="0"/>
                      </a:rPr>
                      <m:t>𝑟</m:t>
                    </m:r>
                    <m:r>
                      <a:rPr lang="en-US" sz="2600" b="0" i="1" smtClean="0">
                        <a:solidFill>
                          <a:schemeClr val="accent2"/>
                        </a:solidFill>
                        <a:latin typeface="Cambria Math" panose="02040503050406030204" pitchFamily="18" charset="0"/>
                      </a:rPr>
                      <m:t>(</m:t>
                    </m:r>
                    <m:r>
                      <a:rPr lang="en-US" sz="2600" b="0" i="1" smtClean="0">
                        <a:solidFill>
                          <a:schemeClr val="accent2"/>
                        </a:solidFill>
                        <a:latin typeface="Cambria Math" panose="02040503050406030204" pitchFamily="18" charset="0"/>
                      </a:rPr>
                      <m:t>𝛿</m:t>
                    </m:r>
                    <m:r>
                      <a:rPr lang="en-US" sz="2600" b="0" i="1" smtClean="0">
                        <a:solidFill>
                          <a:schemeClr val="accent2"/>
                        </a:solidFill>
                        <a:latin typeface="Cambria Math" panose="02040503050406030204" pitchFamily="18" charset="0"/>
                      </a:rPr>
                      <m:t>)</m:t>
                    </m:r>
                  </m:oMath>
                </a14:m>
                <a:r>
                  <a:rPr lang="en-US" sz="2600" dirty="0">
                    <a:solidFill>
                      <a:schemeClr val="accent2"/>
                    </a:solidFill>
                  </a:rPr>
                  <a:t> </a:t>
                </a:r>
                <a:r>
                  <a:rPr lang="en-US" sz="2600" dirty="0"/>
                  <a:t>with probability at least </a:t>
                </a:r>
                <a14:m>
                  <m:oMath xmlns:m="http://schemas.openxmlformats.org/officeDocument/2006/math">
                    <m:r>
                      <a:rPr lang="en-US" sz="2600" b="0" i="1" smtClean="0">
                        <a:solidFill>
                          <a:schemeClr val="accent2"/>
                        </a:solidFill>
                        <a:latin typeface="Cambria Math" panose="02040503050406030204" pitchFamily="18" charset="0"/>
                      </a:rPr>
                      <m:t>1−</m:t>
                    </m:r>
                    <m:r>
                      <a:rPr lang="en-US" sz="2600" b="0" i="1" smtClean="0">
                        <a:solidFill>
                          <a:schemeClr val="accent2"/>
                        </a:solidFill>
                        <a:latin typeface="Cambria Math" panose="02040503050406030204" pitchFamily="18" charset="0"/>
                      </a:rPr>
                      <m:t>𝛿</m:t>
                    </m:r>
                  </m:oMath>
                </a14:m>
                <a:r>
                  <a:rPr lang="en-US" sz="2600" dirty="0">
                    <a:solidFill>
                      <a:schemeClr val="accent2"/>
                    </a:solidFill>
                  </a:rPr>
                  <a:t> </a:t>
                </a:r>
              </a:p>
              <a:p>
                <a:r>
                  <a:rPr lang="en-US" sz="2600" dirty="0"/>
                  <a:t>(“p-value”)</a:t>
                </a:r>
              </a:p>
            </p:txBody>
          </p:sp>
        </mc:Choice>
        <mc:Fallback xmlns="">
          <p:sp>
            <p:nvSpPr>
              <p:cNvPr id="11" name="TextBox 10">
                <a:extLst>
                  <a:ext uri="{FF2B5EF4-FFF2-40B4-BE49-F238E27FC236}">
                    <a16:creationId xmlns:a16="http://schemas.microsoft.com/office/drawing/2014/main" id="{A8AA697D-D2A1-4793-BC7D-B1E6BE2AD619}"/>
                  </a:ext>
                </a:extLst>
              </p:cNvPr>
              <p:cNvSpPr txBox="1">
                <a:spLocks noRot="1" noChangeAspect="1" noMove="1" noResize="1" noEditPoints="1" noAdjustHandles="1" noChangeArrowheads="1" noChangeShapeType="1" noTextEdit="1"/>
              </p:cNvSpPr>
              <p:nvPr/>
            </p:nvSpPr>
            <p:spPr>
              <a:xfrm>
                <a:off x="790557" y="1730112"/>
                <a:ext cx="7749916" cy="2492990"/>
              </a:xfrm>
              <a:prstGeom prst="rect">
                <a:avLst/>
              </a:prstGeom>
              <a:blipFill>
                <a:blip r:embed="rId2"/>
                <a:stretch>
                  <a:fillRect l="-1416" t="-1956" b="-537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2336C3CA-0EB2-472F-A365-F2CD2D5E3C64}"/>
              </a:ext>
            </a:extLst>
          </p:cNvPr>
          <p:cNvPicPr>
            <a:picLocks noChangeAspect="1"/>
          </p:cNvPicPr>
          <p:nvPr/>
        </p:nvPicPr>
        <p:blipFill>
          <a:blip r:embed="rId3"/>
          <a:stretch>
            <a:fillRect/>
          </a:stretch>
        </p:blipFill>
        <p:spPr>
          <a:xfrm>
            <a:off x="5959356" y="4881815"/>
            <a:ext cx="2581116" cy="1325564"/>
          </a:xfrm>
          <a:prstGeom prst="rect">
            <a:avLst/>
          </a:prstGeom>
          <a:ln w="38100">
            <a:solidFill>
              <a:schemeClr val="bg2">
                <a:lumMod val="50000"/>
              </a:schemeClr>
            </a:solidFill>
          </a:ln>
        </p:spPr>
      </p:pic>
      <p:sp>
        <p:nvSpPr>
          <p:cNvPr id="7" name="TextBox 6">
            <a:extLst>
              <a:ext uri="{FF2B5EF4-FFF2-40B4-BE49-F238E27FC236}">
                <a16:creationId xmlns:a16="http://schemas.microsoft.com/office/drawing/2014/main" id="{8B962A36-35FB-4D64-8B17-AD592AA5E4FA}"/>
              </a:ext>
            </a:extLst>
          </p:cNvPr>
          <p:cNvSpPr txBox="1"/>
          <p:nvPr/>
        </p:nvSpPr>
        <p:spPr>
          <a:xfrm>
            <a:off x="790557" y="4616621"/>
            <a:ext cx="4926579" cy="492443"/>
          </a:xfrm>
          <a:prstGeom prst="rect">
            <a:avLst/>
          </a:prstGeom>
          <a:noFill/>
        </p:spPr>
        <p:txBody>
          <a:bodyPr wrap="square" rtlCol="0">
            <a:spAutoFit/>
          </a:bodyPr>
          <a:lstStyle/>
          <a:p>
            <a:r>
              <a:rPr lang="en-US" sz="2600" i="1" dirty="0"/>
              <a:t>What if the population is </a:t>
            </a:r>
            <a:r>
              <a:rPr lang="en-US" sz="2600" b="1" i="1" dirty="0"/>
              <a:t>nasty</a:t>
            </a:r>
            <a:r>
              <a:rPr lang="en-US" sz="2600" i="1" dirty="0"/>
              <a:t>?</a:t>
            </a:r>
          </a:p>
        </p:txBody>
      </p:sp>
      <p:pic>
        <p:nvPicPr>
          <p:cNvPr id="8" name="Picture 7">
            <a:extLst>
              <a:ext uri="{FF2B5EF4-FFF2-40B4-BE49-F238E27FC236}">
                <a16:creationId xmlns:a16="http://schemas.microsoft.com/office/drawing/2014/main" id="{FE5F52E3-EA96-4270-81D6-37BC43AA82DD}"/>
              </a:ext>
            </a:extLst>
          </p:cNvPr>
          <p:cNvPicPr>
            <a:picLocks noChangeAspect="1"/>
          </p:cNvPicPr>
          <p:nvPr/>
        </p:nvPicPr>
        <p:blipFill>
          <a:blip r:embed="rId4"/>
          <a:stretch>
            <a:fillRect/>
          </a:stretch>
        </p:blipFill>
        <p:spPr>
          <a:xfrm>
            <a:off x="790557" y="5501113"/>
            <a:ext cx="3493376" cy="706266"/>
          </a:xfrm>
          <a:prstGeom prst="rect">
            <a:avLst/>
          </a:prstGeom>
          <a:ln w="38100">
            <a:solidFill>
              <a:schemeClr val="bg2">
                <a:lumMod val="50000"/>
              </a:schemeClr>
            </a:solidFill>
          </a:ln>
        </p:spPr>
      </p:pic>
      <p:sp>
        <p:nvSpPr>
          <p:cNvPr id="3" name="Slide Number Placeholder 2">
            <a:extLst>
              <a:ext uri="{FF2B5EF4-FFF2-40B4-BE49-F238E27FC236}">
                <a16:creationId xmlns:a16="http://schemas.microsoft.com/office/drawing/2014/main" id="{455D068B-67DA-49E4-AAE7-B1250238D0B3}"/>
              </a:ext>
            </a:extLst>
          </p:cNvPr>
          <p:cNvSpPr>
            <a:spLocks noGrp="1"/>
          </p:cNvSpPr>
          <p:nvPr>
            <p:ph type="sldNum" sz="quarter" idx="12"/>
          </p:nvPr>
        </p:nvSpPr>
        <p:spPr/>
        <p:txBody>
          <a:bodyPr/>
          <a:lstStyle/>
          <a:p>
            <a:fld id="{ED922394-96B1-4130-9F58-06B799E76477}" type="slidenum">
              <a:rPr lang="en-US" smtClean="0"/>
              <a:t>42</a:t>
            </a:fld>
            <a:endParaRPr lang="en-US"/>
          </a:p>
        </p:txBody>
      </p:sp>
    </p:spTree>
    <p:extLst>
      <p:ext uri="{BB962C8B-B14F-4D97-AF65-F5344CB8AC3E}">
        <p14:creationId xmlns:p14="http://schemas.microsoft.com/office/powerpoint/2010/main" val="35095821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67C0D7D-03C9-4B91-9534-5874E87D0ABC}"/>
              </a:ext>
            </a:extLst>
          </p:cNvPr>
          <p:cNvSpPr txBox="1"/>
          <p:nvPr/>
        </p:nvSpPr>
        <p:spPr>
          <a:xfrm>
            <a:off x="790557" y="323967"/>
            <a:ext cx="4926579" cy="492443"/>
          </a:xfrm>
          <a:prstGeom prst="rect">
            <a:avLst/>
          </a:prstGeom>
          <a:noFill/>
        </p:spPr>
        <p:txBody>
          <a:bodyPr wrap="square" rtlCol="0">
            <a:spAutoFit/>
          </a:bodyPr>
          <a:lstStyle/>
          <a:p>
            <a:r>
              <a:rPr lang="en-US" sz="2600" i="1" dirty="0"/>
              <a:t>What if the population is </a:t>
            </a:r>
            <a:r>
              <a:rPr lang="en-US" sz="2600" b="1" i="1" dirty="0"/>
              <a:t>nasty</a:t>
            </a:r>
            <a:r>
              <a:rPr lang="en-US" sz="2600" i="1" dirty="0"/>
              <a:t>?</a:t>
            </a:r>
          </a:p>
        </p:txBody>
      </p:sp>
      <p:pic>
        <p:nvPicPr>
          <p:cNvPr id="13" name="Picture 12">
            <a:extLst>
              <a:ext uri="{FF2B5EF4-FFF2-40B4-BE49-F238E27FC236}">
                <a16:creationId xmlns:a16="http://schemas.microsoft.com/office/drawing/2014/main" id="{93EBA037-4F83-4300-A9C5-CB0B02015F8E}"/>
              </a:ext>
            </a:extLst>
          </p:cNvPr>
          <p:cNvPicPr>
            <a:picLocks noChangeAspect="1"/>
          </p:cNvPicPr>
          <p:nvPr/>
        </p:nvPicPr>
        <p:blipFill>
          <a:blip r:embed="rId2"/>
          <a:stretch>
            <a:fillRect/>
          </a:stretch>
        </p:blipFill>
        <p:spPr>
          <a:xfrm>
            <a:off x="790557" y="1050014"/>
            <a:ext cx="3493376" cy="706266"/>
          </a:xfrm>
          <a:prstGeom prst="rect">
            <a:avLst/>
          </a:prstGeom>
          <a:ln w="38100">
            <a:solidFill>
              <a:schemeClr val="bg2">
                <a:lumMod val="50000"/>
              </a:schemeClr>
            </a:solidFill>
          </a:ln>
        </p:spPr>
      </p:pic>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8DB52A26-F3A7-4097-8A3C-DBBB17BC1EF1}"/>
                  </a:ext>
                </a:extLst>
              </p:cNvPr>
              <p:cNvSpPr txBox="1">
                <a:spLocks/>
              </p:cNvSpPr>
              <p:nvPr/>
            </p:nvSpPr>
            <p:spPr>
              <a:xfrm>
                <a:off x="628650" y="2026976"/>
                <a:ext cx="7705725" cy="78565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accent2">
                        <a:lumMod val="75000"/>
                      </a:schemeClr>
                    </a:solidFill>
                  </a:rPr>
                  <a:t>“I am 95% confident that the average US household financial holdings are $339,900 </a:t>
                </a:r>
                <a14:m>
                  <m:oMath xmlns:m="http://schemas.openxmlformats.org/officeDocument/2006/math">
                    <m:r>
                      <a:rPr lang="en-US" sz="2400" b="1" i="1" smtClean="0">
                        <a:solidFill>
                          <a:srgbClr val="678016"/>
                        </a:solidFill>
                        <a:latin typeface="Cambria Math" panose="02040503050406030204" pitchFamily="18" charset="0"/>
                      </a:rPr>
                      <m:t>±</m:t>
                    </m:r>
                  </m:oMath>
                </a14:m>
                <a:r>
                  <a:rPr lang="en-US" sz="2400" dirty="0">
                    <a:solidFill>
                      <a:srgbClr val="678016"/>
                    </a:solidFill>
                  </a:rPr>
                  <a:t> </a:t>
                </a:r>
                <a:r>
                  <a:rPr lang="en-US" sz="2400" b="1" dirty="0">
                    <a:solidFill>
                      <a:srgbClr val="678016"/>
                    </a:solidFill>
                  </a:rPr>
                  <a:t>??</a:t>
                </a:r>
                <a:r>
                  <a:rPr lang="en-US" sz="2400" dirty="0">
                    <a:solidFill>
                      <a:schemeClr val="accent2">
                        <a:lumMod val="75000"/>
                      </a:schemeClr>
                    </a:solidFill>
                  </a:rPr>
                  <a:t>”</a:t>
                </a:r>
              </a:p>
            </p:txBody>
          </p:sp>
        </mc:Choice>
        <mc:Fallback xmlns="">
          <p:sp>
            <p:nvSpPr>
              <p:cNvPr id="19" name="Content Placeholder 2">
                <a:extLst>
                  <a:ext uri="{FF2B5EF4-FFF2-40B4-BE49-F238E27FC236}">
                    <a16:creationId xmlns:a16="http://schemas.microsoft.com/office/drawing/2014/main" id="{8DB52A26-F3A7-4097-8A3C-DBBB17BC1EF1}"/>
                  </a:ext>
                </a:extLst>
              </p:cNvPr>
              <p:cNvSpPr txBox="1">
                <a:spLocks noRot="1" noChangeAspect="1" noMove="1" noResize="1" noEditPoints="1" noAdjustHandles="1" noChangeArrowheads="1" noChangeShapeType="1" noTextEdit="1"/>
              </p:cNvSpPr>
              <p:nvPr/>
            </p:nvSpPr>
            <p:spPr>
              <a:xfrm>
                <a:off x="628650" y="2026976"/>
                <a:ext cx="7705725" cy="785652"/>
              </a:xfrm>
              <a:prstGeom prst="rect">
                <a:avLst/>
              </a:prstGeom>
              <a:blipFill>
                <a:blip r:embed="rId3"/>
                <a:stretch>
                  <a:fillRect l="-1187" t="-10938" r="-1661" b="-14063"/>
                </a:stretch>
              </a:blipFill>
            </p:spPr>
            <p:txBody>
              <a:bodyPr/>
              <a:lstStyle/>
              <a:p>
                <a:r>
                  <a:rPr lang="en-US">
                    <a:noFill/>
                  </a:rPr>
                  <a:t> </a:t>
                </a:r>
              </a:p>
            </p:txBody>
          </p:sp>
        </mc:Fallback>
      </mc:AlternateContent>
      <p:pic>
        <p:nvPicPr>
          <p:cNvPr id="10" name="Picture 2">
            <a:extLst>
              <a:ext uri="{FF2B5EF4-FFF2-40B4-BE49-F238E27FC236}">
                <a16:creationId xmlns:a16="http://schemas.microsoft.com/office/drawing/2014/main" id="{CBD2BB48-BFD6-4FE4-B9B9-CAA382779F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6650" y="2419802"/>
            <a:ext cx="1438275"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31AC7B0-B5F7-4821-B1DA-EF4F824A84C5}"/>
              </a:ext>
            </a:extLst>
          </p:cNvPr>
          <p:cNvPicPr>
            <a:picLocks noChangeAspect="1"/>
          </p:cNvPicPr>
          <p:nvPr/>
        </p:nvPicPr>
        <p:blipFill rotWithShape="1">
          <a:blip r:embed="rId5"/>
          <a:srcRect l="13882" r="12885"/>
          <a:stretch/>
        </p:blipFill>
        <p:spPr>
          <a:xfrm>
            <a:off x="881127" y="3428656"/>
            <a:ext cx="7381746" cy="1606935"/>
          </a:xfrm>
          <a:prstGeom prst="rect">
            <a:avLst/>
          </a:prstGeom>
          <a:ln w="38100">
            <a:solidFill>
              <a:schemeClr val="bg2">
                <a:lumMod val="50000"/>
              </a:schemeClr>
            </a:solidFill>
          </a:ln>
        </p:spPr>
      </p:pic>
      <p:sp>
        <p:nvSpPr>
          <p:cNvPr id="14" name="Rectangle 13">
            <a:extLst>
              <a:ext uri="{FF2B5EF4-FFF2-40B4-BE49-F238E27FC236}">
                <a16:creationId xmlns:a16="http://schemas.microsoft.com/office/drawing/2014/main" id="{FDD5ABB6-3594-4C73-9682-F113FB956EF5}"/>
              </a:ext>
            </a:extLst>
          </p:cNvPr>
          <p:cNvSpPr/>
          <p:nvPr/>
        </p:nvSpPr>
        <p:spPr>
          <a:xfrm>
            <a:off x="4665515" y="5306287"/>
            <a:ext cx="4286250" cy="307777"/>
          </a:xfrm>
          <a:prstGeom prst="rect">
            <a:avLst/>
          </a:prstGeom>
        </p:spPr>
        <p:txBody>
          <a:bodyPr wrap="square">
            <a:spAutoFit/>
          </a:bodyPr>
          <a:lstStyle/>
          <a:p>
            <a:r>
              <a:rPr lang="en-US" sz="1400" dirty="0">
                <a:solidFill>
                  <a:schemeClr val="bg2">
                    <a:lumMod val="25000"/>
                  </a:schemeClr>
                </a:solidFill>
                <a:hlinkClick r:id="rId6">
                  <a:extLst>
                    <a:ext uri="{A12FA001-AC4F-418D-AE19-62706E023703}">
                      <ahyp:hlinkClr xmlns:ahyp="http://schemas.microsoft.com/office/drawing/2018/hyperlinkcolor" val="tx"/>
                    </a:ext>
                  </a:extLst>
                </a:hlinkClick>
              </a:rPr>
              <a:t>https://www.federalreserve.gov/econres/scfindex.htm</a:t>
            </a:r>
            <a:endParaRPr lang="en-US" sz="1400" dirty="0">
              <a:solidFill>
                <a:schemeClr val="bg2">
                  <a:lumMod val="25000"/>
                </a:schemeClr>
              </a:solidFill>
            </a:endParaRPr>
          </a:p>
        </p:txBody>
      </p:sp>
      <p:sp>
        <p:nvSpPr>
          <p:cNvPr id="16" name="TextBox 15">
            <a:extLst>
              <a:ext uri="{FF2B5EF4-FFF2-40B4-BE49-F238E27FC236}">
                <a16:creationId xmlns:a16="http://schemas.microsoft.com/office/drawing/2014/main" id="{04A8EB36-167A-4C7E-8488-63F550A34C88}"/>
              </a:ext>
            </a:extLst>
          </p:cNvPr>
          <p:cNvSpPr txBox="1"/>
          <p:nvPr/>
        </p:nvSpPr>
        <p:spPr>
          <a:xfrm>
            <a:off x="790557" y="5667751"/>
            <a:ext cx="7524501" cy="892552"/>
          </a:xfrm>
          <a:prstGeom prst="rect">
            <a:avLst/>
          </a:prstGeom>
          <a:noFill/>
        </p:spPr>
        <p:txBody>
          <a:bodyPr wrap="square" rtlCol="0">
            <a:spAutoFit/>
          </a:bodyPr>
          <a:lstStyle/>
          <a:p>
            <a:r>
              <a:rPr lang="en-US" sz="2600" dirty="0"/>
              <a:t>Confidence intervals for sample mean are </a:t>
            </a:r>
            <a:r>
              <a:rPr lang="en-US" sz="2600" b="1" dirty="0"/>
              <a:t>much worse </a:t>
            </a:r>
            <a:r>
              <a:rPr lang="en-US" sz="2600" dirty="0"/>
              <a:t>than for nice (Gaussian) data!</a:t>
            </a:r>
          </a:p>
        </p:txBody>
      </p:sp>
      <p:sp>
        <p:nvSpPr>
          <p:cNvPr id="3" name="Slide Number Placeholder 2">
            <a:extLst>
              <a:ext uri="{FF2B5EF4-FFF2-40B4-BE49-F238E27FC236}">
                <a16:creationId xmlns:a16="http://schemas.microsoft.com/office/drawing/2014/main" id="{FE1A578C-2C4F-4C0F-B0E6-0704DDE7FD2A}"/>
              </a:ext>
            </a:extLst>
          </p:cNvPr>
          <p:cNvSpPr>
            <a:spLocks noGrp="1"/>
          </p:cNvSpPr>
          <p:nvPr>
            <p:ph type="sldNum" sz="quarter" idx="12"/>
          </p:nvPr>
        </p:nvSpPr>
        <p:spPr/>
        <p:txBody>
          <a:bodyPr/>
          <a:lstStyle/>
          <a:p>
            <a:fld id="{ED922394-96B1-4130-9F58-06B799E76477}" type="slidenum">
              <a:rPr lang="en-US" smtClean="0"/>
              <a:t>43</a:t>
            </a:fld>
            <a:endParaRPr lang="en-US"/>
          </a:p>
        </p:txBody>
      </p:sp>
    </p:spTree>
    <p:extLst>
      <p:ext uri="{BB962C8B-B14F-4D97-AF65-F5344CB8AC3E}">
        <p14:creationId xmlns:p14="http://schemas.microsoft.com/office/powerpoint/2010/main" val="7174194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4A8EB36-167A-4C7E-8488-63F550A34C88}"/>
              </a:ext>
            </a:extLst>
          </p:cNvPr>
          <p:cNvSpPr txBox="1"/>
          <p:nvPr/>
        </p:nvSpPr>
        <p:spPr>
          <a:xfrm>
            <a:off x="790557" y="409952"/>
            <a:ext cx="7524501" cy="892552"/>
          </a:xfrm>
          <a:prstGeom prst="rect">
            <a:avLst/>
          </a:prstGeom>
          <a:noFill/>
        </p:spPr>
        <p:txBody>
          <a:bodyPr wrap="square" rtlCol="0">
            <a:spAutoFit/>
          </a:bodyPr>
          <a:lstStyle/>
          <a:p>
            <a:r>
              <a:rPr lang="en-US" sz="2600" dirty="0"/>
              <a:t>Confidence intervals for sample mean are </a:t>
            </a:r>
            <a:r>
              <a:rPr lang="en-US" sz="2600" b="1" dirty="0"/>
              <a:t>much worse </a:t>
            </a:r>
            <a:r>
              <a:rPr lang="en-US" sz="2600" dirty="0"/>
              <a:t>than for nice (Gaussian) data!</a:t>
            </a:r>
          </a:p>
        </p:txBody>
      </p:sp>
      <p:sp>
        <p:nvSpPr>
          <p:cNvPr id="15" name="TextBox 14">
            <a:extLst>
              <a:ext uri="{FF2B5EF4-FFF2-40B4-BE49-F238E27FC236}">
                <a16:creationId xmlns:a16="http://schemas.microsoft.com/office/drawing/2014/main" id="{EC9E99DD-158D-412B-A90B-5207777553B2}"/>
              </a:ext>
            </a:extLst>
          </p:cNvPr>
          <p:cNvSpPr txBox="1"/>
          <p:nvPr/>
        </p:nvSpPr>
        <p:spPr>
          <a:xfrm>
            <a:off x="790557" y="1545177"/>
            <a:ext cx="7524501" cy="1292662"/>
          </a:xfrm>
          <a:prstGeom prst="rect">
            <a:avLst/>
          </a:prstGeom>
          <a:noFill/>
        </p:spPr>
        <p:txBody>
          <a:bodyPr wrap="square" rtlCol="0">
            <a:spAutoFit/>
          </a:bodyPr>
          <a:lstStyle/>
          <a:p>
            <a:r>
              <a:rPr lang="en-US" sz="2600" i="1" dirty="0"/>
              <a:t>Amazing fact (classical): </a:t>
            </a:r>
            <a:r>
              <a:rPr lang="en-US" sz="2600" b="1" dirty="0"/>
              <a:t>median-based estimators </a:t>
            </a:r>
            <a:r>
              <a:rPr lang="en-US" sz="2600" dirty="0"/>
              <a:t>maintain small confidence intervals!</a:t>
            </a:r>
          </a:p>
          <a:p>
            <a:r>
              <a:rPr lang="en-US" sz="2600" dirty="0"/>
              <a:t>(as good as if pop. were Gaussian)</a:t>
            </a:r>
          </a:p>
        </p:txBody>
      </p:sp>
      <p:pic>
        <p:nvPicPr>
          <p:cNvPr id="26" name="Picture 25">
            <a:extLst>
              <a:ext uri="{FF2B5EF4-FFF2-40B4-BE49-F238E27FC236}">
                <a16:creationId xmlns:a16="http://schemas.microsoft.com/office/drawing/2014/main" id="{7AC19DB0-6ED3-4112-8F41-2B8C82E6FA9C}"/>
              </a:ext>
            </a:extLst>
          </p:cNvPr>
          <p:cNvPicPr>
            <a:picLocks noChangeAspect="1"/>
          </p:cNvPicPr>
          <p:nvPr/>
        </p:nvPicPr>
        <p:blipFill>
          <a:blip r:embed="rId2"/>
          <a:stretch>
            <a:fillRect/>
          </a:stretch>
        </p:blipFill>
        <p:spPr>
          <a:xfrm>
            <a:off x="918354" y="4083445"/>
            <a:ext cx="1584195" cy="813583"/>
          </a:xfrm>
          <a:prstGeom prst="rect">
            <a:avLst/>
          </a:prstGeom>
          <a:ln w="38100">
            <a:solidFill>
              <a:schemeClr val="bg2">
                <a:lumMod val="50000"/>
              </a:schemeClr>
            </a:solidFill>
          </a:ln>
        </p:spPr>
      </p:pic>
      <p:pic>
        <p:nvPicPr>
          <p:cNvPr id="27" name="Picture 26">
            <a:extLst>
              <a:ext uri="{FF2B5EF4-FFF2-40B4-BE49-F238E27FC236}">
                <a16:creationId xmlns:a16="http://schemas.microsoft.com/office/drawing/2014/main" id="{4B0C97E9-5FCD-4DA9-AAC3-DD04AAF93913}"/>
              </a:ext>
            </a:extLst>
          </p:cNvPr>
          <p:cNvPicPr>
            <a:picLocks noChangeAspect="1"/>
          </p:cNvPicPr>
          <p:nvPr/>
        </p:nvPicPr>
        <p:blipFill>
          <a:blip r:embed="rId3"/>
          <a:stretch>
            <a:fillRect/>
          </a:stretch>
        </p:blipFill>
        <p:spPr>
          <a:xfrm>
            <a:off x="737700" y="5396977"/>
            <a:ext cx="1945504" cy="393328"/>
          </a:xfrm>
          <a:prstGeom prst="rect">
            <a:avLst/>
          </a:prstGeom>
          <a:ln w="38100">
            <a:solidFill>
              <a:schemeClr val="bg2">
                <a:lumMod val="50000"/>
              </a:schemeClr>
            </a:solidFill>
          </a:ln>
        </p:spPr>
      </p:pic>
      <p:sp>
        <p:nvSpPr>
          <p:cNvPr id="28" name="TextBox 27">
            <a:extLst>
              <a:ext uri="{FF2B5EF4-FFF2-40B4-BE49-F238E27FC236}">
                <a16:creationId xmlns:a16="http://schemas.microsoft.com/office/drawing/2014/main" id="{BCBAF547-4E71-4FBA-BC9C-2EBE88B6753E}"/>
              </a:ext>
            </a:extLst>
          </p:cNvPr>
          <p:cNvSpPr txBox="1"/>
          <p:nvPr/>
        </p:nvSpPr>
        <p:spPr>
          <a:xfrm>
            <a:off x="3295812" y="3435696"/>
            <a:ext cx="2253170" cy="492443"/>
          </a:xfrm>
          <a:prstGeom prst="rect">
            <a:avLst/>
          </a:prstGeom>
          <a:noFill/>
        </p:spPr>
        <p:txBody>
          <a:bodyPr wrap="square" rtlCol="0">
            <a:spAutoFit/>
          </a:bodyPr>
          <a:lstStyle/>
          <a:p>
            <a:r>
              <a:rPr lang="en-US" sz="2600" dirty="0"/>
              <a:t>sample mean</a:t>
            </a:r>
          </a:p>
        </p:txBody>
      </p:sp>
      <p:sp>
        <p:nvSpPr>
          <p:cNvPr id="29" name="TextBox 28">
            <a:extLst>
              <a:ext uri="{FF2B5EF4-FFF2-40B4-BE49-F238E27FC236}">
                <a16:creationId xmlns:a16="http://schemas.microsoft.com/office/drawing/2014/main" id="{4BB2A10A-0651-4ADD-9BEB-6DA611BBC61E}"/>
              </a:ext>
            </a:extLst>
          </p:cNvPr>
          <p:cNvSpPr txBox="1"/>
          <p:nvPr/>
        </p:nvSpPr>
        <p:spPr>
          <a:xfrm>
            <a:off x="5918444" y="3235641"/>
            <a:ext cx="3063186" cy="892552"/>
          </a:xfrm>
          <a:prstGeom prst="rect">
            <a:avLst/>
          </a:prstGeom>
          <a:noFill/>
        </p:spPr>
        <p:txBody>
          <a:bodyPr wrap="square" rtlCol="0">
            <a:spAutoFit/>
          </a:bodyPr>
          <a:lstStyle/>
          <a:p>
            <a:r>
              <a:rPr lang="en-US" sz="2600" dirty="0"/>
              <a:t>median</a:t>
            </a:r>
          </a:p>
          <a:p>
            <a:r>
              <a:rPr lang="en-US" sz="2600" dirty="0"/>
              <a:t>(</a:t>
            </a:r>
            <a:r>
              <a:rPr lang="en-US" sz="2600" i="1" dirty="0"/>
              <a:t>median of means)</a:t>
            </a:r>
            <a:endParaRPr lang="en-US" sz="2600" dirty="0"/>
          </a:p>
        </p:txBody>
      </p:sp>
      <p:pic>
        <p:nvPicPr>
          <p:cNvPr id="30" name="Picture 29">
            <a:extLst>
              <a:ext uri="{FF2B5EF4-FFF2-40B4-BE49-F238E27FC236}">
                <a16:creationId xmlns:a16="http://schemas.microsoft.com/office/drawing/2014/main" id="{B62B3B22-3087-4B7E-AC47-7F276DD87B42}"/>
              </a:ext>
            </a:extLst>
          </p:cNvPr>
          <p:cNvPicPr>
            <a:picLocks noChangeAspect="1"/>
          </p:cNvPicPr>
          <p:nvPr/>
        </p:nvPicPr>
        <p:blipFill>
          <a:blip r:embed="rId4"/>
          <a:stretch>
            <a:fillRect/>
          </a:stretch>
        </p:blipFill>
        <p:spPr>
          <a:xfrm>
            <a:off x="3295812" y="5406491"/>
            <a:ext cx="2346459" cy="308787"/>
          </a:xfrm>
          <a:prstGeom prst="rect">
            <a:avLst/>
          </a:prstGeom>
          <a:ln w="38100">
            <a:solidFill>
              <a:schemeClr val="bg2">
                <a:lumMod val="50000"/>
              </a:schemeClr>
            </a:solidFill>
          </a:ln>
        </p:spPr>
      </p:pic>
      <p:pic>
        <p:nvPicPr>
          <p:cNvPr id="31" name="Picture 30">
            <a:extLst>
              <a:ext uri="{FF2B5EF4-FFF2-40B4-BE49-F238E27FC236}">
                <a16:creationId xmlns:a16="http://schemas.microsoft.com/office/drawing/2014/main" id="{72013A80-994B-404C-BACF-B27A7B1479F2}"/>
              </a:ext>
            </a:extLst>
          </p:cNvPr>
          <p:cNvPicPr>
            <a:picLocks noChangeAspect="1"/>
          </p:cNvPicPr>
          <p:nvPr/>
        </p:nvPicPr>
        <p:blipFill>
          <a:blip r:embed="rId5"/>
          <a:stretch>
            <a:fillRect/>
          </a:stretch>
        </p:blipFill>
        <p:spPr>
          <a:xfrm>
            <a:off x="3295812" y="4391140"/>
            <a:ext cx="2253170" cy="369025"/>
          </a:xfrm>
          <a:prstGeom prst="rect">
            <a:avLst/>
          </a:prstGeom>
          <a:ln w="38100">
            <a:solidFill>
              <a:schemeClr val="bg2">
                <a:lumMod val="50000"/>
              </a:schemeClr>
            </a:solidFill>
          </a:ln>
        </p:spPr>
      </p:pic>
      <p:pic>
        <p:nvPicPr>
          <p:cNvPr id="32" name="Picture 31">
            <a:extLst>
              <a:ext uri="{FF2B5EF4-FFF2-40B4-BE49-F238E27FC236}">
                <a16:creationId xmlns:a16="http://schemas.microsoft.com/office/drawing/2014/main" id="{D2E71EE8-F121-4B9E-A2DA-CCB040EFEF51}"/>
              </a:ext>
            </a:extLst>
          </p:cNvPr>
          <p:cNvPicPr>
            <a:picLocks noChangeAspect="1"/>
          </p:cNvPicPr>
          <p:nvPr/>
        </p:nvPicPr>
        <p:blipFill>
          <a:blip r:embed="rId5"/>
          <a:stretch>
            <a:fillRect/>
          </a:stretch>
        </p:blipFill>
        <p:spPr>
          <a:xfrm>
            <a:off x="6107378" y="4401701"/>
            <a:ext cx="2253170" cy="369025"/>
          </a:xfrm>
          <a:prstGeom prst="rect">
            <a:avLst/>
          </a:prstGeom>
          <a:ln w="38100">
            <a:solidFill>
              <a:schemeClr val="bg2">
                <a:lumMod val="50000"/>
              </a:schemeClr>
            </a:solidFill>
          </a:ln>
        </p:spPr>
      </p:pic>
      <p:pic>
        <p:nvPicPr>
          <p:cNvPr id="33" name="Picture 32">
            <a:extLst>
              <a:ext uri="{FF2B5EF4-FFF2-40B4-BE49-F238E27FC236}">
                <a16:creationId xmlns:a16="http://schemas.microsoft.com/office/drawing/2014/main" id="{55451E13-73E4-486E-85AF-7DFA1CE9D951}"/>
              </a:ext>
            </a:extLst>
          </p:cNvPr>
          <p:cNvPicPr>
            <a:picLocks noChangeAspect="1"/>
          </p:cNvPicPr>
          <p:nvPr/>
        </p:nvPicPr>
        <p:blipFill>
          <a:blip r:embed="rId5"/>
          <a:stretch>
            <a:fillRect/>
          </a:stretch>
        </p:blipFill>
        <p:spPr>
          <a:xfrm>
            <a:off x="6107378" y="5350100"/>
            <a:ext cx="2253170" cy="369025"/>
          </a:xfrm>
          <a:prstGeom prst="rect">
            <a:avLst/>
          </a:prstGeom>
          <a:ln w="38100">
            <a:solidFill>
              <a:schemeClr val="bg2">
                <a:lumMod val="50000"/>
              </a:schemeClr>
            </a:solidFill>
          </a:ln>
        </p:spPr>
      </p:pic>
      <p:sp>
        <p:nvSpPr>
          <p:cNvPr id="3" name="Slide Number Placeholder 2">
            <a:extLst>
              <a:ext uri="{FF2B5EF4-FFF2-40B4-BE49-F238E27FC236}">
                <a16:creationId xmlns:a16="http://schemas.microsoft.com/office/drawing/2014/main" id="{F6476395-1097-465A-8831-E8F2972D8264}"/>
              </a:ext>
            </a:extLst>
          </p:cNvPr>
          <p:cNvSpPr>
            <a:spLocks noGrp="1"/>
          </p:cNvSpPr>
          <p:nvPr>
            <p:ph type="sldNum" sz="quarter" idx="12"/>
          </p:nvPr>
        </p:nvSpPr>
        <p:spPr/>
        <p:txBody>
          <a:bodyPr/>
          <a:lstStyle/>
          <a:p>
            <a:fld id="{ED922394-96B1-4130-9F58-06B799E76477}" type="slidenum">
              <a:rPr lang="en-US" smtClean="0"/>
              <a:t>44</a:t>
            </a:fld>
            <a:endParaRPr lang="en-US"/>
          </a:p>
        </p:txBody>
      </p:sp>
    </p:spTree>
    <p:extLst>
      <p:ext uri="{BB962C8B-B14F-4D97-AF65-F5344CB8AC3E}">
        <p14:creationId xmlns:p14="http://schemas.microsoft.com/office/powerpoint/2010/main" val="219296635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691A2F7A-4974-4B7B-98D9-658812077A66}"/>
              </a:ext>
            </a:extLst>
          </p:cNvPr>
          <p:cNvPicPr>
            <a:picLocks noChangeAspect="1"/>
          </p:cNvPicPr>
          <p:nvPr/>
        </p:nvPicPr>
        <p:blipFill>
          <a:blip r:embed="rId2"/>
          <a:stretch>
            <a:fillRect/>
          </a:stretch>
        </p:blipFill>
        <p:spPr>
          <a:xfrm>
            <a:off x="660609" y="695739"/>
            <a:ext cx="7794336" cy="5446644"/>
          </a:xfrm>
          <a:prstGeom prst="rect">
            <a:avLst/>
          </a:prstGeom>
        </p:spPr>
      </p:pic>
      <p:sp>
        <p:nvSpPr>
          <p:cNvPr id="3" name="Slide Number Placeholder 2">
            <a:extLst>
              <a:ext uri="{FF2B5EF4-FFF2-40B4-BE49-F238E27FC236}">
                <a16:creationId xmlns:a16="http://schemas.microsoft.com/office/drawing/2014/main" id="{3724D4B7-6E14-4388-AD7A-8F901005C60D}"/>
              </a:ext>
            </a:extLst>
          </p:cNvPr>
          <p:cNvSpPr>
            <a:spLocks noGrp="1"/>
          </p:cNvSpPr>
          <p:nvPr>
            <p:ph type="sldNum" sz="quarter" idx="12"/>
          </p:nvPr>
        </p:nvSpPr>
        <p:spPr/>
        <p:txBody>
          <a:bodyPr/>
          <a:lstStyle/>
          <a:p>
            <a:fld id="{ED922394-96B1-4130-9F58-06B799E76477}" type="slidenum">
              <a:rPr lang="en-US" smtClean="0"/>
              <a:t>45</a:t>
            </a:fld>
            <a:endParaRPr lang="en-US"/>
          </a:p>
        </p:txBody>
      </p:sp>
    </p:spTree>
    <p:extLst>
      <p:ext uri="{BB962C8B-B14F-4D97-AF65-F5344CB8AC3E}">
        <p14:creationId xmlns:p14="http://schemas.microsoft.com/office/powerpoint/2010/main" val="1078141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E9D0F778-C920-4591-8C29-3AD173E62D79}"/>
              </a:ext>
            </a:extLst>
          </p:cNvPr>
          <p:cNvSpPr txBox="1">
            <a:spLocks/>
          </p:cNvSpPr>
          <p:nvPr/>
        </p:nvSpPr>
        <p:spPr>
          <a:xfrm>
            <a:off x="628650" y="4673288"/>
            <a:ext cx="7886700" cy="49449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600" dirty="0"/>
              <a:t>What is the median in </a:t>
            </a:r>
            <a:r>
              <a:rPr lang="en-US" sz="2600" dirty="0">
                <a:solidFill>
                  <a:srgbClr val="C00000"/>
                </a:solidFill>
              </a:rPr>
              <a:t>high dimensions</a:t>
            </a:r>
            <a:r>
              <a:rPr lang="en-US" sz="2600" dirty="0"/>
              <a:t>?</a:t>
            </a:r>
            <a:endParaRPr lang="en-US" sz="2600" dirty="0">
              <a:solidFill>
                <a:srgbClr val="C21B65"/>
              </a:solidFill>
            </a:endParaRPr>
          </a:p>
        </p:txBody>
      </p:sp>
      <p:sp>
        <p:nvSpPr>
          <p:cNvPr id="16" name="Content Placeholder 2">
            <a:extLst>
              <a:ext uri="{FF2B5EF4-FFF2-40B4-BE49-F238E27FC236}">
                <a16:creationId xmlns:a16="http://schemas.microsoft.com/office/drawing/2014/main" id="{EAA21857-E68A-41B0-B8E3-720EC788D1C4}"/>
              </a:ext>
            </a:extLst>
          </p:cNvPr>
          <p:cNvSpPr txBox="1">
            <a:spLocks/>
          </p:cNvSpPr>
          <p:nvPr/>
        </p:nvSpPr>
        <p:spPr>
          <a:xfrm>
            <a:off x="486082" y="1690213"/>
            <a:ext cx="7886700" cy="1904411"/>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600" dirty="0"/>
              <a:t>How do you estimate the population average of a</a:t>
            </a:r>
          </a:p>
          <a:p>
            <a:pPr marL="0" indent="0" algn="ctr">
              <a:buFont typeface="Arial" panose="020B0604020202020204" pitchFamily="34" charset="0"/>
              <a:buNone/>
            </a:pPr>
            <a:r>
              <a:rPr lang="en-US" sz="2600" dirty="0">
                <a:solidFill>
                  <a:srgbClr val="C00000"/>
                </a:solidFill>
              </a:rPr>
              <a:t>high-dimensional</a:t>
            </a:r>
            <a:r>
              <a:rPr lang="en-US" sz="2600" dirty="0"/>
              <a:t>,</a:t>
            </a:r>
          </a:p>
          <a:p>
            <a:pPr marL="0" indent="0" algn="ctr">
              <a:buFont typeface="Arial" panose="020B0604020202020204" pitchFamily="34" charset="0"/>
              <a:buNone/>
            </a:pPr>
            <a:r>
              <a:rPr lang="en-US" sz="2600" dirty="0">
                <a:solidFill>
                  <a:srgbClr val="C21B65"/>
                </a:solidFill>
              </a:rPr>
              <a:t>heavy-tailed,</a:t>
            </a:r>
          </a:p>
          <a:p>
            <a:pPr marL="0" indent="0" algn="ctr">
              <a:buFont typeface="Arial" panose="020B0604020202020204" pitchFamily="34" charset="0"/>
              <a:buNone/>
            </a:pPr>
            <a:r>
              <a:rPr lang="en-US" sz="2600" dirty="0"/>
              <a:t>distribution and obtain </a:t>
            </a:r>
            <a:r>
              <a:rPr lang="en-US" sz="2600" dirty="0">
                <a:solidFill>
                  <a:srgbClr val="678016"/>
                </a:solidFill>
              </a:rPr>
              <a:t>small (optimal) confidence intervals</a:t>
            </a:r>
            <a:r>
              <a:rPr lang="en-US" sz="2600" dirty="0"/>
              <a:t>?</a:t>
            </a:r>
            <a:endParaRPr lang="en-US" sz="2600" dirty="0">
              <a:solidFill>
                <a:srgbClr val="C21B65"/>
              </a:solidFill>
            </a:endParaRPr>
          </a:p>
        </p:txBody>
      </p:sp>
      <p:sp>
        <p:nvSpPr>
          <p:cNvPr id="3" name="Slide Number Placeholder 2">
            <a:extLst>
              <a:ext uri="{FF2B5EF4-FFF2-40B4-BE49-F238E27FC236}">
                <a16:creationId xmlns:a16="http://schemas.microsoft.com/office/drawing/2014/main" id="{268F2357-5E49-47EF-A447-FEF44F5302FC}"/>
              </a:ext>
            </a:extLst>
          </p:cNvPr>
          <p:cNvSpPr>
            <a:spLocks noGrp="1"/>
          </p:cNvSpPr>
          <p:nvPr>
            <p:ph type="sldNum" sz="quarter" idx="12"/>
          </p:nvPr>
        </p:nvSpPr>
        <p:spPr/>
        <p:txBody>
          <a:bodyPr/>
          <a:lstStyle/>
          <a:p>
            <a:fld id="{ED922394-96B1-4130-9F58-06B799E76477}" type="slidenum">
              <a:rPr lang="en-US" smtClean="0"/>
              <a:t>46</a:t>
            </a:fld>
            <a:endParaRPr lang="en-US"/>
          </a:p>
        </p:txBody>
      </p:sp>
    </p:spTree>
    <p:extLst>
      <p:ext uri="{BB962C8B-B14F-4D97-AF65-F5344CB8AC3E}">
        <p14:creationId xmlns:p14="http://schemas.microsoft.com/office/powerpoint/2010/main" val="357318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914EC9CD-B62A-4FD4-B4F4-154C9AD536D4}"/>
                  </a:ext>
                </a:extLst>
              </p14:cNvPr>
              <p14:cNvContentPartPr/>
              <p14:nvPr/>
            </p14:nvContentPartPr>
            <p14:xfrm>
              <a:off x="5813544" y="5008954"/>
              <a:ext cx="32400" cy="2520"/>
            </p14:xfrm>
          </p:contentPart>
        </mc:Choice>
        <mc:Fallback xmlns="">
          <p:pic>
            <p:nvPicPr>
              <p:cNvPr id="5" name="Ink 4">
                <a:extLst>
                  <a:ext uri="{FF2B5EF4-FFF2-40B4-BE49-F238E27FC236}">
                    <a16:creationId xmlns:a16="http://schemas.microsoft.com/office/drawing/2014/main" id="{914EC9CD-B62A-4FD4-B4F4-154C9AD536D4}"/>
                  </a:ext>
                </a:extLst>
              </p:cNvPr>
              <p:cNvPicPr/>
              <p:nvPr/>
            </p:nvPicPr>
            <p:blipFill>
              <a:blip r:embed="rId4"/>
              <a:stretch>
                <a:fillRect/>
              </a:stretch>
            </p:blipFill>
            <p:spPr>
              <a:xfrm>
                <a:off x="5804904" y="5000314"/>
                <a:ext cx="50040" cy="20160"/>
              </a:xfrm>
              <a:prstGeom prst="rect">
                <a:avLst/>
              </a:prstGeom>
            </p:spPr>
          </p:pic>
        </mc:Fallback>
      </mc:AlternateContent>
      <p:sp>
        <p:nvSpPr>
          <p:cNvPr id="15" name="Content Placeholder 2">
            <a:extLst>
              <a:ext uri="{FF2B5EF4-FFF2-40B4-BE49-F238E27FC236}">
                <a16:creationId xmlns:a16="http://schemas.microsoft.com/office/drawing/2014/main" id="{838E83A4-409D-46D6-B9DA-3384FEB46D06}"/>
              </a:ext>
            </a:extLst>
          </p:cNvPr>
          <p:cNvSpPr txBox="1">
            <a:spLocks/>
          </p:cNvSpPr>
          <p:nvPr/>
        </p:nvSpPr>
        <p:spPr>
          <a:xfrm>
            <a:off x="419099" y="991598"/>
            <a:ext cx="5426845" cy="92507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600" b="1" dirty="0">
                <a:solidFill>
                  <a:schemeClr val="tx1"/>
                </a:solidFill>
              </a:rPr>
              <a:t>Naïve approaches</a:t>
            </a:r>
            <a:r>
              <a:rPr lang="en-US" sz="2600" dirty="0">
                <a:solidFill>
                  <a:schemeClr val="tx1"/>
                </a:solidFill>
              </a:rPr>
              <a:t>: </a:t>
            </a:r>
            <a:r>
              <a:rPr lang="en-US" sz="2600" dirty="0"/>
              <a:t>suboptimal </a:t>
            </a:r>
            <a:r>
              <a:rPr lang="en-US" sz="2600" dirty="0">
                <a:solidFill>
                  <a:srgbClr val="678016"/>
                </a:solidFill>
              </a:rPr>
              <a:t>confidence intervals</a:t>
            </a:r>
          </a:p>
        </p:txBody>
      </p:sp>
      <p:sp>
        <p:nvSpPr>
          <p:cNvPr id="20" name="Content Placeholder 2">
            <a:extLst>
              <a:ext uri="{FF2B5EF4-FFF2-40B4-BE49-F238E27FC236}">
                <a16:creationId xmlns:a16="http://schemas.microsoft.com/office/drawing/2014/main" id="{36706365-1114-46D5-8725-2E88840B5E4A}"/>
              </a:ext>
            </a:extLst>
          </p:cNvPr>
          <p:cNvSpPr txBox="1">
            <a:spLocks/>
          </p:cNvSpPr>
          <p:nvPr/>
        </p:nvSpPr>
        <p:spPr>
          <a:xfrm>
            <a:off x="419099" y="2467039"/>
            <a:ext cx="8268610" cy="108616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600" b="1" dirty="0"/>
              <a:t>1960s – 2018:</a:t>
            </a:r>
            <a:r>
              <a:rPr lang="en-US" sz="2600" i="1" dirty="0"/>
              <a:t> </a:t>
            </a:r>
            <a:r>
              <a:rPr lang="en-US" sz="2600" dirty="0"/>
              <a:t>Definition of </a:t>
            </a:r>
            <a:r>
              <a:rPr lang="en-US" sz="2600" dirty="0">
                <a:solidFill>
                  <a:srgbClr val="C00000"/>
                </a:solidFill>
              </a:rPr>
              <a:t>high-dimensional </a:t>
            </a:r>
            <a:r>
              <a:rPr lang="en-US" sz="2600" dirty="0"/>
              <a:t>median with optimal </a:t>
            </a:r>
            <a:r>
              <a:rPr lang="en-US" sz="2600" dirty="0">
                <a:solidFill>
                  <a:srgbClr val="678016"/>
                </a:solidFill>
              </a:rPr>
              <a:t>confidence intervals</a:t>
            </a:r>
          </a:p>
        </p:txBody>
      </p:sp>
      <mc:AlternateContent xmlns:mc="http://schemas.openxmlformats.org/markup-compatibility/2006" xmlns:a14="http://schemas.microsoft.com/office/drawing/2010/main">
        <mc:Choice Requires="a14">
          <p:sp>
            <p:nvSpPr>
              <p:cNvPr id="21" name="Content Placeholder 2">
                <a:extLst>
                  <a:ext uri="{FF2B5EF4-FFF2-40B4-BE49-F238E27FC236}">
                    <a16:creationId xmlns:a16="http://schemas.microsoft.com/office/drawing/2014/main" id="{0F64AE3B-8E2E-40AA-A5C4-96E4D82F8CF6}"/>
                  </a:ext>
                </a:extLst>
              </p:cNvPr>
              <p:cNvSpPr txBox="1">
                <a:spLocks/>
              </p:cNvSpPr>
              <p:nvPr/>
            </p:nvSpPr>
            <p:spPr>
              <a:xfrm>
                <a:off x="426554" y="3849795"/>
                <a:ext cx="8434935" cy="100852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600" b="1" dirty="0">
                    <a:solidFill>
                      <a:schemeClr val="tx1"/>
                    </a:solidFill>
                  </a:rPr>
                  <a:t>Naïve algorithms</a:t>
                </a:r>
                <a:r>
                  <a:rPr lang="en-US" sz="2600" dirty="0">
                    <a:solidFill>
                      <a:schemeClr val="tx1"/>
                    </a:solidFill>
                  </a:rPr>
                  <a:t>: </a:t>
                </a:r>
                <a14:m>
                  <m:oMath xmlns:m="http://schemas.openxmlformats.org/officeDocument/2006/math">
                    <m:r>
                      <m:rPr>
                        <m:sty m:val="p"/>
                      </m:rPr>
                      <a:rPr lang="en-US" sz="2600" b="0" i="0" smtClean="0">
                        <a:solidFill>
                          <a:schemeClr val="accent4">
                            <a:lumMod val="75000"/>
                          </a:schemeClr>
                        </a:solidFill>
                        <a:latin typeface="Cambria Math" panose="02040503050406030204" pitchFamily="18" charset="0"/>
                      </a:rPr>
                      <m:t>exp</m:t>
                    </m:r>
                    <m:r>
                      <a:rPr lang="en-US" sz="2600" b="0" i="1" smtClean="0">
                        <a:solidFill>
                          <a:schemeClr val="accent4">
                            <a:lumMod val="75000"/>
                          </a:schemeClr>
                        </a:solidFill>
                        <a:latin typeface="Cambria Math" panose="02040503050406030204" pitchFamily="18" charset="0"/>
                      </a:rPr>
                      <m:t>⁡(</m:t>
                    </m:r>
                    <m:r>
                      <a:rPr lang="en-US" sz="2600" b="0" i="1" smtClean="0">
                        <a:solidFill>
                          <a:schemeClr val="accent4">
                            <a:lumMod val="75000"/>
                          </a:schemeClr>
                        </a:solidFill>
                        <a:latin typeface="Cambria Math" panose="02040503050406030204" pitchFamily="18" charset="0"/>
                      </a:rPr>
                      <m:t>𝑑𝑖𝑚𝑒𝑛𝑠𝑖𝑜𝑛</m:t>
                    </m:r>
                    <m:r>
                      <a:rPr lang="en-US" sz="2600" b="0" i="1" smtClean="0">
                        <a:solidFill>
                          <a:schemeClr val="accent4">
                            <a:lumMod val="75000"/>
                          </a:schemeClr>
                        </a:solidFill>
                        <a:latin typeface="Cambria Math" panose="02040503050406030204" pitchFamily="18" charset="0"/>
                      </a:rPr>
                      <m:t>)</m:t>
                    </m:r>
                  </m:oMath>
                </a14:m>
                <a:r>
                  <a:rPr lang="en-US" sz="2600" dirty="0">
                    <a:solidFill>
                      <a:schemeClr val="accent4">
                        <a:lumMod val="75000"/>
                      </a:schemeClr>
                    </a:solidFill>
                  </a:rPr>
                  <a:t> </a:t>
                </a:r>
                <a:r>
                  <a:rPr lang="en-US" sz="2600" dirty="0"/>
                  <a:t>time</a:t>
                </a:r>
                <a:endParaRPr lang="en-US" sz="2600" dirty="0">
                  <a:solidFill>
                    <a:schemeClr val="tx1"/>
                  </a:solidFill>
                </a:endParaRPr>
              </a:p>
            </p:txBody>
          </p:sp>
        </mc:Choice>
        <mc:Fallback xmlns="">
          <p:sp>
            <p:nvSpPr>
              <p:cNvPr id="21" name="Content Placeholder 2">
                <a:extLst>
                  <a:ext uri="{FF2B5EF4-FFF2-40B4-BE49-F238E27FC236}">
                    <a16:creationId xmlns:a16="http://schemas.microsoft.com/office/drawing/2014/main" id="{0F64AE3B-8E2E-40AA-A5C4-96E4D82F8CF6}"/>
                  </a:ext>
                </a:extLst>
              </p:cNvPr>
              <p:cNvSpPr txBox="1">
                <a:spLocks noRot="1" noChangeAspect="1" noMove="1" noResize="1" noEditPoints="1" noAdjustHandles="1" noChangeArrowheads="1" noChangeShapeType="1" noTextEdit="1"/>
              </p:cNvSpPr>
              <p:nvPr/>
            </p:nvSpPr>
            <p:spPr>
              <a:xfrm>
                <a:off x="426554" y="3849795"/>
                <a:ext cx="8434935" cy="1008528"/>
              </a:xfrm>
              <a:prstGeom prst="rect">
                <a:avLst/>
              </a:prstGeom>
              <a:blipFill>
                <a:blip r:embed="rId5"/>
                <a:stretch>
                  <a:fillRect l="-1301" t="-9697"/>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01218A35-8B5B-48BF-A530-3FB1B5CE5D29}"/>
              </a:ext>
            </a:extLst>
          </p:cNvPr>
          <p:cNvSpPr/>
          <p:nvPr/>
        </p:nvSpPr>
        <p:spPr>
          <a:xfrm>
            <a:off x="228443" y="6311286"/>
            <a:ext cx="5864243" cy="369332"/>
          </a:xfrm>
          <a:prstGeom prst="rect">
            <a:avLst/>
          </a:prstGeom>
        </p:spPr>
        <p:txBody>
          <a:bodyPr wrap="square">
            <a:spAutoFit/>
          </a:bodyPr>
          <a:lstStyle/>
          <a:p>
            <a:r>
              <a:rPr lang="en-US" dirty="0">
                <a:solidFill>
                  <a:schemeClr val="bg2">
                    <a:lumMod val="50000"/>
                  </a:schemeClr>
                </a:solidFill>
              </a:rPr>
              <a:t>[Tukey 60,…,Lugosi-Mendelson 18, Johnson-</a:t>
            </a:r>
            <a:r>
              <a:rPr lang="en-US" dirty="0" err="1">
                <a:solidFill>
                  <a:schemeClr val="bg2">
                    <a:lumMod val="50000"/>
                  </a:schemeClr>
                </a:solidFill>
              </a:rPr>
              <a:t>Preparata</a:t>
            </a:r>
            <a:r>
              <a:rPr lang="en-US" dirty="0">
                <a:solidFill>
                  <a:schemeClr val="bg2">
                    <a:lumMod val="50000"/>
                  </a:schemeClr>
                </a:solidFill>
              </a:rPr>
              <a:t> 78]</a:t>
            </a:r>
          </a:p>
        </p:txBody>
      </p:sp>
      <p:pic>
        <p:nvPicPr>
          <p:cNvPr id="12" name="Picture 11">
            <a:extLst>
              <a:ext uri="{FF2B5EF4-FFF2-40B4-BE49-F238E27FC236}">
                <a16:creationId xmlns:a16="http://schemas.microsoft.com/office/drawing/2014/main" id="{845A1C23-12D4-43DC-9A19-FD0EBB05DE67}"/>
              </a:ext>
            </a:extLst>
          </p:cNvPr>
          <p:cNvPicPr>
            <a:picLocks noChangeAspect="1"/>
          </p:cNvPicPr>
          <p:nvPr/>
        </p:nvPicPr>
        <p:blipFill>
          <a:blip r:embed="rId6"/>
          <a:stretch>
            <a:fillRect/>
          </a:stretch>
        </p:blipFill>
        <p:spPr>
          <a:xfrm>
            <a:off x="5465135" y="349262"/>
            <a:ext cx="2676299" cy="1870184"/>
          </a:xfrm>
          <a:prstGeom prst="rect">
            <a:avLst/>
          </a:prstGeom>
        </p:spPr>
      </p:pic>
      <p:sp>
        <p:nvSpPr>
          <p:cNvPr id="13" name="Content Placeholder 2">
            <a:extLst>
              <a:ext uri="{FF2B5EF4-FFF2-40B4-BE49-F238E27FC236}">
                <a16:creationId xmlns:a16="http://schemas.microsoft.com/office/drawing/2014/main" id="{03812A29-F1E9-46A5-9EFE-8464A666CD58}"/>
              </a:ext>
            </a:extLst>
          </p:cNvPr>
          <p:cNvSpPr txBox="1">
            <a:spLocks/>
          </p:cNvSpPr>
          <p:nvPr/>
        </p:nvSpPr>
        <p:spPr>
          <a:xfrm>
            <a:off x="419099" y="4936411"/>
            <a:ext cx="8434935" cy="91032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600" dirty="0">
                <a:solidFill>
                  <a:schemeClr val="bg2">
                    <a:lumMod val="50000"/>
                  </a:schemeClr>
                </a:solidFill>
              </a:rPr>
              <a:t>[</a:t>
            </a:r>
            <a:r>
              <a:rPr lang="en-US" sz="2600" b="1" dirty="0">
                <a:solidFill>
                  <a:schemeClr val="bg2">
                    <a:lumMod val="50000"/>
                  </a:schemeClr>
                </a:solidFill>
              </a:rPr>
              <a:t>H</a:t>
            </a:r>
            <a:r>
              <a:rPr lang="en-US" sz="2600" dirty="0">
                <a:solidFill>
                  <a:schemeClr val="bg2">
                    <a:lumMod val="50000"/>
                  </a:schemeClr>
                </a:solidFill>
              </a:rPr>
              <a:t> Annals of Statistics 19]</a:t>
            </a:r>
            <a:r>
              <a:rPr lang="en-US" sz="2600" dirty="0"/>
              <a:t>: </a:t>
            </a:r>
            <a:r>
              <a:rPr lang="en-US" sz="2600" dirty="0">
                <a:solidFill>
                  <a:srgbClr val="C00000"/>
                </a:solidFill>
              </a:rPr>
              <a:t>High-dimensional </a:t>
            </a:r>
            <a:r>
              <a:rPr lang="en-US" sz="2600" dirty="0"/>
              <a:t>m</a:t>
            </a:r>
            <a:r>
              <a:rPr lang="en-US" sz="2600" dirty="0">
                <a:solidFill>
                  <a:schemeClr val="tx1"/>
                </a:solidFill>
              </a:rPr>
              <a:t>edian in </a:t>
            </a:r>
            <a:r>
              <a:rPr lang="en-US" sz="2600" dirty="0">
                <a:solidFill>
                  <a:schemeClr val="accent4">
                    <a:lumMod val="75000"/>
                  </a:schemeClr>
                </a:solidFill>
              </a:rPr>
              <a:t>polynomial time</a:t>
            </a:r>
            <a:r>
              <a:rPr lang="en-US" sz="2600" dirty="0">
                <a:solidFill>
                  <a:schemeClr val="tx1"/>
                </a:solidFill>
              </a:rPr>
              <a:t>!</a:t>
            </a:r>
            <a:endParaRPr lang="en-US" sz="2600" b="1" dirty="0">
              <a:solidFill>
                <a:schemeClr val="bg1">
                  <a:lumMod val="50000"/>
                </a:schemeClr>
              </a:solidFill>
            </a:endParaRPr>
          </a:p>
        </p:txBody>
      </p:sp>
      <p:sp>
        <p:nvSpPr>
          <p:cNvPr id="14" name="Rectangle: Rounded Corners 13">
            <a:extLst>
              <a:ext uri="{FF2B5EF4-FFF2-40B4-BE49-F238E27FC236}">
                <a16:creationId xmlns:a16="http://schemas.microsoft.com/office/drawing/2014/main" id="{A06EC2B8-BEEE-41E7-B7E2-B9B2B6DC075F}"/>
              </a:ext>
            </a:extLst>
          </p:cNvPr>
          <p:cNvSpPr/>
          <p:nvPr/>
        </p:nvSpPr>
        <p:spPr>
          <a:xfrm>
            <a:off x="387166" y="4780234"/>
            <a:ext cx="8337735" cy="1322854"/>
          </a:xfrm>
          <a:prstGeom prst="round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i="1" dirty="0">
              <a:solidFill>
                <a:schemeClr val="tx1"/>
              </a:solidFill>
            </a:endParaRPr>
          </a:p>
        </p:txBody>
      </p:sp>
      <p:sp>
        <p:nvSpPr>
          <p:cNvPr id="11" name="Rectangle 10">
            <a:extLst>
              <a:ext uri="{FF2B5EF4-FFF2-40B4-BE49-F238E27FC236}">
                <a16:creationId xmlns:a16="http://schemas.microsoft.com/office/drawing/2014/main" id="{7906DAB4-5EFF-4FF3-9B09-102A5D31C6DD}"/>
              </a:ext>
            </a:extLst>
          </p:cNvPr>
          <p:cNvSpPr/>
          <p:nvPr/>
        </p:nvSpPr>
        <p:spPr>
          <a:xfrm>
            <a:off x="3287647" y="5427613"/>
            <a:ext cx="5116593" cy="523220"/>
          </a:xfrm>
          <a:prstGeom prst="rect">
            <a:avLst/>
          </a:prstGeom>
        </p:spPr>
        <p:txBody>
          <a:bodyPr wrap="none">
            <a:spAutoFit/>
          </a:bodyPr>
          <a:lstStyle/>
          <a:p>
            <a:r>
              <a:rPr lang="en-US" sz="2800" b="1" i="1" dirty="0">
                <a:solidFill>
                  <a:srgbClr val="C00000"/>
                </a:solidFill>
              </a:rPr>
              <a:t>First optimal confidence intervals</a:t>
            </a:r>
          </a:p>
        </p:txBody>
      </p:sp>
      <p:sp>
        <p:nvSpPr>
          <p:cNvPr id="3" name="Slide Number Placeholder 2">
            <a:extLst>
              <a:ext uri="{FF2B5EF4-FFF2-40B4-BE49-F238E27FC236}">
                <a16:creationId xmlns:a16="http://schemas.microsoft.com/office/drawing/2014/main" id="{6E2B4E72-79F9-41E9-8B01-D80F7F233A02}"/>
              </a:ext>
            </a:extLst>
          </p:cNvPr>
          <p:cNvSpPr>
            <a:spLocks noGrp="1"/>
          </p:cNvSpPr>
          <p:nvPr>
            <p:ph type="sldNum" sz="quarter" idx="12"/>
          </p:nvPr>
        </p:nvSpPr>
        <p:spPr/>
        <p:txBody>
          <a:bodyPr/>
          <a:lstStyle/>
          <a:p>
            <a:fld id="{ED922394-96B1-4130-9F58-06B799E76477}" type="slidenum">
              <a:rPr lang="en-US" smtClean="0"/>
              <a:t>47</a:t>
            </a:fld>
            <a:endParaRPr lang="en-US"/>
          </a:p>
        </p:txBody>
      </p:sp>
    </p:spTree>
    <p:extLst>
      <p:ext uri="{BB962C8B-B14F-4D97-AF65-F5344CB8AC3E}">
        <p14:creationId xmlns:p14="http://schemas.microsoft.com/office/powerpoint/2010/main" val="312961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3" grpId="0"/>
      <p:bldP spid="14" grpId="0" animBg="1"/>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914EC9CD-B62A-4FD4-B4F4-154C9AD536D4}"/>
                  </a:ext>
                </a:extLst>
              </p14:cNvPr>
              <p14:cNvContentPartPr/>
              <p14:nvPr/>
            </p14:nvContentPartPr>
            <p14:xfrm>
              <a:off x="5813544" y="103687"/>
              <a:ext cx="32400" cy="2520"/>
            </p14:xfrm>
          </p:contentPart>
        </mc:Choice>
        <mc:Fallback xmlns="">
          <p:pic>
            <p:nvPicPr>
              <p:cNvPr id="5" name="Ink 4">
                <a:extLst>
                  <a:ext uri="{FF2B5EF4-FFF2-40B4-BE49-F238E27FC236}">
                    <a16:creationId xmlns:a16="http://schemas.microsoft.com/office/drawing/2014/main" id="{914EC9CD-B62A-4FD4-B4F4-154C9AD536D4}"/>
                  </a:ext>
                </a:extLst>
              </p:cNvPr>
              <p:cNvPicPr/>
              <p:nvPr/>
            </p:nvPicPr>
            <p:blipFill>
              <a:blip r:embed="rId4"/>
              <a:stretch>
                <a:fillRect/>
              </a:stretch>
            </p:blipFill>
            <p:spPr>
              <a:xfrm>
                <a:off x="5804544" y="94687"/>
                <a:ext cx="50040" cy="20160"/>
              </a:xfrm>
              <a:prstGeom prst="rect">
                <a:avLst/>
              </a:prstGeom>
            </p:spPr>
          </p:pic>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886A9199-9138-42F9-A696-954C18CD07CB}"/>
                  </a:ext>
                </a:extLst>
              </p:cNvPr>
              <p:cNvSpPr txBox="1"/>
              <p:nvPr/>
            </p:nvSpPr>
            <p:spPr>
              <a:xfrm>
                <a:off x="353235" y="1665875"/>
                <a:ext cx="7749916" cy="769441"/>
              </a:xfrm>
              <a:prstGeom prst="rect">
                <a:avLst/>
              </a:prstGeom>
              <a:noFill/>
            </p:spPr>
            <p:txBody>
              <a:bodyPr wrap="square" rtlCol="0">
                <a:spAutoFit/>
              </a:bodyPr>
              <a:lstStyle/>
              <a:p>
                <a:r>
                  <a:rPr lang="en-US" sz="2200" b="1" dirty="0"/>
                  <a:t>Input: </a:t>
                </a:r>
                <a14:m>
                  <m:oMath xmlns:m="http://schemas.openxmlformats.org/officeDocument/2006/math">
                    <m:sSub>
                      <m:sSubPr>
                        <m:ctrlPr>
                          <a:rPr lang="en-US" sz="2200" i="1" smtClean="0">
                            <a:solidFill>
                              <a:schemeClr val="accent2"/>
                            </a:solidFill>
                            <a:latin typeface="Cambria Math" panose="02040503050406030204" pitchFamily="18" charset="0"/>
                          </a:rPr>
                        </m:ctrlPr>
                      </m:sSubPr>
                      <m:e>
                        <m:r>
                          <a:rPr lang="en-US" sz="2200" b="0" i="1" smtClean="0">
                            <a:solidFill>
                              <a:schemeClr val="accent2"/>
                            </a:solidFill>
                            <a:latin typeface="Cambria Math" panose="02040503050406030204" pitchFamily="18" charset="0"/>
                          </a:rPr>
                          <m:t>𝑋</m:t>
                        </m:r>
                      </m:e>
                      <m:sub>
                        <m:r>
                          <a:rPr lang="en-US" sz="2200" b="0" i="1" smtClean="0">
                            <a:solidFill>
                              <a:schemeClr val="accent2"/>
                            </a:solidFill>
                            <a:latin typeface="Cambria Math" panose="02040503050406030204" pitchFamily="18" charset="0"/>
                          </a:rPr>
                          <m:t>1</m:t>
                        </m:r>
                      </m:sub>
                    </m:sSub>
                    <m:r>
                      <a:rPr lang="en-US" sz="2200" b="0" i="1" smtClean="0">
                        <a:solidFill>
                          <a:schemeClr val="accent2"/>
                        </a:solidFill>
                        <a:latin typeface="Cambria Math" panose="02040503050406030204" pitchFamily="18" charset="0"/>
                      </a:rPr>
                      <m:t>,…,</m:t>
                    </m:r>
                    <m:sSub>
                      <m:sSubPr>
                        <m:ctrlPr>
                          <a:rPr lang="en-US" sz="2200" i="1" smtClean="0">
                            <a:solidFill>
                              <a:schemeClr val="accent2"/>
                            </a:solidFill>
                            <a:latin typeface="Cambria Math" panose="02040503050406030204" pitchFamily="18" charset="0"/>
                          </a:rPr>
                        </m:ctrlPr>
                      </m:sSubPr>
                      <m:e>
                        <m:r>
                          <a:rPr lang="en-US" sz="2200" b="0" i="1" smtClean="0">
                            <a:solidFill>
                              <a:schemeClr val="accent2"/>
                            </a:solidFill>
                            <a:latin typeface="Cambria Math" panose="02040503050406030204" pitchFamily="18" charset="0"/>
                          </a:rPr>
                          <m:t>𝑋</m:t>
                        </m:r>
                      </m:e>
                      <m:sub>
                        <m:r>
                          <a:rPr lang="en-US" sz="2200" b="0" i="1" smtClean="0">
                            <a:solidFill>
                              <a:schemeClr val="accent2"/>
                            </a:solidFill>
                            <a:latin typeface="Cambria Math" panose="02040503050406030204" pitchFamily="18" charset="0"/>
                          </a:rPr>
                          <m:t>𝑛</m:t>
                        </m:r>
                      </m:sub>
                    </m:sSub>
                    <m:r>
                      <a:rPr lang="en-US" sz="2200" b="0" i="1" smtClean="0">
                        <a:solidFill>
                          <a:schemeClr val="accent2"/>
                        </a:solidFill>
                        <a:latin typeface="Cambria Math" panose="02040503050406030204" pitchFamily="18" charset="0"/>
                      </a:rPr>
                      <m:t>∼</m:t>
                    </m:r>
                    <m:r>
                      <a:rPr lang="en-US" sz="2200" b="0" i="1" smtClean="0">
                        <a:solidFill>
                          <a:schemeClr val="accent2"/>
                        </a:solidFill>
                        <a:latin typeface="Cambria Math" panose="02040503050406030204" pitchFamily="18" charset="0"/>
                      </a:rPr>
                      <m:t>𝐷</m:t>
                    </m:r>
                  </m:oMath>
                </a14:m>
                <a:r>
                  <a:rPr lang="en-US" sz="2200" dirty="0"/>
                  <a:t>, </a:t>
                </a:r>
                <a:r>
                  <a:rPr lang="en-US" sz="2200" dirty="0">
                    <a:solidFill>
                      <a:srgbClr val="C21B65"/>
                    </a:solidFill>
                  </a:rPr>
                  <a:t>finite variance </a:t>
                </a:r>
                <a:r>
                  <a:rPr lang="en-US" sz="2200" dirty="0"/>
                  <a:t>in all directions. </a:t>
                </a:r>
              </a:p>
              <a:p>
                <a:r>
                  <a:rPr lang="en-US" sz="2200" b="1" dirty="0"/>
                  <a:t>Goal: </a:t>
                </a:r>
                <a:r>
                  <a:rPr lang="en-US" sz="2200" dirty="0"/>
                  <a:t>estimate </a:t>
                </a:r>
                <a14:m>
                  <m:oMath xmlns:m="http://schemas.openxmlformats.org/officeDocument/2006/math">
                    <m:r>
                      <a:rPr lang="en-US" sz="2200" b="0" i="1" smtClean="0">
                        <a:solidFill>
                          <a:schemeClr val="accent2"/>
                        </a:solidFill>
                        <a:latin typeface="Cambria Math" panose="02040503050406030204" pitchFamily="18" charset="0"/>
                      </a:rPr>
                      <m:t>𝜇</m:t>
                    </m:r>
                    <m:r>
                      <a:rPr lang="en-US" sz="2200" b="0" i="1" smtClean="0">
                        <a:solidFill>
                          <a:schemeClr val="accent2"/>
                        </a:solidFill>
                        <a:latin typeface="Cambria Math" panose="02040503050406030204" pitchFamily="18" charset="0"/>
                      </a:rPr>
                      <m:t>= </m:t>
                    </m:r>
                    <m:sSub>
                      <m:sSubPr>
                        <m:ctrlPr>
                          <a:rPr lang="en-US" sz="2200" b="0" i="1" smtClean="0">
                            <a:solidFill>
                              <a:schemeClr val="accent2"/>
                            </a:solidFill>
                            <a:latin typeface="Cambria Math" panose="02040503050406030204" pitchFamily="18" charset="0"/>
                            <a:ea typeface="Cambria Math" panose="02040503050406030204" pitchFamily="18" charset="0"/>
                          </a:rPr>
                        </m:ctrlPr>
                      </m:sSubPr>
                      <m:e>
                        <m:r>
                          <a:rPr lang="en-US" sz="2200" b="0" i="1" smtClean="0">
                            <a:solidFill>
                              <a:schemeClr val="accent2"/>
                            </a:solidFill>
                            <a:latin typeface="Cambria Math" panose="02040503050406030204" pitchFamily="18" charset="0"/>
                            <a:ea typeface="Cambria Math" panose="02040503050406030204" pitchFamily="18" charset="0"/>
                          </a:rPr>
                          <m:t>𝔼</m:t>
                        </m:r>
                      </m:e>
                      <m:sub>
                        <m:r>
                          <a:rPr lang="en-US" sz="2200" b="0" i="1" smtClean="0">
                            <a:solidFill>
                              <a:schemeClr val="accent2"/>
                            </a:solidFill>
                            <a:latin typeface="Cambria Math" panose="02040503050406030204" pitchFamily="18" charset="0"/>
                            <a:ea typeface="Cambria Math" panose="02040503050406030204" pitchFamily="18" charset="0"/>
                          </a:rPr>
                          <m:t>𝑋</m:t>
                        </m:r>
                        <m:r>
                          <a:rPr lang="en-US" sz="2200" b="0" i="1" smtClean="0">
                            <a:solidFill>
                              <a:schemeClr val="accent2"/>
                            </a:solidFill>
                            <a:latin typeface="Cambria Math" panose="02040503050406030204" pitchFamily="18" charset="0"/>
                            <a:ea typeface="Cambria Math" panose="02040503050406030204" pitchFamily="18" charset="0"/>
                          </a:rPr>
                          <m:t>∼</m:t>
                        </m:r>
                        <m:r>
                          <a:rPr lang="en-US" sz="2200" b="0" i="1" smtClean="0">
                            <a:solidFill>
                              <a:schemeClr val="accent2"/>
                            </a:solidFill>
                            <a:latin typeface="Cambria Math" panose="02040503050406030204" pitchFamily="18" charset="0"/>
                            <a:ea typeface="Cambria Math" panose="02040503050406030204" pitchFamily="18" charset="0"/>
                          </a:rPr>
                          <m:t>𝐷</m:t>
                        </m:r>
                      </m:sub>
                    </m:sSub>
                    <m:r>
                      <a:rPr lang="en-US" sz="2200" b="0" i="1" smtClean="0">
                        <a:solidFill>
                          <a:schemeClr val="accent2"/>
                        </a:solidFill>
                        <a:latin typeface="Cambria Math" panose="02040503050406030204" pitchFamily="18" charset="0"/>
                        <a:ea typeface="Cambria Math" panose="02040503050406030204" pitchFamily="18" charset="0"/>
                      </a:rPr>
                      <m:t>𝑋</m:t>
                    </m:r>
                  </m:oMath>
                </a14:m>
                <a:r>
                  <a:rPr lang="en-US" sz="2200" dirty="0">
                    <a:solidFill>
                      <a:schemeClr val="accent2"/>
                    </a:solidFill>
                  </a:rPr>
                  <a:t> </a:t>
                </a:r>
                <a:r>
                  <a:rPr lang="en-US" sz="2200" dirty="0"/>
                  <a:t>by </a:t>
                </a:r>
                <a14:m>
                  <m:oMath xmlns:m="http://schemas.openxmlformats.org/officeDocument/2006/math">
                    <m:acc>
                      <m:accPr>
                        <m:chr m:val="̂"/>
                        <m:ctrlPr>
                          <a:rPr lang="en-US" sz="2200" i="1" smtClean="0">
                            <a:solidFill>
                              <a:schemeClr val="accent2"/>
                            </a:solidFill>
                            <a:latin typeface="Cambria Math" panose="02040503050406030204" pitchFamily="18" charset="0"/>
                          </a:rPr>
                        </m:ctrlPr>
                      </m:accPr>
                      <m:e>
                        <m:r>
                          <a:rPr lang="en-US" sz="2200" b="0" i="1" smtClean="0">
                            <a:solidFill>
                              <a:schemeClr val="accent2"/>
                            </a:solidFill>
                            <a:latin typeface="Cambria Math" panose="02040503050406030204" pitchFamily="18" charset="0"/>
                          </a:rPr>
                          <m:t>𝜇</m:t>
                        </m:r>
                      </m:e>
                    </m:acc>
                    <m:r>
                      <a:rPr lang="en-US" sz="2200" b="0" i="1" dirty="0" smtClean="0">
                        <a:solidFill>
                          <a:schemeClr val="accent2"/>
                        </a:solidFill>
                        <a:latin typeface="Cambria Math" panose="02040503050406030204" pitchFamily="18" charset="0"/>
                      </a:rPr>
                      <m:t>(</m:t>
                    </m:r>
                    <m:sSub>
                      <m:sSubPr>
                        <m:ctrlPr>
                          <a:rPr lang="en-US" sz="2200" i="1" dirty="0" smtClean="0">
                            <a:solidFill>
                              <a:schemeClr val="accent2"/>
                            </a:solidFill>
                            <a:latin typeface="Cambria Math" panose="02040503050406030204" pitchFamily="18" charset="0"/>
                          </a:rPr>
                        </m:ctrlPr>
                      </m:sSubPr>
                      <m:e>
                        <m:r>
                          <a:rPr lang="en-US" sz="2200" b="0" i="1" dirty="0" smtClean="0">
                            <a:solidFill>
                              <a:schemeClr val="accent2"/>
                            </a:solidFill>
                            <a:latin typeface="Cambria Math" panose="02040503050406030204" pitchFamily="18" charset="0"/>
                          </a:rPr>
                          <m:t>𝑋</m:t>
                        </m:r>
                      </m:e>
                      <m:sub>
                        <m:r>
                          <a:rPr lang="en-US" sz="2200" b="0" i="1" dirty="0" smtClean="0">
                            <a:solidFill>
                              <a:schemeClr val="accent2"/>
                            </a:solidFill>
                            <a:latin typeface="Cambria Math" panose="02040503050406030204" pitchFamily="18" charset="0"/>
                          </a:rPr>
                          <m:t>1</m:t>
                        </m:r>
                      </m:sub>
                    </m:sSub>
                    <m:r>
                      <a:rPr lang="en-US" sz="2200" b="0" i="1" dirty="0" smtClean="0">
                        <a:solidFill>
                          <a:schemeClr val="accent2"/>
                        </a:solidFill>
                        <a:latin typeface="Cambria Math" panose="02040503050406030204" pitchFamily="18" charset="0"/>
                      </a:rPr>
                      <m:t>,…,</m:t>
                    </m:r>
                    <m:sSub>
                      <m:sSubPr>
                        <m:ctrlPr>
                          <a:rPr lang="en-US" sz="2200" i="1" dirty="0" smtClean="0">
                            <a:solidFill>
                              <a:schemeClr val="accent2"/>
                            </a:solidFill>
                            <a:latin typeface="Cambria Math" panose="02040503050406030204" pitchFamily="18" charset="0"/>
                          </a:rPr>
                        </m:ctrlPr>
                      </m:sSubPr>
                      <m:e>
                        <m:r>
                          <a:rPr lang="en-US" sz="2200" b="0" i="1" dirty="0" smtClean="0">
                            <a:solidFill>
                              <a:schemeClr val="accent2"/>
                            </a:solidFill>
                            <a:latin typeface="Cambria Math" panose="02040503050406030204" pitchFamily="18" charset="0"/>
                          </a:rPr>
                          <m:t>𝑋</m:t>
                        </m:r>
                      </m:e>
                      <m:sub>
                        <m:r>
                          <a:rPr lang="en-US" sz="2200" b="0" i="1" dirty="0" smtClean="0">
                            <a:solidFill>
                              <a:schemeClr val="accent2"/>
                            </a:solidFill>
                            <a:latin typeface="Cambria Math" panose="02040503050406030204" pitchFamily="18" charset="0"/>
                          </a:rPr>
                          <m:t>𝑛</m:t>
                        </m:r>
                      </m:sub>
                    </m:sSub>
                    <m:r>
                      <a:rPr lang="en-US" sz="2200" b="0" i="1" dirty="0" smtClean="0">
                        <a:solidFill>
                          <a:schemeClr val="accent2"/>
                        </a:solidFill>
                        <a:latin typeface="Cambria Math" panose="02040503050406030204" pitchFamily="18" charset="0"/>
                      </a:rPr>
                      <m:t>)</m:t>
                    </m:r>
                  </m:oMath>
                </a14:m>
                <a:endParaRPr lang="en-US" sz="2200" dirty="0">
                  <a:solidFill>
                    <a:schemeClr val="accent2"/>
                  </a:solidFill>
                </a:endParaRPr>
              </a:p>
            </p:txBody>
          </p:sp>
        </mc:Choice>
        <mc:Fallback>
          <p:sp>
            <p:nvSpPr>
              <p:cNvPr id="11" name="TextBox 10">
                <a:extLst>
                  <a:ext uri="{FF2B5EF4-FFF2-40B4-BE49-F238E27FC236}">
                    <a16:creationId xmlns:a16="http://schemas.microsoft.com/office/drawing/2014/main" id="{886A9199-9138-42F9-A696-954C18CD07CB}"/>
                  </a:ext>
                </a:extLst>
              </p:cNvPr>
              <p:cNvSpPr txBox="1">
                <a:spLocks noRot="1" noChangeAspect="1" noMove="1" noResize="1" noEditPoints="1" noAdjustHandles="1" noChangeArrowheads="1" noChangeShapeType="1" noTextEdit="1"/>
              </p:cNvSpPr>
              <p:nvPr/>
            </p:nvSpPr>
            <p:spPr>
              <a:xfrm>
                <a:off x="353235" y="1665875"/>
                <a:ext cx="7749916" cy="769441"/>
              </a:xfrm>
              <a:prstGeom prst="rect">
                <a:avLst/>
              </a:prstGeom>
              <a:blipFill>
                <a:blip r:embed="rId5"/>
                <a:stretch>
                  <a:fillRect l="-1023" t="-4762" b="-15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9AE9210-4E2A-4D55-A10F-ECA0F03807C6}"/>
                  </a:ext>
                </a:extLst>
              </p:cNvPr>
              <p:cNvSpPr txBox="1"/>
              <p:nvPr/>
            </p:nvSpPr>
            <p:spPr>
              <a:xfrm>
                <a:off x="353235" y="2756842"/>
                <a:ext cx="6429766" cy="1138773"/>
              </a:xfrm>
              <a:prstGeom prst="rect">
                <a:avLst/>
              </a:prstGeom>
              <a:noFill/>
            </p:spPr>
            <p:txBody>
              <a:bodyPr wrap="square" rtlCol="0">
                <a:spAutoFit/>
              </a:bodyPr>
              <a:lstStyle/>
              <a:p>
                <a:r>
                  <a:rPr lang="en-US" sz="2400" b="1" dirty="0"/>
                  <a:t>Identifiability</a:t>
                </a:r>
                <a:r>
                  <a:rPr lang="en-US" sz="2400" dirty="0"/>
                  <a:t>: high-dimensional </a:t>
                </a:r>
                <a:r>
                  <a:rPr lang="en-US" sz="2400" i="1" dirty="0"/>
                  <a:t>median</a:t>
                </a:r>
                <a:r>
                  <a:rPr lang="en-US" sz="2400" b="1" dirty="0"/>
                  <a:t> </a:t>
                </a:r>
                <a:r>
                  <a:rPr lang="en-US" sz="2400" dirty="0"/>
                  <a:t>of </a:t>
                </a:r>
                <a14:m>
                  <m:oMath xmlns:m="http://schemas.openxmlformats.org/officeDocument/2006/math">
                    <m:sSub>
                      <m:sSubPr>
                        <m:ctrlPr>
                          <a:rPr lang="en-US" sz="2400" b="0" i="1" smtClean="0">
                            <a:solidFill>
                              <a:schemeClr val="accent2"/>
                            </a:solidFill>
                            <a:latin typeface="Cambria Math" panose="02040503050406030204" pitchFamily="18" charset="0"/>
                          </a:rPr>
                        </m:ctrlPr>
                      </m:sSubPr>
                      <m:e>
                        <m:r>
                          <a:rPr lang="en-US" sz="2400" b="0" i="1" smtClean="0">
                            <a:solidFill>
                              <a:schemeClr val="accent2"/>
                            </a:solidFill>
                            <a:latin typeface="Cambria Math" panose="02040503050406030204" pitchFamily="18" charset="0"/>
                          </a:rPr>
                          <m:t>𝑋</m:t>
                        </m:r>
                      </m:e>
                      <m:sub>
                        <m:r>
                          <a:rPr lang="en-US" sz="2400" b="0" i="1" smtClean="0">
                            <a:solidFill>
                              <a:schemeClr val="accent2"/>
                            </a:solidFill>
                            <a:latin typeface="Cambria Math" panose="02040503050406030204" pitchFamily="18" charset="0"/>
                          </a:rPr>
                          <m:t>1</m:t>
                        </m:r>
                      </m:sub>
                    </m:sSub>
                    <m:r>
                      <a:rPr lang="en-US" sz="2400" b="0" i="1" smtClean="0">
                        <a:solidFill>
                          <a:schemeClr val="accent2"/>
                        </a:solidFill>
                        <a:latin typeface="Cambria Math" panose="02040503050406030204" pitchFamily="18" charset="0"/>
                      </a:rPr>
                      <m:t>,…,</m:t>
                    </m:r>
                    <m:sSub>
                      <m:sSubPr>
                        <m:ctrlPr>
                          <a:rPr lang="en-US" sz="2400" b="0" i="1" smtClean="0">
                            <a:solidFill>
                              <a:schemeClr val="accent2"/>
                            </a:solidFill>
                            <a:latin typeface="Cambria Math" panose="02040503050406030204" pitchFamily="18" charset="0"/>
                          </a:rPr>
                        </m:ctrlPr>
                      </m:sSubPr>
                      <m:e>
                        <m:r>
                          <a:rPr lang="en-US" sz="2400" b="0" i="1" smtClean="0">
                            <a:solidFill>
                              <a:schemeClr val="accent2"/>
                            </a:solidFill>
                            <a:latin typeface="Cambria Math" panose="02040503050406030204" pitchFamily="18" charset="0"/>
                          </a:rPr>
                          <m:t>𝑋</m:t>
                        </m:r>
                      </m:e>
                      <m:sub>
                        <m:r>
                          <a:rPr lang="en-US" sz="2400" b="0" i="1" smtClean="0">
                            <a:solidFill>
                              <a:schemeClr val="accent2"/>
                            </a:solidFill>
                            <a:latin typeface="Cambria Math" panose="02040503050406030204" pitchFamily="18" charset="0"/>
                          </a:rPr>
                          <m:t>𝑛</m:t>
                        </m:r>
                      </m:sub>
                    </m:sSub>
                  </m:oMath>
                </a14:m>
                <a:r>
                  <a:rPr lang="en-US" sz="2400" dirty="0"/>
                  <a:t> identifies </a:t>
                </a:r>
                <a14:m>
                  <m:oMath xmlns:m="http://schemas.openxmlformats.org/officeDocument/2006/math">
                    <m:r>
                      <a:rPr lang="en-US" sz="2400" b="0" i="1" smtClean="0">
                        <a:solidFill>
                          <a:schemeClr val="accent2"/>
                        </a:solidFill>
                        <a:latin typeface="Cambria Math" panose="02040503050406030204" pitchFamily="18" charset="0"/>
                      </a:rPr>
                      <m:t>𝜇</m:t>
                    </m:r>
                  </m:oMath>
                </a14:m>
                <a:r>
                  <a:rPr lang="en-US" sz="2400" dirty="0"/>
                  <a:t> up to optimal error </a:t>
                </a:r>
              </a:p>
              <a:p>
                <a:r>
                  <a:rPr lang="en-US" sz="2000" dirty="0">
                    <a:solidFill>
                      <a:schemeClr val="bg2">
                        <a:lumMod val="50000"/>
                      </a:schemeClr>
                    </a:solidFill>
                  </a:rPr>
                  <a:t>[Lugosi-Mendelson Annals of Statistics 18]</a:t>
                </a:r>
              </a:p>
            </p:txBody>
          </p:sp>
        </mc:Choice>
        <mc:Fallback xmlns="">
          <p:sp>
            <p:nvSpPr>
              <p:cNvPr id="17" name="TextBox 16">
                <a:extLst>
                  <a:ext uri="{FF2B5EF4-FFF2-40B4-BE49-F238E27FC236}">
                    <a16:creationId xmlns:a16="http://schemas.microsoft.com/office/drawing/2014/main" id="{C9AE9210-4E2A-4D55-A10F-ECA0F03807C6}"/>
                  </a:ext>
                </a:extLst>
              </p:cNvPr>
              <p:cNvSpPr txBox="1">
                <a:spLocks noRot="1" noChangeAspect="1" noMove="1" noResize="1" noEditPoints="1" noAdjustHandles="1" noChangeArrowheads="1" noChangeShapeType="1" noTextEdit="1"/>
              </p:cNvSpPr>
              <p:nvPr/>
            </p:nvSpPr>
            <p:spPr>
              <a:xfrm>
                <a:off x="353235" y="2756842"/>
                <a:ext cx="6429766" cy="1138773"/>
              </a:xfrm>
              <a:prstGeom prst="rect">
                <a:avLst/>
              </a:prstGeom>
              <a:blipFill>
                <a:blip r:embed="rId7"/>
                <a:stretch>
                  <a:fillRect l="-1517" t="-4278" b="-8556"/>
                </a:stretch>
              </a:blipFill>
            </p:spPr>
            <p:txBody>
              <a:bodyPr/>
              <a:lstStyle/>
              <a:p>
                <a:r>
                  <a:rPr lang="en-US">
                    <a:noFill/>
                  </a:rPr>
                  <a:t> </a:t>
                </a:r>
              </a:p>
            </p:txBody>
          </p:sp>
        </mc:Fallback>
      </mc:AlternateContent>
      <p:sp>
        <p:nvSpPr>
          <p:cNvPr id="15" name="Rectangle: Rounded Corners 14">
            <a:extLst>
              <a:ext uri="{FF2B5EF4-FFF2-40B4-BE49-F238E27FC236}">
                <a16:creationId xmlns:a16="http://schemas.microsoft.com/office/drawing/2014/main" id="{8D025F1D-436A-4157-A634-1685E53E685C}"/>
              </a:ext>
            </a:extLst>
          </p:cNvPr>
          <p:cNvSpPr/>
          <p:nvPr/>
        </p:nvSpPr>
        <p:spPr>
          <a:xfrm>
            <a:off x="364253" y="4134045"/>
            <a:ext cx="8151095" cy="2309597"/>
          </a:xfrm>
          <a:prstGeom prst="round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Strategy: Proofs to Algorithms!</a:t>
            </a:r>
          </a:p>
          <a:p>
            <a:pPr algn="ctr"/>
            <a:endParaRPr lang="en-US" sz="2400" b="1" dirty="0">
              <a:solidFill>
                <a:srgbClr val="FF0000"/>
              </a:solidFill>
            </a:endParaRPr>
          </a:p>
          <a:p>
            <a:pPr algn="ctr"/>
            <a:r>
              <a:rPr lang="en-US" sz="2400" b="1" dirty="0">
                <a:solidFill>
                  <a:srgbClr val="FF0000"/>
                </a:solidFill>
              </a:rPr>
              <a:t>Polynomials can talk about medians!</a:t>
            </a:r>
          </a:p>
        </p:txBody>
      </p:sp>
      <p:sp>
        <p:nvSpPr>
          <p:cNvPr id="21" name="Content Placeholder 2">
            <a:extLst>
              <a:ext uri="{FF2B5EF4-FFF2-40B4-BE49-F238E27FC236}">
                <a16:creationId xmlns:a16="http://schemas.microsoft.com/office/drawing/2014/main" id="{6BFED7CE-0AA9-45CF-A49C-E34E1A9A5EF0}"/>
              </a:ext>
            </a:extLst>
          </p:cNvPr>
          <p:cNvSpPr txBox="1">
            <a:spLocks/>
          </p:cNvSpPr>
          <p:nvPr/>
        </p:nvSpPr>
        <p:spPr>
          <a:xfrm>
            <a:off x="419099" y="385653"/>
            <a:ext cx="8434935" cy="91032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600" dirty="0">
                <a:solidFill>
                  <a:schemeClr val="bg2">
                    <a:lumMod val="50000"/>
                  </a:schemeClr>
                </a:solidFill>
              </a:rPr>
              <a:t>[</a:t>
            </a:r>
            <a:r>
              <a:rPr lang="en-US" sz="2600" b="1" dirty="0">
                <a:solidFill>
                  <a:schemeClr val="bg2">
                    <a:lumMod val="50000"/>
                  </a:schemeClr>
                </a:solidFill>
              </a:rPr>
              <a:t>H</a:t>
            </a:r>
            <a:r>
              <a:rPr lang="en-US" sz="2600" dirty="0">
                <a:solidFill>
                  <a:schemeClr val="bg2">
                    <a:lumMod val="50000"/>
                  </a:schemeClr>
                </a:solidFill>
              </a:rPr>
              <a:t> Annals of Statistics 19]</a:t>
            </a:r>
            <a:r>
              <a:rPr lang="en-US" sz="2600" dirty="0"/>
              <a:t>: </a:t>
            </a:r>
            <a:r>
              <a:rPr lang="en-US" sz="2600" dirty="0">
                <a:solidFill>
                  <a:srgbClr val="C00000"/>
                </a:solidFill>
              </a:rPr>
              <a:t>High-dimensional </a:t>
            </a:r>
            <a:r>
              <a:rPr lang="en-US" sz="2600" dirty="0"/>
              <a:t>m</a:t>
            </a:r>
            <a:r>
              <a:rPr lang="en-US" sz="2600" dirty="0">
                <a:solidFill>
                  <a:schemeClr val="tx1"/>
                </a:solidFill>
              </a:rPr>
              <a:t>edian in </a:t>
            </a:r>
            <a:r>
              <a:rPr lang="en-US" sz="2600" dirty="0">
                <a:solidFill>
                  <a:schemeClr val="accent4">
                    <a:lumMod val="75000"/>
                  </a:schemeClr>
                </a:solidFill>
              </a:rPr>
              <a:t>polynomial time</a:t>
            </a:r>
            <a:r>
              <a:rPr lang="en-US" sz="2600" dirty="0">
                <a:solidFill>
                  <a:schemeClr val="tx1"/>
                </a:solidFill>
              </a:rPr>
              <a:t>!</a:t>
            </a:r>
            <a:endParaRPr lang="en-US" sz="2600" b="1" dirty="0">
              <a:solidFill>
                <a:schemeClr val="bg1">
                  <a:lumMod val="50000"/>
                </a:schemeClr>
              </a:solidFill>
            </a:endParaRPr>
          </a:p>
        </p:txBody>
      </p:sp>
      <p:sp>
        <p:nvSpPr>
          <p:cNvPr id="22" name="Rectangle: Rounded Corners 21">
            <a:extLst>
              <a:ext uri="{FF2B5EF4-FFF2-40B4-BE49-F238E27FC236}">
                <a16:creationId xmlns:a16="http://schemas.microsoft.com/office/drawing/2014/main" id="{72C1F02F-6CD6-4078-AAE6-F4A461031FDB}"/>
              </a:ext>
            </a:extLst>
          </p:cNvPr>
          <p:cNvSpPr/>
          <p:nvPr/>
        </p:nvSpPr>
        <p:spPr>
          <a:xfrm>
            <a:off x="387166" y="229476"/>
            <a:ext cx="8337735" cy="1322854"/>
          </a:xfrm>
          <a:prstGeom prst="round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i="1" dirty="0">
              <a:solidFill>
                <a:schemeClr val="tx1"/>
              </a:solidFill>
            </a:endParaRPr>
          </a:p>
        </p:txBody>
      </p:sp>
      <p:pic>
        <p:nvPicPr>
          <p:cNvPr id="4" name="Picture 3">
            <a:extLst>
              <a:ext uri="{FF2B5EF4-FFF2-40B4-BE49-F238E27FC236}">
                <a16:creationId xmlns:a16="http://schemas.microsoft.com/office/drawing/2014/main" id="{A9578926-0CEF-43A4-9B0A-0F72810DB4C5}"/>
              </a:ext>
            </a:extLst>
          </p:cNvPr>
          <p:cNvPicPr>
            <a:picLocks noChangeAspect="1"/>
          </p:cNvPicPr>
          <p:nvPr/>
        </p:nvPicPr>
        <p:blipFill>
          <a:blip r:embed="rId8"/>
          <a:stretch>
            <a:fillRect/>
          </a:stretch>
        </p:blipFill>
        <p:spPr>
          <a:xfrm>
            <a:off x="5845944" y="2309885"/>
            <a:ext cx="3044623" cy="1567806"/>
          </a:xfrm>
          <a:prstGeom prst="rect">
            <a:avLst/>
          </a:prstGeom>
        </p:spPr>
      </p:pic>
      <p:sp>
        <p:nvSpPr>
          <p:cNvPr id="25" name="Rectangle 24">
            <a:extLst>
              <a:ext uri="{FF2B5EF4-FFF2-40B4-BE49-F238E27FC236}">
                <a16:creationId xmlns:a16="http://schemas.microsoft.com/office/drawing/2014/main" id="{E1D0AEA2-A287-45B8-93D7-3599CF068375}"/>
              </a:ext>
            </a:extLst>
          </p:cNvPr>
          <p:cNvSpPr/>
          <p:nvPr/>
        </p:nvSpPr>
        <p:spPr>
          <a:xfrm>
            <a:off x="3287647" y="855594"/>
            <a:ext cx="5116593" cy="523220"/>
          </a:xfrm>
          <a:prstGeom prst="rect">
            <a:avLst/>
          </a:prstGeom>
        </p:spPr>
        <p:txBody>
          <a:bodyPr wrap="none">
            <a:spAutoFit/>
          </a:bodyPr>
          <a:lstStyle/>
          <a:p>
            <a:r>
              <a:rPr lang="en-US" sz="2800" b="1" i="1" dirty="0">
                <a:solidFill>
                  <a:srgbClr val="C00000"/>
                </a:solidFill>
              </a:rPr>
              <a:t>First optimal confidence intervals</a:t>
            </a:r>
          </a:p>
        </p:txBody>
      </p:sp>
      <p:sp>
        <p:nvSpPr>
          <p:cNvPr id="6" name="Slide Number Placeholder 5">
            <a:extLst>
              <a:ext uri="{FF2B5EF4-FFF2-40B4-BE49-F238E27FC236}">
                <a16:creationId xmlns:a16="http://schemas.microsoft.com/office/drawing/2014/main" id="{28CCD098-8D81-4FC8-8C09-3AB8693FB473}"/>
              </a:ext>
            </a:extLst>
          </p:cNvPr>
          <p:cNvSpPr>
            <a:spLocks noGrp="1"/>
          </p:cNvSpPr>
          <p:nvPr>
            <p:ph type="sldNum" sz="quarter" idx="12"/>
          </p:nvPr>
        </p:nvSpPr>
        <p:spPr/>
        <p:txBody>
          <a:bodyPr/>
          <a:lstStyle/>
          <a:p>
            <a:fld id="{ED922394-96B1-4130-9F58-06B799E76477}" type="slidenum">
              <a:rPr lang="en-US" smtClean="0"/>
              <a:t>48</a:t>
            </a:fld>
            <a:endParaRPr lang="en-US"/>
          </a:p>
        </p:txBody>
      </p:sp>
    </p:spTree>
    <p:extLst>
      <p:ext uri="{BB962C8B-B14F-4D97-AF65-F5344CB8AC3E}">
        <p14:creationId xmlns:p14="http://schemas.microsoft.com/office/powerpoint/2010/main" val="40247942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5D36E-AE21-4888-92B1-CF2CBF6BB3AB}"/>
              </a:ext>
            </a:extLst>
          </p:cNvPr>
          <p:cNvSpPr>
            <a:spLocks noGrp="1"/>
          </p:cNvSpPr>
          <p:nvPr>
            <p:ph type="title"/>
          </p:nvPr>
        </p:nvSpPr>
        <p:spPr>
          <a:xfrm>
            <a:off x="628650" y="1645603"/>
            <a:ext cx="7886700" cy="3566793"/>
          </a:xfrm>
        </p:spPr>
        <p:txBody>
          <a:bodyPr>
            <a:normAutofit fontScale="90000"/>
          </a:bodyPr>
          <a:lstStyle/>
          <a:p>
            <a:pPr algn="ctr"/>
            <a:r>
              <a:rPr lang="en-US" dirty="0"/>
              <a:t>Beyond the Mean: </a:t>
            </a:r>
            <a:br>
              <a:rPr lang="en-US" dirty="0"/>
            </a:br>
            <a:r>
              <a:rPr lang="en-US" dirty="0"/>
              <a:t>Regression and Covariance Estimation</a:t>
            </a:r>
            <a:br>
              <a:rPr lang="en-US" dirty="0"/>
            </a:br>
            <a:br>
              <a:rPr lang="en-US" dirty="0"/>
            </a:br>
            <a:r>
              <a:rPr lang="en-US" dirty="0">
                <a:solidFill>
                  <a:schemeClr val="bg2">
                    <a:lumMod val="50000"/>
                  </a:schemeClr>
                </a:solidFill>
              </a:rPr>
              <a:t>[</a:t>
            </a:r>
            <a:r>
              <a:rPr lang="en-US" dirty="0" err="1">
                <a:solidFill>
                  <a:schemeClr val="bg2">
                    <a:lumMod val="50000"/>
                  </a:schemeClr>
                </a:solidFill>
              </a:rPr>
              <a:t>Cherapanamjeri</a:t>
            </a:r>
            <a:r>
              <a:rPr lang="en-US" dirty="0">
                <a:solidFill>
                  <a:schemeClr val="bg2">
                    <a:lumMod val="50000"/>
                  </a:schemeClr>
                </a:solidFill>
              </a:rPr>
              <a:t>-</a:t>
            </a:r>
            <a:r>
              <a:rPr lang="en-US" b="1" dirty="0">
                <a:solidFill>
                  <a:schemeClr val="bg2">
                    <a:lumMod val="50000"/>
                  </a:schemeClr>
                </a:solidFill>
              </a:rPr>
              <a:t>H-</a:t>
            </a:r>
            <a:r>
              <a:rPr lang="en-US" dirty="0" err="1">
                <a:solidFill>
                  <a:schemeClr val="bg2">
                    <a:lumMod val="50000"/>
                  </a:schemeClr>
                </a:solidFill>
              </a:rPr>
              <a:t>Kathuria</a:t>
            </a:r>
            <a:r>
              <a:rPr lang="en-US" dirty="0">
                <a:solidFill>
                  <a:schemeClr val="bg2">
                    <a:lumMod val="50000"/>
                  </a:schemeClr>
                </a:solidFill>
              </a:rPr>
              <a:t>-Raghavendra-</a:t>
            </a:r>
            <a:r>
              <a:rPr lang="en-US" dirty="0" err="1">
                <a:solidFill>
                  <a:schemeClr val="bg2">
                    <a:lumMod val="50000"/>
                  </a:schemeClr>
                </a:solidFill>
              </a:rPr>
              <a:t>Tripuraneni</a:t>
            </a:r>
            <a:r>
              <a:rPr lang="en-US" dirty="0">
                <a:solidFill>
                  <a:schemeClr val="bg2">
                    <a:lumMod val="50000"/>
                  </a:schemeClr>
                </a:solidFill>
              </a:rPr>
              <a:t> STOC 20]</a:t>
            </a:r>
            <a:endParaRPr lang="en-US" dirty="0"/>
          </a:p>
        </p:txBody>
      </p:sp>
      <p:sp>
        <p:nvSpPr>
          <p:cNvPr id="3" name="Slide Number Placeholder 2">
            <a:extLst>
              <a:ext uri="{FF2B5EF4-FFF2-40B4-BE49-F238E27FC236}">
                <a16:creationId xmlns:a16="http://schemas.microsoft.com/office/drawing/2014/main" id="{31A7C8E3-6A52-4787-9485-D3358BF7C284}"/>
              </a:ext>
            </a:extLst>
          </p:cNvPr>
          <p:cNvSpPr>
            <a:spLocks noGrp="1"/>
          </p:cNvSpPr>
          <p:nvPr>
            <p:ph type="sldNum" sz="quarter" idx="12"/>
          </p:nvPr>
        </p:nvSpPr>
        <p:spPr/>
        <p:txBody>
          <a:bodyPr/>
          <a:lstStyle/>
          <a:p>
            <a:fld id="{ED922394-96B1-4130-9F58-06B799E76477}" type="slidenum">
              <a:rPr lang="en-US" smtClean="0"/>
              <a:t>49</a:t>
            </a:fld>
            <a:endParaRPr lang="en-US"/>
          </a:p>
        </p:txBody>
      </p:sp>
    </p:spTree>
    <p:extLst>
      <p:ext uri="{BB962C8B-B14F-4D97-AF65-F5344CB8AC3E}">
        <p14:creationId xmlns:p14="http://schemas.microsoft.com/office/powerpoint/2010/main" val="4289307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5371CE-3989-4579-9919-C0ABC2301DB8}"/>
              </a:ext>
            </a:extLst>
          </p:cNvPr>
          <p:cNvPicPr>
            <a:picLocks noChangeAspect="1"/>
          </p:cNvPicPr>
          <p:nvPr/>
        </p:nvPicPr>
        <p:blipFill>
          <a:blip r:embed="rId3"/>
          <a:stretch>
            <a:fillRect/>
          </a:stretch>
        </p:blipFill>
        <p:spPr>
          <a:xfrm>
            <a:off x="6590180" y="723050"/>
            <a:ext cx="942526" cy="677444"/>
          </a:xfrm>
          <a:prstGeom prst="rect">
            <a:avLst/>
          </a:prstGeom>
          <a:ln w="38100" cap="rnd">
            <a:solidFill>
              <a:schemeClr val="bg2">
                <a:lumMod val="50000"/>
              </a:schemeClr>
            </a:solidFill>
            <a:round/>
            <a:extLst>
              <a:ext uri="{C807C97D-BFC1-408E-A445-0C87EB9F89A2}">
                <ask:lineSketchStyleProps xmlns:ask="http://schemas.microsoft.com/office/drawing/2018/sketchyshapes" sd="1219033472">
                  <a:custGeom>
                    <a:avLst/>
                    <a:gdLst>
                      <a:gd name="connsiteX0" fmla="*/ 0 w 2928959"/>
                      <a:gd name="connsiteY0" fmla="*/ 0 h 1852626"/>
                      <a:gd name="connsiteX1" fmla="*/ 527213 w 2928959"/>
                      <a:gd name="connsiteY1" fmla="*/ 0 h 1852626"/>
                      <a:gd name="connsiteX2" fmla="*/ 1142294 w 2928959"/>
                      <a:gd name="connsiteY2" fmla="*/ 0 h 1852626"/>
                      <a:gd name="connsiteX3" fmla="*/ 1698796 w 2928959"/>
                      <a:gd name="connsiteY3" fmla="*/ 0 h 1852626"/>
                      <a:gd name="connsiteX4" fmla="*/ 2226009 w 2928959"/>
                      <a:gd name="connsiteY4" fmla="*/ 0 h 1852626"/>
                      <a:gd name="connsiteX5" fmla="*/ 2928959 w 2928959"/>
                      <a:gd name="connsiteY5" fmla="*/ 0 h 1852626"/>
                      <a:gd name="connsiteX6" fmla="*/ 2928959 w 2928959"/>
                      <a:gd name="connsiteY6" fmla="*/ 463157 h 1852626"/>
                      <a:gd name="connsiteX7" fmla="*/ 2928959 w 2928959"/>
                      <a:gd name="connsiteY7" fmla="*/ 926313 h 1852626"/>
                      <a:gd name="connsiteX8" fmla="*/ 2928959 w 2928959"/>
                      <a:gd name="connsiteY8" fmla="*/ 1352417 h 1852626"/>
                      <a:gd name="connsiteX9" fmla="*/ 2928959 w 2928959"/>
                      <a:gd name="connsiteY9" fmla="*/ 1852626 h 1852626"/>
                      <a:gd name="connsiteX10" fmla="*/ 2401746 w 2928959"/>
                      <a:gd name="connsiteY10" fmla="*/ 1852626 h 1852626"/>
                      <a:gd name="connsiteX11" fmla="*/ 1903823 w 2928959"/>
                      <a:gd name="connsiteY11" fmla="*/ 1852626 h 1852626"/>
                      <a:gd name="connsiteX12" fmla="*/ 1288742 w 2928959"/>
                      <a:gd name="connsiteY12" fmla="*/ 1852626 h 1852626"/>
                      <a:gd name="connsiteX13" fmla="*/ 761529 w 2928959"/>
                      <a:gd name="connsiteY13" fmla="*/ 1852626 h 1852626"/>
                      <a:gd name="connsiteX14" fmla="*/ 0 w 2928959"/>
                      <a:gd name="connsiteY14" fmla="*/ 1852626 h 1852626"/>
                      <a:gd name="connsiteX15" fmla="*/ 0 w 2928959"/>
                      <a:gd name="connsiteY15" fmla="*/ 1352417 h 1852626"/>
                      <a:gd name="connsiteX16" fmla="*/ 0 w 2928959"/>
                      <a:gd name="connsiteY16" fmla="*/ 926313 h 1852626"/>
                      <a:gd name="connsiteX17" fmla="*/ 0 w 2928959"/>
                      <a:gd name="connsiteY17" fmla="*/ 444630 h 1852626"/>
                      <a:gd name="connsiteX18" fmla="*/ 0 w 2928959"/>
                      <a:gd name="connsiteY18" fmla="*/ 0 h 185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28959" h="1852626" fill="none" extrusionOk="0">
                        <a:moveTo>
                          <a:pt x="0" y="0"/>
                        </a:moveTo>
                        <a:cubicBezTo>
                          <a:pt x="225897" y="-28325"/>
                          <a:pt x="363463" y="18280"/>
                          <a:pt x="527213" y="0"/>
                        </a:cubicBezTo>
                        <a:cubicBezTo>
                          <a:pt x="690963" y="-18280"/>
                          <a:pt x="887058" y="20929"/>
                          <a:pt x="1142294" y="0"/>
                        </a:cubicBezTo>
                        <a:cubicBezTo>
                          <a:pt x="1397530" y="-20929"/>
                          <a:pt x="1457989" y="62549"/>
                          <a:pt x="1698796" y="0"/>
                        </a:cubicBezTo>
                        <a:cubicBezTo>
                          <a:pt x="1939603" y="-62549"/>
                          <a:pt x="2040408" y="10093"/>
                          <a:pt x="2226009" y="0"/>
                        </a:cubicBezTo>
                        <a:cubicBezTo>
                          <a:pt x="2411610" y="-10093"/>
                          <a:pt x="2708268" y="51486"/>
                          <a:pt x="2928959" y="0"/>
                        </a:cubicBezTo>
                        <a:cubicBezTo>
                          <a:pt x="2963842" y="186371"/>
                          <a:pt x="2874174" y="321644"/>
                          <a:pt x="2928959" y="463157"/>
                        </a:cubicBezTo>
                        <a:cubicBezTo>
                          <a:pt x="2983744" y="604670"/>
                          <a:pt x="2926899" y="775419"/>
                          <a:pt x="2928959" y="926313"/>
                        </a:cubicBezTo>
                        <a:cubicBezTo>
                          <a:pt x="2931019" y="1077207"/>
                          <a:pt x="2899274" y="1217739"/>
                          <a:pt x="2928959" y="1352417"/>
                        </a:cubicBezTo>
                        <a:cubicBezTo>
                          <a:pt x="2958644" y="1487095"/>
                          <a:pt x="2910815" y="1681006"/>
                          <a:pt x="2928959" y="1852626"/>
                        </a:cubicBezTo>
                        <a:cubicBezTo>
                          <a:pt x="2675577" y="1901690"/>
                          <a:pt x="2514987" y="1834003"/>
                          <a:pt x="2401746" y="1852626"/>
                        </a:cubicBezTo>
                        <a:cubicBezTo>
                          <a:pt x="2288505" y="1871249"/>
                          <a:pt x="2148600" y="1824427"/>
                          <a:pt x="1903823" y="1852626"/>
                        </a:cubicBezTo>
                        <a:cubicBezTo>
                          <a:pt x="1659046" y="1880825"/>
                          <a:pt x="1429714" y="1785161"/>
                          <a:pt x="1288742" y="1852626"/>
                        </a:cubicBezTo>
                        <a:cubicBezTo>
                          <a:pt x="1147770" y="1920091"/>
                          <a:pt x="1001179" y="1838509"/>
                          <a:pt x="761529" y="1852626"/>
                        </a:cubicBezTo>
                        <a:cubicBezTo>
                          <a:pt x="521879" y="1866743"/>
                          <a:pt x="380600" y="1799282"/>
                          <a:pt x="0" y="1852626"/>
                        </a:cubicBezTo>
                        <a:cubicBezTo>
                          <a:pt x="-52038" y="1719032"/>
                          <a:pt x="53999" y="1545221"/>
                          <a:pt x="0" y="1352417"/>
                        </a:cubicBezTo>
                        <a:cubicBezTo>
                          <a:pt x="-53999" y="1159613"/>
                          <a:pt x="42556" y="1030311"/>
                          <a:pt x="0" y="926313"/>
                        </a:cubicBezTo>
                        <a:cubicBezTo>
                          <a:pt x="-42556" y="822315"/>
                          <a:pt x="6807" y="548356"/>
                          <a:pt x="0" y="444630"/>
                        </a:cubicBezTo>
                        <a:cubicBezTo>
                          <a:pt x="-6807" y="340904"/>
                          <a:pt x="34181" y="147739"/>
                          <a:pt x="0" y="0"/>
                        </a:cubicBezTo>
                        <a:close/>
                      </a:path>
                      <a:path w="2928959" h="1852626" stroke="0" extrusionOk="0">
                        <a:moveTo>
                          <a:pt x="0" y="0"/>
                        </a:moveTo>
                        <a:cubicBezTo>
                          <a:pt x="230639" y="-46008"/>
                          <a:pt x="362404" y="4623"/>
                          <a:pt x="556502" y="0"/>
                        </a:cubicBezTo>
                        <a:cubicBezTo>
                          <a:pt x="750600" y="-4623"/>
                          <a:pt x="948743" y="27086"/>
                          <a:pt x="1054425" y="0"/>
                        </a:cubicBezTo>
                        <a:cubicBezTo>
                          <a:pt x="1160107" y="-27086"/>
                          <a:pt x="1445219" y="27370"/>
                          <a:pt x="1698796" y="0"/>
                        </a:cubicBezTo>
                        <a:cubicBezTo>
                          <a:pt x="1952373" y="-27370"/>
                          <a:pt x="2043240" y="4975"/>
                          <a:pt x="2255298" y="0"/>
                        </a:cubicBezTo>
                        <a:cubicBezTo>
                          <a:pt x="2467356" y="-4975"/>
                          <a:pt x="2761886" y="61565"/>
                          <a:pt x="2928959" y="0"/>
                        </a:cubicBezTo>
                        <a:cubicBezTo>
                          <a:pt x="2976995" y="234780"/>
                          <a:pt x="2910616" y="256626"/>
                          <a:pt x="2928959" y="500209"/>
                        </a:cubicBezTo>
                        <a:cubicBezTo>
                          <a:pt x="2947302" y="743792"/>
                          <a:pt x="2907493" y="795757"/>
                          <a:pt x="2928959" y="963366"/>
                        </a:cubicBezTo>
                        <a:cubicBezTo>
                          <a:pt x="2950425" y="1130975"/>
                          <a:pt x="2876138" y="1225403"/>
                          <a:pt x="2928959" y="1426522"/>
                        </a:cubicBezTo>
                        <a:cubicBezTo>
                          <a:pt x="2981780" y="1627641"/>
                          <a:pt x="2928226" y="1663574"/>
                          <a:pt x="2928959" y="1852626"/>
                        </a:cubicBezTo>
                        <a:cubicBezTo>
                          <a:pt x="2787344" y="1876762"/>
                          <a:pt x="2591409" y="1791560"/>
                          <a:pt x="2401746" y="1852626"/>
                        </a:cubicBezTo>
                        <a:cubicBezTo>
                          <a:pt x="2212083" y="1913692"/>
                          <a:pt x="2020625" y="1839101"/>
                          <a:pt x="1815955" y="1852626"/>
                        </a:cubicBezTo>
                        <a:cubicBezTo>
                          <a:pt x="1611285" y="1866151"/>
                          <a:pt x="1488925" y="1799950"/>
                          <a:pt x="1259452" y="1852626"/>
                        </a:cubicBezTo>
                        <a:cubicBezTo>
                          <a:pt x="1029979" y="1905302"/>
                          <a:pt x="814577" y="1807324"/>
                          <a:pt x="615081" y="1852626"/>
                        </a:cubicBezTo>
                        <a:cubicBezTo>
                          <a:pt x="415585" y="1897928"/>
                          <a:pt x="207967" y="1843856"/>
                          <a:pt x="0" y="1852626"/>
                        </a:cubicBezTo>
                        <a:cubicBezTo>
                          <a:pt x="-32423" y="1732461"/>
                          <a:pt x="42924" y="1560145"/>
                          <a:pt x="0" y="1426522"/>
                        </a:cubicBezTo>
                        <a:cubicBezTo>
                          <a:pt x="-42924" y="1292899"/>
                          <a:pt x="53903" y="1057229"/>
                          <a:pt x="0" y="963366"/>
                        </a:cubicBezTo>
                        <a:cubicBezTo>
                          <a:pt x="-53903" y="869503"/>
                          <a:pt x="7007" y="639372"/>
                          <a:pt x="0" y="518735"/>
                        </a:cubicBezTo>
                        <a:cubicBezTo>
                          <a:pt x="-7007" y="398098"/>
                          <a:pt x="35456" y="152301"/>
                          <a:pt x="0" y="0"/>
                        </a:cubicBezTo>
                        <a:close/>
                      </a:path>
                    </a:pathLst>
                  </a:custGeom>
                  <ask:type>
                    <ask:lineSketchNone/>
                  </ask:type>
                </ask:lineSketchStyleProps>
              </a:ext>
            </a:extLst>
          </a:ln>
        </p:spPr>
      </p:pic>
      <p:pic>
        <p:nvPicPr>
          <p:cNvPr id="6" name="Picture 5">
            <a:extLst>
              <a:ext uri="{FF2B5EF4-FFF2-40B4-BE49-F238E27FC236}">
                <a16:creationId xmlns:a16="http://schemas.microsoft.com/office/drawing/2014/main" id="{8D8F1E34-6977-4562-B231-A3E9C629535E}"/>
              </a:ext>
            </a:extLst>
          </p:cNvPr>
          <p:cNvPicPr>
            <a:picLocks noChangeAspect="1"/>
          </p:cNvPicPr>
          <p:nvPr/>
        </p:nvPicPr>
        <p:blipFill>
          <a:blip r:embed="rId4"/>
          <a:stretch>
            <a:fillRect/>
          </a:stretch>
        </p:blipFill>
        <p:spPr>
          <a:xfrm>
            <a:off x="5374415" y="723050"/>
            <a:ext cx="905643" cy="663423"/>
          </a:xfrm>
          <a:prstGeom prst="rect">
            <a:avLst/>
          </a:prstGeom>
          <a:ln w="38100">
            <a:solidFill>
              <a:schemeClr val="bg2">
                <a:lumMod val="50000"/>
              </a:schemeClr>
            </a:solidFill>
          </a:ln>
        </p:spPr>
      </p:pic>
      <p:pic>
        <p:nvPicPr>
          <p:cNvPr id="7" name="Picture 6">
            <a:extLst>
              <a:ext uri="{FF2B5EF4-FFF2-40B4-BE49-F238E27FC236}">
                <a16:creationId xmlns:a16="http://schemas.microsoft.com/office/drawing/2014/main" id="{3402283D-A352-4D15-AE7D-398297861A3D}"/>
              </a:ext>
            </a:extLst>
          </p:cNvPr>
          <p:cNvPicPr>
            <a:picLocks noChangeAspect="1"/>
          </p:cNvPicPr>
          <p:nvPr/>
        </p:nvPicPr>
        <p:blipFill>
          <a:blip r:embed="rId5"/>
          <a:stretch>
            <a:fillRect/>
          </a:stretch>
        </p:blipFill>
        <p:spPr>
          <a:xfrm>
            <a:off x="543212" y="737073"/>
            <a:ext cx="1797035" cy="663422"/>
          </a:xfrm>
          <a:prstGeom prst="rect">
            <a:avLst/>
          </a:prstGeom>
          <a:ln w="38100">
            <a:solidFill>
              <a:schemeClr val="bg2">
                <a:lumMod val="50000"/>
              </a:schemeClr>
            </a:solidFill>
          </a:ln>
        </p:spPr>
      </p:pic>
      <p:pic>
        <p:nvPicPr>
          <p:cNvPr id="8" name="Picture 7">
            <a:extLst>
              <a:ext uri="{FF2B5EF4-FFF2-40B4-BE49-F238E27FC236}">
                <a16:creationId xmlns:a16="http://schemas.microsoft.com/office/drawing/2014/main" id="{8B8ADB2B-3DB6-40F4-BAA2-DF8F12EE36B4}"/>
              </a:ext>
            </a:extLst>
          </p:cNvPr>
          <p:cNvPicPr>
            <a:picLocks noChangeAspect="1"/>
          </p:cNvPicPr>
          <p:nvPr/>
        </p:nvPicPr>
        <p:blipFill>
          <a:blip r:embed="rId6"/>
          <a:stretch>
            <a:fillRect/>
          </a:stretch>
        </p:blipFill>
        <p:spPr>
          <a:xfrm>
            <a:off x="2650369" y="737071"/>
            <a:ext cx="1362386" cy="663423"/>
          </a:xfrm>
          <a:prstGeom prst="rect">
            <a:avLst/>
          </a:prstGeom>
          <a:ln w="38100">
            <a:solidFill>
              <a:schemeClr val="bg2">
                <a:lumMod val="50000"/>
              </a:schemeClr>
            </a:solidFill>
          </a:ln>
        </p:spPr>
      </p:pic>
      <p:pic>
        <p:nvPicPr>
          <p:cNvPr id="9" name="Picture 8">
            <a:extLst>
              <a:ext uri="{FF2B5EF4-FFF2-40B4-BE49-F238E27FC236}">
                <a16:creationId xmlns:a16="http://schemas.microsoft.com/office/drawing/2014/main" id="{D795E66E-6513-4606-B4A6-38F681856247}"/>
              </a:ext>
            </a:extLst>
          </p:cNvPr>
          <p:cNvPicPr>
            <a:picLocks noChangeAspect="1"/>
          </p:cNvPicPr>
          <p:nvPr/>
        </p:nvPicPr>
        <p:blipFill>
          <a:blip r:embed="rId7"/>
          <a:stretch>
            <a:fillRect/>
          </a:stretch>
        </p:blipFill>
        <p:spPr>
          <a:xfrm>
            <a:off x="4322877" y="737071"/>
            <a:ext cx="741416" cy="656375"/>
          </a:xfrm>
          <a:prstGeom prst="rect">
            <a:avLst/>
          </a:prstGeom>
          <a:ln w="38100">
            <a:solidFill>
              <a:schemeClr val="bg2">
                <a:lumMod val="50000"/>
              </a:schemeClr>
            </a:solidFill>
          </a:ln>
        </p:spPr>
      </p:pic>
      <p:pic>
        <p:nvPicPr>
          <p:cNvPr id="10" name="Picture 9">
            <a:extLst>
              <a:ext uri="{FF2B5EF4-FFF2-40B4-BE49-F238E27FC236}">
                <a16:creationId xmlns:a16="http://schemas.microsoft.com/office/drawing/2014/main" id="{A8B4F89B-E4D4-433B-B31B-65A27827FF83}"/>
              </a:ext>
            </a:extLst>
          </p:cNvPr>
          <p:cNvPicPr>
            <a:picLocks noChangeAspect="1"/>
          </p:cNvPicPr>
          <p:nvPr/>
        </p:nvPicPr>
        <p:blipFill>
          <a:blip r:embed="rId8"/>
          <a:stretch>
            <a:fillRect/>
          </a:stretch>
        </p:blipFill>
        <p:spPr>
          <a:xfrm>
            <a:off x="7829610" y="726828"/>
            <a:ext cx="771178" cy="679544"/>
          </a:xfrm>
          <a:prstGeom prst="rect">
            <a:avLst/>
          </a:prstGeom>
          <a:ln w="38100">
            <a:solidFill>
              <a:schemeClr val="bg2">
                <a:lumMod val="50000"/>
              </a:schemeClr>
            </a:solidFill>
          </a:ln>
        </p:spPr>
      </p:pic>
      <p:sp>
        <p:nvSpPr>
          <p:cNvPr id="11" name="TextBox 10">
            <a:extLst>
              <a:ext uri="{FF2B5EF4-FFF2-40B4-BE49-F238E27FC236}">
                <a16:creationId xmlns:a16="http://schemas.microsoft.com/office/drawing/2014/main" id="{337282E8-C8F1-4802-8436-03F7DA51DD5C}"/>
              </a:ext>
            </a:extLst>
          </p:cNvPr>
          <p:cNvSpPr txBox="1"/>
          <p:nvPr/>
        </p:nvSpPr>
        <p:spPr>
          <a:xfrm>
            <a:off x="792825" y="2690446"/>
            <a:ext cx="7801520" cy="492443"/>
          </a:xfrm>
          <a:prstGeom prst="rect">
            <a:avLst/>
          </a:prstGeom>
          <a:noFill/>
        </p:spPr>
        <p:txBody>
          <a:bodyPr wrap="square" rtlCol="0">
            <a:spAutoFit/>
          </a:bodyPr>
          <a:lstStyle/>
          <a:p>
            <a:pPr algn="ctr"/>
            <a:r>
              <a:rPr lang="en-US" sz="2600" dirty="0"/>
              <a:t>Gap between stats</a:t>
            </a:r>
            <a:r>
              <a:rPr lang="en-US" sz="2600" b="1" dirty="0"/>
              <a:t> </a:t>
            </a:r>
            <a:r>
              <a:rPr lang="en-US" sz="2600" dirty="0"/>
              <a:t>and worst-case analysis is </a:t>
            </a:r>
            <a:r>
              <a:rPr lang="en-US" sz="2600" b="1" dirty="0"/>
              <a:t>pervasive</a:t>
            </a:r>
            <a:endParaRPr lang="en-US" sz="2600" b="1" i="1" dirty="0"/>
          </a:p>
        </p:txBody>
      </p:sp>
      <p:sp>
        <p:nvSpPr>
          <p:cNvPr id="12" name="TextBox 11">
            <a:extLst>
              <a:ext uri="{FF2B5EF4-FFF2-40B4-BE49-F238E27FC236}">
                <a16:creationId xmlns:a16="http://schemas.microsoft.com/office/drawing/2014/main" id="{E460324C-E284-45F4-8C20-14EC200A1F47}"/>
              </a:ext>
            </a:extLst>
          </p:cNvPr>
          <p:cNvSpPr txBox="1"/>
          <p:nvPr/>
        </p:nvSpPr>
        <p:spPr>
          <a:xfrm>
            <a:off x="859184" y="4077232"/>
            <a:ext cx="7559905" cy="892552"/>
          </a:xfrm>
          <a:prstGeom prst="rect">
            <a:avLst/>
          </a:prstGeom>
          <a:noFill/>
        </p:spPr>
        <p:txBody>
          <a:bodyPr wrap="square" rtlCol="0">
            <a:spAutoFit/>
          </a:bodyPr>
          <a:lstStyle/>
          <a:p>
            <a:pPr algn="ctr"/>
            <a:r>
              <a:rPr lang="en-US" sz="2600" dirty="0"/>
              <a:t>What are the fundamental tradeoffs among </a:t>
            </a:r>
            <a:r>
              <a:rPr lang="en-US" sz="2600" dirty="0">
                <a:solidFill>
                  <a:schemeClr val="accent3">
                    <a:lumMod val="75000"/>
                  </a:schemeClr>
                </a:solidFill>
              </a:rPr>
              <a:t>accuracy</a:t>
            </a:r>
            <a:r>
              <a:rPr lang="en-US" sz="2600" dirty="0"/>
              <a:t>, </a:t>
            </a:r>
            <a:r>
              <a:rPr lang="en-US" sz="2600" dirty="0">
                <a:solidFill>
                  <a:schemeClr val="accent5"/>
                </a:solidFill>
              </a:rPr>
              <a:t>statistical resources</a:t>
            </a:r>
            <a:r>
              <a:rPr lang="en-US" sz="2600" dirty="0"/>
              <a:t>, and </a:t>
            </a:r>
            <a:r>
              <a:rPr lang="en-US" sz="2600" dirty="0">
                <a:solidFill>
                  <a:schemeClr val="accent1">
                    <a:lumMod val="75000"/>
                  </a:schemeClr>
                </a:solidFill>
              </a:rPr>
              <a:t>computational resources</a:t>
            </a:r>
            <a:r>
              <a:rPr lang="en-US" sz="2600" dirty="0"/>
              <a:t>?</a:t>
            </a:r>
          </a:p>
        </p:txBody>
      </p:sp>
      <p:sp>
        <p:nvSpPr>
          <p:cNvPr id="2" name="Slide Number Placeholder 1">
            <a:extLst>
              <a:ext uri="{FF2B5EF4-FFF2-40B4-BE49-F238E27FC236}">
                <a16:creationId xmlns:a16="http://schemas.microsoft.com/office/drawing/2014/main" id="{C27BF605-1CFD-4DFC-9D4D-70FA75D11024}"/>
              </a:ext>
            </a:extLst>
          </p:cNvPr>
          <p:cNvSpPr>
            <a:spLocks noGrp="1"/>
          </p:cNvSpPr>
          <p:nvPr>
            <p:ph type="sldNum" sz="quarter" idx="12"/>
          </p:nvPr>
        </p:nvSpPr>
        <p:spPr/>
        <p:txBody>
          <a:bodyPr/>
          <a:lstStyle/>
          <a:p>
            <a:fld id="{ED922394-96B1-4130-9F58-06B799E76477}" type="slidenum">
              <a:rPr lang="en-US" smtClean="0"/>
              <a:t>5</a:t>
            </a:fld>
            <a:endParaRPr lang="en-US"/>
          </a:p>
        </p:txBody>
      </p:sp>
    </p:spTree>
    <p:extLst>
      <p:ext uri="{BB962C8B-B14F-4D97-AF65-F5344CB8AC3E}">
        <p14:creationId xmlns:p14="http://schemas.microsoft.com/office/powerpoint/2010/main" val="160776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A45F7C-F8D4-48C5-8C4B-AAF6FAAD16E7}"/>
              </a:ext>
            </a:extLst>
          </p:cNvPr>
          <p:cNvSpPr>
            <a:spLocks noGrp="1"/>
          </p:cNvSpPr>
          <p:nvPr>
            <p:ph type="title"/>
          </p:nvPr>
        </p:nvSpPr>
        <p:spPr/>
        <p:txBody>
          <a:bodyPr/>
          <a:lstStyle/>
          <a:p>
            <a:r>
              <a:rPr lang="en-US" dirty="0"/>
              <a:t>Linear Regression</a:t>
            </a:r>
          </a:p>
        </p:txBody>
      </p:sp>
      <p:sp>
        <p:nvSpPr>
          <p:cNvPr id="6" name="TextBox 5">
            <a:extLst>
              <a:ext uri="{FF2B5EF4-FFF2-40B4-BE49-F238E27FC236}">
                <a16:creationId xmlns:a16="http://schemas.microsoft.com/office/drawing/2014/main" id="{D3DFCDC2-6547-4134-A7C5-C712D35F387C}"/>
              </a:ext>
            </a:extLst>
          </p:cNvPr>
          <p:cNvSpPr txBox="1"/>
          <p:nvPr/>
        </p:nvSpPr>
        <p:spPr>
          <a:xfrm>
            <a:off x="628650" y="1665875"/>
            <a:ext cx="7749916" cy="430887"/>
          </a:xfrm>
          <a:prstGeom prst="rect">
            <a:avLst/>
          </a:prstGeom>
          <a:noFill/>
        </p:spPr>
        <p:txBody>
          <a:bodyPr wrap="square" rtlCol="0">
            <a:spAutoFit/>
          </a:bodyPr>
          <a:lstStyle/>
          <a:p>
            <a:r>
              <a:rPr lang="en-US" sz="2200" b="1" dirty="0"/>
              <a:t>Goal: </a:t>
            </a:r>
            <a:r>
              <a:rPr lang="en-US" sz="2200" dirty="0"/>
              <a:t>make </a:t>
            </a:r>
            <a:r>
              <a:rPr lang="en-US" sz="2200" b="1" dirty="0"/>
              <a:t>predictions</a:t>
            </a:r>
            <a:r>
              <a:rPr lang="en-US" sz="2200" dirty="0"/>
              <a:t> based on examples</a:t>
            </a:r>
          </a:p>
        </p:txBody>
      </p:sp>
      <p:sp>
        <p:nvSpPr>
          <p:cNvPr id="7" name="TextBox 6">
            <a:extLst>
              <a:ext uri="{FF2B5EF4-FFF2-40B4-BE49-F238E27FC236}">
                <a16:creationId xmlns:a16="http://schemas.microsoft.com/office/drawing/2014/main" id="{2F2BA2C7-A0E5-4A7A-A9B1-40660FC7DA78}"/>
              </a:ext>
            </a:extLst>
          </p:cNvPr>
          <p:cNvSpPr txBox="1"/>
          <p:nvPr/>
        </p:nvSpPr>
        <p:spPr>
          <a:xfrm>
            <a:off x="628650" y="2096762"/>
            <a:ext cx="7749916" cy="1785104"/>
          </a:xfrm>
          <a:prstGeom prst="rect">
            <a:avLst/>
          </a:prstGeom>
          <a:noFill/>
        </p:spPr>
        <p:txBody>
          <a:bodyPr wrap="square" rtlCol="0">
            <a:spAutoFit/>
          </a:bodyPr>
          <a:lstStyle/>
          <a:p>
            <a:r>
              <a:rPr lang="en-US" sz="2200" b="1" dirty="0"/>
              <a:t>Ex: </a:t>
            </a:r>
            <a:r>
              <a:rPr lang="en-US" sz="2200" dirty="0"/>
              <a:t>predict wealth as function of </a:t>
            </a:r>
          </a:p>
          <a:p>
            <a:pPr marL="342900" indent="-342900">
              <a:buFont typeface="Arial" panose="020B0604020202020204" pitchFamily="34" charset="0"/>
              <a:buChar char="•"/>
            </a:pPr>
            <a:r>
              <a:rPr lang="en-US" sz="2200" dirty="0"/>
              <a:t># twitter followers</a:t>
            </a:r>
          </a:p>
          <a:p>
            <a:pPr marL="342900" indent="-342900">
              <a:buFont typeface="Arial" panose="020B0604020202020204" pitchFamily="34" charset="0"/>
              <a:buChar char="•"/>
            </a:pPr>
            <a:r>
              <a:rPr lang="en-US" sz="2200" dirty="0"/>
              <a:t># </a:t>
            </a:r>
            <a:r>
              <a:rPr lang="en-US" sz="2200" dirty="0" err="1"/>
              <a:t>facebook</a:t>
            </a:r>
            <a:r>
              <a:rPr lang="en-US" sz="2200" dirty="0"/>
              <a:t> friends</a:t>
            </a:r>
          </a:p>
          <a:p>
            <a:pPr marL="342900" indent="-342900">
              <a:buFont typeface="Arial" panose="020B0604020202020204" pitchFamily="34" charset="0"/>
              <a:buChar char="•"/>
            </a:pPr>
            <a:r>
              <a:rPr lang="en-US" sz="2200" dirty="0"/>
              <a:t># packets through your router</a:t>
            </a:r>
          </a:p>
          <a:p>
            <a:pPr marL="342900" indent="-342900">
              <a:buFont typeface="Arial" panose="020B0604020202020204" pitchFamily="34" charset="0"/>
              <a:buChar char="•"/>
            </a:pPr>
            <a:r>
              <a:rPr lang="en-US" sz="2200" dirty="0"/>
              <a:t>…</a:t>
            </a:r>
          </a:p>
        </p:txBody>
      </p:sp>
      <p:sp>
        <p:nvSpPr>
          <p:cNvPr id="8" name="Right Brace 7">
            <a:extLst>
              <a:ext uri="{FF2B5EF4-FFF2-40B4-BE49-F238E27FC236}">
                <a16:creationId xmlns:a16="http://schemas.microsoft.com/office/drawing/2014/main" id="{A78CC2F7-F82F-4F08-88A4-9575BF451BF0}"/>
              </a:ext>
            </a:extLst>
          </p:cNvPr>
          <p:cNvSpPr/>
          <p:nvPr/>
        </p:nvSpPr>
        <p:spPr>
          <a:xfrm>
            <a:off x="4874456" y="2426536"/>
            <a:ext cx="260252" cy="1083212"/>
          </a:xfrm>
          <a:prstGeom prst="rightBrac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34ABA2EF-B150-408E-AD32-7041F8B74A41}"/>
              </a:ext>
            </a:extLst>
          </p:cNvPr>
          <p:cNvSpPr txBox="1"/>
          <p:nvPr/>
        </p:nvSpPr>
        <p:spPr>
          <a:xfrm>
            <a:off x="5330524" y="2752698"/>
            <a:ext cx="3048042" cy="430887"/>
          </a:xfrm>
          <a:prstGeom prst="rect">
            <a:avLst/>
          </a:prstGeom>
          <a:noFill/>
        </p:spPr>
        <p:txBody>
          <a:bodyPr wrap="square" rtlCol="0">
            <a:spAutoFit/>
          </a:bodyPr>
          <a:lstStyle/>
          <a:p>
            <a:r>
              <a:rPr lang="en-US" sz="2200" dirty="0">
                <a:solidFill>
                  <a:srgbClr val="C21B65"/>
                </a:solidFill>
              </a:rPr>
              <a:t>Heavy-tailed features</a:t>
            </a:r>
          </a:p>
        </p:txBody>
      </p:sp>
      <p:sp>
        <p:nvSpPr>
          <p:cNvPr id="11" name="TextBox 10">
            <a:extLst>
              <a:ext uri="{FF2B5EF4-FFF2-40B4-BE49-F238E27FC236}">
                <a16:creationId xmlns:a16="http://schemas.microsoft.com/office/drawing/2014/main" id="{09831093-6584-4EB5-9B57-EDFF1D1655C3}"/>
              </a:ext>
            </a:extLst>
          </p:cNvPr>
          <p:cNvSpPr txBox="1"/>
          <p:nvPr/>
        </p:nvSpPr>
        <p:spPr>
          <a:xfrm>
            <a:off x="628650" y="4057838"/>
            <a:ext cx="7749916" cy="430887"/>
          </a:xfrm>
          <a:prstGeom prst="rect">
            <a:avLst/>
          </a:prstGeom>
          <a:noFill/>
        </p:spPr>
        <p:txBody>
          <a:bodyPr wrap="square" rtlCol="0">
            <a:spAutoFit/>
          </a:bodyPr>
          <a:lstStyle/>
          <a:p>
            <a:r>
              <a:rPr lang="en-US" sz="2200" dirty="0"/>
              <a:t>Classical approaches only optimal for nice data</a:t>
            </a:r>
          </a:p>
        </p:txBody>
      </p:sp>
      <p:pic>
        <p:nvPicPr>
          <p:cNvPr id="12" name="Picture 11">
            <a:extLst>
              <a:ext uri="{FF2B5EF4-FFF2-40B4-BE49-F238E27FC236}">
                <a16:creationId xmlns:a16="http://schemas.microsoft.com/office/drawing/2014/main" id="{C36142EA-D72B-4238-AC94-D6F38208C526}"/>
              </a:ext>
            </a:extLst>
          </p:cNvPr>
          <p:cNvPicPr>
            <a:picLocks noChangeAspect="1"/>
          </p:cNvPicPr>
          <p:nvPr/>
        </p:nvPicPr>
        <p:blipFill>
          <a:blip r:embed="rId2"/>
          <a:stretch>
            <a:fillRect/>
          </a:stretch>
        </p:blipFill>
        <p:spPr>
          <a:xfrm>
            <a:off x="6077664" y="523791"/>
            <a:ext cx="2190379" cy="1530626"/>
          </a:xfrm>
          <a:prstGeom prst="rect">
            <a:avLst/>
          </a:prstGeom>
        </p:spPr>
      </p:pic>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2E5EE3E1-255C-46C0-A24B-ED4B392FC0E1}"/>
                  </a:ext>
                </a:extLst>
              </p14:cNvPr>
              <p14:cNvContentPartPr/>
              <p14:nvPr/>
            </p14:nvContentPartPr>
            <p14:xfrm>
              <a:off x="6634604" y="727955"/>
              <a:ext cx="1200960" cy="864360"/>
            </p14:xfrm>
          </p:contentPart>
        </mc:Choice>
        <mc:Fallback xmlns="">
          <p:pic>
            <p:nvPicPr>
              <p:cNvPr id="13" name="Ink 12">
                <a:extLst>
                  <a:ext uri="{FF2B5EF4-FFF2-40B4-BE49-F238E27FC236}">
                    <a16:creationId xmlns:a16="http://schemas.microsoft.com/office/drawing/2014/main" id="{2E5EE3E1-255C-46C0-A24B-ED4B392FC0E1}"/>
                  </a:ext>
                </a:extLst>
              </p:cNvPr>
              <p:cNvPicPr/>
              <p:nvPr/>
            </p:nvPicPr>
            <p:blipFill>
              <a:blip r:embed="rId4"/>
              <a:stretch>
                <a:fillRect/>
              </a:stretch>
            </p:blipFill>
            <p:spPr>
              <a:xfrm>
                <a:off x="6625964" y="719315"/>
                <a:ext cx="1218600" cy="882000"/>
              </a:xfrm>
              <a:prstGeom prst="rect">
                <a:avLst/>
              </a:prstGeom>
            </p:spPr>
          </p:pic>
        </mc:Fallback>
      </mc:AlternateContent>
      <p:sp>
        <p:nvSpPr>
          <p:cNvPr id="14" name="TextBox 13">
            <a:extLst>
              <a:ext uri="{FF2B5EF4-FFF2-40B4-BE49-F238E27FC236}">
                <a16:creationId xmlns:a16="http://schemas.microsoft.com/office/drawing/2014/main" id="{74246D0C-853F-4E11-9C1C-62335C78FD70}"/>
              </a:ext>
            </a:extLst>
          </p:cNvPr>
          <p:cNvSpPr txBox="1"/>
          <p:nvPr/>
        </p:nvSpPr>
        <p:spPr>
          <a:xfrm>
            <a:off x="628650" y="5007638"/>
            <a:ext cx="7749916" cy="769441"/>
          </a:xfrm>
          <a:prstGeom prst="rect">
            <a:avLst/>
          </a:prstGeom>
          <a:noFill/>
        </p:spPr>
        <p:txBody>
          <a:bodyPr wrap="square" rtlCol="0">
            <a:spAutoFit/>
          </a:bodyPr>
          <a:lstStyle/>
          <a:p>
            <a:r>
              <a:rPr lang="en-US" sz="2200" b="1" dirty="0"/>
              <a:t>Our result: </a:t>
            </a:r>
            <a:r>
              <a:rPr lang="en-US" sz="2200" dirty="0"/>
              <a:t>new </a:t>
            </a:r>
            <a:r>
              <a:rPr lang="en-US" sz="2200" dirty="0">
                <a:solidFill>
                  <a:schemeClr val="accent5"/>
                </a:solidFill>
              </a:rPr>
              <a:t>polynomial-time</a:t>
            </a:r>
            <a:r>
              <a:rPr lang="en-US" sz="2200" dirty="0"/>
              <a:t> algorithm </a:t>
            </a:r>
            <a:r>
              <a:rPr lang="en-US" sz="2200" dirty="0">
                <a:solidFill>
                  <a:schemeClr val="accent2"/>
                </a:solidFill>
              </a:rPr>
              <a:t>smallest known errors </a:t>
            </a:r>
            <a:r>
              <a:rPr lang="en-US" sz="2200" dirty="0"/>
              <a:t>for </a:t>
            </a:r>
            <a:r>
              <a:rPr lang="en-US" sz="2200" dirty="0">
                <a:solidFill>
                  <a:srgbClr val="C21B65"/>
                </a:solidFill>
              </a:rPr>
              <a:t>heavy-tailed data</a:t>
            </a:r>
            <a:r>
              <a:rPr lang="en-US" sz="2200" dirty="0"/>
              <a:t>, </a:t>
            </a:r>
            <a:r>
              <a:rPr lang="en-US" sz="2200" b="1" dirty="0"/>
              <a:t>via Proofs to Algorithms</a:t>
            </a:r>
          </a:p>
        </p:txBody>
      </p:sp>
      <p:sp>
        <p:nvSpPr>
          <p:cNvPr id="16" name="Rectangle: Rounded Corners 15">
            <a:extLst>
              <a:ext uri="{FF2B5EF4-FFF2-40B4-BE49-F238E27FC236}">
                <a16:creationId xmlns:a16="http://schemas.microsoft.com/office/drawing/2014/main" id="{0E4B53DE-06FF-4BD9-B02C-98844298175A}"/>
              </a:ext>
            </a:extLst>
          </p:cNvPr>
          <p:cNvSpPr/>
          <p:nvPr/>
        </p:nvSpPr>
        <p:spPr>
          <a:xfrm>
            <a:off x="529937" y="4910968"/>
            <a:ext cx="7848630" cy="932811"/>
          </a:xfrm>
          <a:prstGeom prst="round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i="1" dirty="0">
              <a:solidFill>
                <a:schemeClr val="tx1"/>
              </a:solidFill>
            </a:endParaRPr>
          </a:p>
        </p:txBody>
      </p:sp>
      <p:sp>
        <p:nvSpPr>
          <p:cNvPr id="17" name="Slide Number Placeholder 16">
            <a:extLst>
              <a:ext uri="{FF2B5EF4-FFF2-40B4-BE49-F238E27FC236}">
                <a16:creationId xmlns:a16="http://schemas.microsoft.com/office/drawing/2014/main" id="{059D582F-9453-4A70-BF01-157A739762DB}"/>
              </a:ext>
            </a:extLst>
          </p:cNvPr>
          <p:cNvSpPr>
            <a:spLocks noGrp="1"/>
          </p:cNvSpPr>
          <p:nvPr>
            <p:ph type="sldNum" sz="quarter" idx="12"/>
          </p:nvPr>
        </p:nvSpPr>
        <p:spPr/>
        <p:txBody>
          <a:bodyPr/>
          <a:lstStyle/>
          <a:p>
            <a:fld id="{ED922394-96B1-4130-9F58-06B799E76477}" type="slidenum">
              <a:rPr lang="en-US" smtClean="0"/>
              <a:t>50</a:t>
            </a:fld>
            <a:endParaRPr lang="en-US"/>
          </a:p>
        </p:txBody>
      </p:sp>
    </p:spTree>
    <p:extLst>
      <p:ext uri="{BB962C8B-B14F-4D97-AF65-F5344CB8AC3E}">
        <p14:creationId xmlns:p14="http://schemas.microsoft.com/office/powerpoint/2010/main" val="318406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1" grpId="0"/>
      <p:bldP spid="14" grpId="0"/>
      <p:bldP spid="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94F3C-1BB7-4D68-A591-443688B0B82E}"/>
              </a:ext>
            </a:extLst>
          </p:cNvPr>
          <p:cNvSpPr>
            <a:spLocks noGrp="1"/>
          </p:cNvSpPr>
          <p:nvPr>
            <p:ph type="title"/>
          </p:nvPr>
        </p:nvSpPr>
        <p:spPr>
          <a:xfrm>
            <a:off x="479795" y="2766218"/>
            <a:ext cx="4938823" cy="1325563"/>
          </a:xfrm>
        </p:spPr>
        <p:txBody>
          <a:bodyPr>
            <a:normAutofit/>
          </a:bodyPr>
          <a:lstStyle/>
          <a:p>
            <a:pPr algn="ctr"/>
            <a:r>
              <a:rPr lang="en-US" dirty="0"/>
              <a:t>How Fast Can You Go?</a:t>
            </a:r>
          </a:p>
        </p:txBody>
      </p:sp>
      <p:pic>
        <p:nvPicPr>
          <p:cNvPr id="1026" name="Picture 2" descr="Image result for turing running">
            <a:extLst>
              <a:ext uri="{FF2B5EF4-FFF2-40B4-BE49-F238E27FC236}">
                <a16:creationId xmlns:a16="http://schemas.microsoft.com/office/drawing/2014/main" id="{1B6CF7E0-44AE-42EE-8A39-7B388B76A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5186" y="-19563"/>
            <a:ext cx="3285460" cy="68775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2734EC8-C0CA-4263-B0C3-287A04BDDF0C}"/>
              </a:ext>
            </a:extLst>
          </p:cNvPr>
          <p:cNvSpPr>
            <a:spLocks noGrp="1"/>
          </p:cNvSpPr>
          <p:nvPr>
            <p:ph type="sldNum" sz="quarter" idx="12"/>
          </p:nvPr>
        </p:nvSpPr>
        <p:spPr/>
        <p:txBody>
          <a:bodyPr/>
          <a:lstStyle/>
          <a:p>
            <a:fld id="{ED922394-96B1-4130-9F58-06B799E76477}" type="slidenum">
              <a:rPr lang="en-US" smtClean="0"/>
              <a:t>51</a:t>
            </a:fld>
            <a:endParaRPr lang="en-US"/>
          </a:p>
        </p:txBody>
      </p:sp>
    </p:spTree>
    <p:extLst>
      <p:ext uri="{BB962C8B-B14F-4D97-AF65-F5344CB8AC3E}">
        <p14:creationId xmlns:p14="http://schemas.microsoft.com/office/powerpoint/2010/main" val="21089706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914EC9CD-B62A-4FD4-B4F4-154C9AD536D4}"/>
                  </a:ext>
                </a:extLst>
              </p14:cNvPr>
              <p14:cNvContentPartPr/>
              <p14:nvPr/>
            </p14:nvContentPartPr>
            <p14:xfrm>
              <a:off x="5813544" y="103687"/>
              <a:ext cx="32400" cy="2520"/>
            </p14:xfrm>
          </p:contentPart>
        </mc:Choice>
        <mc:Fallback xmlns="">
          <p:pic>
            <p:nvPicPr>
              <p:cNvPr id="5" name="Ink 4">
                <a:extLst>
                  <a:ext uri="{FF2B5EF4-FFF2-40B4-BE49-F238E27FC236}">
                    <a16:creationId xmlns:a16="http://schemas.microsoft.com/office/drawing/2014/main" id="{914EC9CD-B62A-4FD4-B4F4-154C9AD536D4}"/>
                  </a:ext>
                </a:extLst>
              </p:cNvPr>
              <p:cNvPicPr/>
              <p:nvPr/>
            </p:nvPicPr>
            <p:blipFill>
              <a:blip r:embed="rId4"/>
              <a:stretch>
                <a:fillRect/>
              </a:stretch>
            </p:blipFill>
            <p:spPr>
              <a:xfrm>
                <a:off x="5804544" y="94687"/>
                <a:ext cx="50040" cy="20160"/>
              </a:xfrm>
              <a:prstGeom prst="rect">
                <a:avLst/>
              </a:prstGeom>
            </p:spPr>
          </p:pic>
        </mc:Fallback>
      </mc:AlternateContent>
      <p:sp>
        <p:nvSpPr>
          <p:cNvPr id="16" name="Content Placeholder 2">
            <a:extLst>
              <a:ext uri="{FF2B5EF4-FFF2-40B4-BE49-F238E27FC236}">
                <a16:creationId xmlns:a16="http://schemas.microsoft.com/office/drawing/2014/main" id="{A7C573CA-231D-4347-BE7C-785ABF023A34}"/>
              </a:ext>
            </a:extLst>
          </p:cNvPr>
          <p:cNvSpPr txBox="1">
            <a:spLocks/>
          </p:cNvSpPr>
          <p:nvPr/>
        </p:nvSpPr>
        <p:spPr>
          <a:xfrm>
            <a:off x="6513530" y="1889256"/>
            <a:ext cx="2396082" cy="43902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600" dirty="0"/>
              <a:t>November 2018</a:t>
            </a:r>
            <a:endParaRPr lang="en-US" sz="1800" b="1" dirty="0">
              <a:solidFill>
                <a:schemeClr val="bg1">
                  <a:lumMod val="50000"/>
                </a:schemeClr>
              </a:solidFill>
            </a:endParaRPr>
          </a:p>
        </p:txBody>
      </p:sp>
      <mc:AlternateContent xmlns:mc="http://schemas.openxmlformats.org/markup-compatibility/2006" xmlns:a14="http://schemas.microsoft.com/office/drawing/2010/main">
        <mc:Choice Requires="a14">
          <p:sp>
            <p:nvSpPr>
              <p:cNvPr id="18" name="Content Placeholder 2">
                <a:extLst>
                  <a:ext uri="{FF2B5EF4-FFF2-40B4-BE49-F238E27FC236}">
                    <a16:creationId xmlns:a16="http://schemas.microsoft.com/office/drawing/2014/main" id="{712421DF-2DCF-4427-860B-6CFACB70B847}"/>
                  </a:ext>
                </a:extLst>
              </p:cNvPr>
              <p:cNvSpPr txBox="1">
                <a:spLocks/>
              </p:cNvSpPr>
              <p:nvPr/>
            </p:nvSpPr>
            <p:spPr>
              <a:xfrm>
                <a:off x="419099" y="1943576"/>
                <a:ext cx="8434935" cy="68461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600" dirty="0">
                    <a:solidFill>
                      <a:schemeClr val="tx1"/>
                    </a:solidFill>
                  </a:rPr>
                  <a:t>OK… </a:t>
                </a:r>
                <a14:m>
                  <m:oMath xmlns:m="http://schemas.openxmlformats.org/officeDocument/2006/math">
                    <m:r>
                      <a:rPr lang="en-US" sz="2600" b="0" i="1" smtClean="0">
                        <a:solidFill>
                          <a:schemeClr val="accent4">
                            <a:lumMod val="75000"/>
                          </a:schemeClr>
                        </a:solidFill>
                        <a:latin typeface="Cambria Math" panose="02040503050406030204" pitchFamily="18" charset="0"/>
                      </a:rPr>
                      <m:t>𝑂</m:t>
                    </m:r>
                    <m:r>
                      <a:rPr lang="en-US" sz="2600" b="0" i="0" smtClean="0">
                        <a:solidFill>
                          <a:schemeClr val="accent4">
                            <a:lumMod val="75000"/>
                          </a:schemeClr>
                        </a:solidFill>
                        <a:latin typeface="Cambria Math" panose="02040503050406030204" pitchFamily="18" charset="0"/>
                      </a:rPr>
                      <m:t>(</m:t>
                    </m:r>
                    <m:sSup>
                      <m:sSupPr>
                        <m:ctrlPr>
                          <a:rPr lang="en-US" sz="2600" b="0" i="1" smtClean="0">
                            <a:solidFill>
                              <a:schemeClr val="accent4">
                                <a:lumMod val="75000"/>
                              </a:schemeClr>
                            </a:solidFill>
                            <a:latin typeface="Cambria Math" panose="02040503050406030204" pitchFamily="18" charset="0"/>
                          </a:rPr>
                        </m:ctrlPr>
                      </m:sSupPr>
                      <m:e>
                        <m:r>
                          <a:rPr lang="en-US" sz="2600" b="0" i="1" smtClean="0">
                            <a:solidFill>
                              <a:schemeClr val="accent4">
                                <a:lumMod val="75000"/>
                              </a:schemeClr>
                            </a:solidFill>
                            <a:latin typeface="Cambria Math" panose="02040503050406030204" pitchFamily="18" charset="0"/>
                          </a:rPr>
                          <m:t>𝑛</m:t>
                        </m:r>
                      </m:e>
                      <m:sup>
                        <m:r>
                          <a:rPr lang="en-US" sz="2600" b="0" i="1" smtClean="0">
                            <a:solidFill>
                              <a:schemeClr val="accent4">
                                <a:lumMod val="75000"/>
                              </a:schemeClr>
                            </a:solidFill>
                            <a:latin typeface="Cambria Math" panose="02040503050406030204" pitchFamily="18" charset="0"/>
                          </a:rPr>
                          <m:t>28</m:t>
                        </m:r>
                      </m:sup>
                    </m:sSup>
                    <m:r>
                      <a:rPr lang="en-US" sz="2600" b="0" i="1" smtClean="0">
                        <a:solidFill>
                          <a:schemeClr val="accent4">
                            <a:lumMod val="75000"/>
                          </a:schemeClr>
                        </a:solidFill>
                        <a:latin typeface="Cambria Math" panose="02040503050406030204" pitchFamily="18" charset="0"/>
                      </a:rPr>
                      <m:t>)</m:t>
                    </m:r>
                  </m:oMath>
                </a14:m>
                <a:r>
                  <a:rPr lang="en-US" sz="2600" dirty="0">
                    <a:solidFill>
                      <a:schemeClr val="accent4">
                        <a:lumMod val="75000"/>
                      </a:schemeClr>
                    </a:solidFill>
                  </a:rPr>
                  <a:t> time</a:t>
                </a:r>
                <a:endParaRPr lang="en-US" sz="2600" dirty="0">
                  <a:solidFill>
                    <a:schemeClr val="tx1"/>
                  </a:solidFill>
                </a:endParaRPr>
              </a:p>
            </p:txBody>
          </p:sp>
        </mc:Choice>
        <mc:Fallback xmlns="">
          <p:sp>
            <p:nvSpPr>
              <p:cNvPr id="18" name="Content Placeholder 2">
                <a:extLst>
                  <a:ext uri="{FF2B5EF4-FFF2-40B4-BE49-F238E27FC236}">
                    <a16:creationId xmlns:a16="http://schemas.microsoft.com/office/drawing/2014/main" id="{712421DF-2DCF-4427-860B-6CFACB70B847}"/>
                  </a:ext>
                </a:extLst>
              </p:cNvPr>
              <p:cNvSpPr txBox="1">
                <a:spLocks noRot="1" noChangeAspect="1" noMove="1" noResize="1" noEditPoints="1" noAdjustHandles="1" noChangeArrowheads="1" noChangeShapeType="1" noTextEdit="1"/>
              </p:cNvSpPr>
              <p:nvPr/>
            </p:nvSpPr>
            <p:spPr>
              <a:xfrm>
                <a:off x="419099" y="1943576"/>
                <a:ext cx="8434935" cy="684614"/>
              </a:xfrm>
              <a:prstGeom prst="rect">
                <a:avLst/>
              </a:prstGeom>
              <a:blipFill>
                <a:blip r:embed="rId5"/>
                <a:stretch>
                  <a:fillRect l="-1302" t="-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ontent Placeholder 2">
                <a:extLst>
                  <a:ext uri="{FF2B5EF4-FFF2-40B4-BE49-F238E27FC236}">
                    <a16:creationId xmlns:a16="http://schemas.microsoft.com/office/drawing/2014/main" id="{4E4B6AF3-348D-4A71-B9E5-CFA392D02DAE}"/>
                  </a:ext>
                </a:extLst>
              </p:cNvPr>
              <p:cNvSpPr txBox="1">
                <a:spLocks/>
              </p:cNvSpPr>
              <p:nvPr/>
            </p:nvSpPr>
            <p:spPr>
              <a:xfrm>
                <a:off x="419097" y="2985794"/>
                <a:ext cx="8434935" cy="68461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600" dirty="0"/>
                  <a:t>June 2019: </a:t>
                </a:r>
                <a14:m>
                  <m:oMath xmlns:m="http://schemas.openxmlformats.org/officeDocument/2006/math">
                    <m:r>
                      <a:rPr lang="en-US" sz="2600" b="0" i="1" smtClean="0">
                        <a:solidFill>
                          <a:srgbClr val="318B71"/>
                        </a:solidFill>
                        <a:latin typeface="Cambria Math" panose="02040503050406030204" pitchFamily="18" charset="0"/>
                      </a:rPr>
                      <m:t>𝑂</m:t>
                    </m:r>
                    <m:r>
                      <a:rPr lang="en-US" sz="2600" b="0" i="1" smtClean="0">
                        <a:solidFill>
                          <a:srgbClr val="318B71"/>
                        </a:solidFill>
                        <a:latin typeface="Cambria Math" panose="02040503050406030204" pitchFamily="18" charset="0"/>
                      </a:rPr>
                      <m:t>(</m:t>
                    </m:r>
                    <m:sSup>
                      <m:sSupPr>
                        <m:ctrlPr>
                          <a:rPr lang="en-US" sz="2600" b="0" i="1" smtClean="0">
                            <a:solidFill>
                              <a:srgbClr val="318B71"/>
                            </a:solidFill>
                            <a:latin typeface="Cambria Math" panose="02040503050406030204" pitchFamily="18" charset="0"/>
                          </a:rPr>
                        </m:ctrlPr>
                      </m:sSupPr>
                      <m:e>
                        <m:r>
                          <a:rPr lang="en-US" sz="2600" b="0" i="1" smtClean="0">
                            <a:solidFill>
                              <a:srgbClr val="318B71"/>
                            </a:solidFill>
                            <a:latin typeface="Cambria Math" panose="02040503050406030204" pitchFamily="18" charset="0"/>
                          </a:rPr>
                          <m:t>𝑛</m:t>
                        </m:r>
                      </m:e>
                      <m:sup>
                        <m:r>
                          <a:rPr lang="en-US" sz="2600" b="0" i="1" smtClean="0">
                            <a:solidFill>
                              <a:srgbClr val="318B71"/>
                            </a:solidFill>
                            <a:latin typeface="Cambria Math" panose="02040503050406030204" pitchFamily="18" charset="0"/>
                          </a:rPr>
                          <m:t>4</m:t>
                        </m:r>
                      </m:sup>
                    </m:sSup>
                    <m:r>
                      <a:rPr lang="en-US" sz="2600" b="0" i="1" smtClean="0">
                        <a:solidFill>
                          <a:srgbClr val="318B71"/>
                        </a:solidFill>
                        <a:latin typeface="Cambria Math" panose="02040503050406030204" pitchFamily="18" charset="0"/>
                      </a:rPr>
                      <m:t>)</m:t>
                    </m:r>
                  </m:oMath>
                </a14:m>
                <a:r>
                  <a:rPr lang="en-US" sz="2600" dirty="0">
                    <a:solidFill>
                      <a:schemeClr val="accent4">
                        <a:lumMod val="75000"/>
                      </a:schemeClr>
                    </a:solidFill>
                  </a:rPr>
                  <a:t> time  </a:t>
                </a:r>
                <a:r>
                  <a:rPr lang="en-US" sz="1800" dirty="0">
                    <a:solidFill>
                      <a:schemeClr val="bg2">
                        <a:lumMod val="50000"/>
                      </a:schemeClr>
                    </a:solidFill>
                  </a:rPr>
                  <a:t>[</a:t>
                </a:r>
                <a:r>
                  <a:rPr lang="en-US" sz="1800" dirty="0" err="1">
                    <a:solidFill>
                      <a:schemeClr val="bg2">
                        <a:lumMod val="50000"/>
                      </a:schemeClr>
                    </a:solidFill>
                  </a:rPr>
                  <a:t>Cherapanamjeri</a:t>
                </a:r>
                <a:r>
                  <a:rPr lang="en-US" sz="1800" dirty="0">
                    <a:solidFill>
                      <a:schemeClr val="bg2">
                        <a:lumMod val="50000"/>
                      </a:schemeClr>
                    </a:solidFill>
                  </a:rPr>
                  <a:t>-Flammarion-Bartlett COLT19]</a:t>
                </a:r>
              </a:p>
            </p:txBody>
          </p:sp>
        </mc:Choice>
        <mc:Fallback xmlns="">
          <p:sp>
            <p:nvSpPr>
              <p:cNvPr id="20" name="Content Placeholder 2">
                <a:extLst>
                  <a:ext uri="{FF2B5EF4-FFF2-40B4-BE49-F238E27FC236}">
                    <a16:creationId xmlns:a16="http://schemas.microsoft.com/office/drawing/2014/main" id="{4E4B6AF3-348D-4A71-B9E5-CFA392D02DAE}"/>
                  </a:ext>
                </a:extLst>
              </p:cNvPr>
              <p:cNvSpPr txBox="1">
                <a:spLocks noRot="1" noChangeAspect="1" noMove="1" noResize="1" noEditPoints="1" noAdjustHandles="1" noChangeArrowheads="1" noChangeShapeType="1" noTextEdit="1"/>
              </p:cNvSpPr>
              <p:nvPr/>
            </p:nvSpPr>
            <p:spPr>
              <a:xfrm>
                <a:off x="419097" y="2985794"/>
                <a:ext cx="8434935" cy="684614"/>
              </a:xfrm>
              <a:prstGeom prst="rect">
                <a:avLst/>
              </a:prstGeom>
              <a:blipFill>
                <a:blip r:embed="rId6"/>
                <a:stretch>
                  <a:fillRect l="-1302" t="-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ontent Placeholder 2">
                <a:extLst>
                  <a:ext uri="{FF2B5EF4-FFF2-40B4-BE49-F238E27FC236}">
                    <a16:creationId xmlns:a16="http://schemas.microsoft.com/office/drawing/2014/main" id="{AF99E61C-378D-4A9A-B700-BFCC4279F5EB}"/>
                  </a:ext>
                </a:extLst>
              </p:cNvPr>
              <p:cNvSpPr txBox="1">
                <a:spLocks/>
              </p:cNvSpPr>
              <p:nvPr/>
            </p:nvSpPr>
            <p:spPr>
              <a:xfrm>
                <a:off x="354532" y="5037545"/>
                <a:ext cx="8434935" cy="136947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600" dirty="0"/>
                  <a:t>Also December 2019: </a:t>
                </a:r>
                <a14:m>
                  <m:oMath xmlns:m="http://schemas.openxmlformats.org/officeDocument/2006/math">
                    <m:acc>
                      <m:accPr>
                        <m:chr m:val="̃"/>
                        <m:ctrlPr>
                          <a:rPr lang="en-US" sz="2600" b="0" i="1" smtClean="0">
                            <a:solidFill>
                              <a:schemeClr val="accent4">
                                <a:lumMod val="75000"/>
                              </a:schemeClr>
                            </a:solidFill>
                            <a:latin typeface="Cambria Math" panose="02040503050406030204" pitchFamily="18" charset="0"/>
                          </a:rPr>
                        </m:ctrlPr>
                      </m:accPr>
                      <m:e>
                        <m:r>
                          <a:rPr lang="en-US" sz="2600" b="0" i="1" smtClean="0">
                            <a:solidFill>
                              <a:schemeClr val="accent4">
                                <a:lumMod val="75000"/>
                              </a:schemeClr>
                            </a:solidFill>
                            <a:latin typeface="Cambria Math" panose="02040503050406030204" pitchFamily="18" charset="0"/>
                          </a:rPr>
                          <m:t>𝑂</m:t>
                        </m:r>
                      </m:e>
                    </m:acc>
                    <m:r>
                      <a:rPr lang="en-US" sz="2600" b="0" i="1" dirty="0" smtClean="0">
                        <a:solidFill>
                          <a:srgbClr val="318B71"/>
                        </a:solidFill>
                        <a:latin typeface="Cambria Math" panose="02040503050406030204" pitchFamily="18" charset="0"/>
                      </a:rPr>
                      <m:t>(</m:t>
                    </m:r>
                    <m:r>
                      <a:rPr lang="en-US" sz="2600" b="0" i="1" smtClean="0">
                        <a:solidFill>
                          <a:srgbClr val="318B71"/>
                        </a:solidFill>
                        <a:latin typeface="Cambria Math" panose="02040503050406030204" pitchFamily="18" charset="0"/>
                      </a:rPr>
                      <m:t>𝑛</m:t>
                    </m:r>
                    <m:r>
                      <a:rPr lang="en-US" sz="2600" b="0" i="1" smtClean="0">
                        <a:solidFill>
                          <a:srgbClr val="318B71"/>
                        </a:solidFill>
                        <a:latin typeface="Cambria Math" panose="02040503050406030204" pitchFamily="18" charset="0"/>
                      </a:rPr>
                      <m:t>) </m:t>
                    </m:r>
                  </m:oMath>
                </a14:m>
                <a:r>
                  <a:rPr lang="en-US" sz="2600" dirty="0">
                    <a:solidFill>
                      <a:schemeClr val="accent4">
                        <a:lumMod val="75000"/>
                      </a:schemeClr>
                    </a:solidFill>
                  </a:rPr>
                  <a:t>time</a:t>
                </a:r>
                <a:r>
                  <a:rPr lang="en-US" sz="2600" dirty="0"/>
                  <a:t>,</a:t>
                </a:r>
                <a:r>
                  <a:rPr lang="en-US" sz="2600" dirty="0">
                    <a:solidFill>
                      <a:schemeClr val="accent4">
                        <a:lumMod val="75000"/>
                      </a:schemeClr>
                    </a:solidFill>
                  </a:rPr>
                  <a:t> </a:t>
                </a:r>
                <a:r>
                  <a:rPr lang="en-US" sz="2600" b="1" dirty="0"/>
                  <a:t>with code</a:t>
                </a:r>
                <a:endParaRPr lang="en-US" sz="2600" dirty="0">
                  <a:solidFill>
                    <a:schemeClr val="accent4">
                      <a:lumMod val="75000"/>
                    </a:schemeClr>
                  </a:solidFill>
                </a:endParaRPr>
              </a:p>
              <a:p>
                <a:pPr marL="0" indent="0">
                  <a:buFont typeface="Arial" panose="020B0604020202020204" pitchFamily="34" charset="0"/>
                  <a:buNone/>
                </a:pPr>
                <a:r>
                  <a:rPr lang="en-US" sz="2600" dirty="0"/>
                  <a:t>(adversarial robustness instead of confidence intervals)</a:t>
                </a:r>
              </a:p>
              <a:p>
                <a:pPr marL="0" indent="0">
                  <a:buFont typeface="Arial" panose="020B0604020202020204" pitchFamily="34" charset="0"/>
                  <a:buNone/>
                </a:pPr>
                <a:r>
                  <a:rPr lang="en-US" sz="1800" dirty="0">
                    <a:solidFill>
                      <a:schemeClr val="bg2">
                        <a:lumMod val="50000"/>
                      </a:schemeClr>
                    </a:solidFill>
                  </a:rPr>
                  <a:t>[Dong-</a:t>
                </a:r>
                <a:r>
                  <a:rPr lang="en-US" sz="1800" b="1" dirty="0">
                    <a:solidFill>
                      <a:schemeClr val="bg2">
                        <a:lumMod val="50000"/>
                      </a:schemeClr>
                    </a:solidFill>
                  </a:rPr>
                  <a:t>H-</a:t>
                </a:r>
                <a:r>
                  <a:rPr lang="en-US" sz="1800" dirty="0">
                    <a:solidFill>
                      <a:schemeClr val="bg2">
                        <a:lumMod val="50000"/>
                      </a:schemeClr>
                    </a:solidFill>
                  </a:rPr>
                  <a:t>Li </a:t>
                </a:r>
                <a:r>
                  <a:rPr lang="en-US" sz="1800" dirty="0" err="1">
                    <a:solidFill>
                      <a:schemeClr val="bg2">
                        <a:lumMod val="50000"/>
                      </a:schemeClr>
                    </a:solidFill>
                  </a:rPr>
                  <a:t>NeurIPS</a:t>
                </a:r>
                <a:r>
                  <a:rPr lang="en-US" sz="1800" dirty="0">
                    <a:solidFill>
                      <a:schemeClr val="bg2">
                        <a:lumMod val="50000"/>
                      </a:schemeClr>
                    </a:solidFill>
                  </a:rPr>
                  <a:t> 19 Spotlight]</a:t>
                </a:r>
              </a:p>
            </p:txBody>
          </p:sp>
        </mc:Choice>
        <mc:Fallback xmlns="">
          <p:sp>
            <p:nvSpPr>
              <p:cNvPr id="21" name="Content Placeholder 2">
                <a:extLst>
                  <a:ext uri="{FF2B5EF4-FFF2-40B4-BE49-F238E27FC236}">
                    <a16:creationId xmlns:a16="http://schemas.microsoft.com/office/drawing/2014/main" id="{AF99E61C-378D-4A9A-B700-BFCC4279F5EB}"/>
                  </a:ext>
                </a:extLst>
              </p:cNvPr>
              <p:cNvSpPr txBox="1">
                <a:spLocks noRot="1" noChangeAspect="1" noMove="1" noResize="1" noEditPoints="1" noAdjustHandles="1" noChangeArrowheads="1" noChangeShapeType="1" noTextEdit="1"/>
              </p:cNvSpPr>
              <p:nvPr/>
            </p:nvSpPr>
            <p:spPr>
              <a:xfrm>
                <a:off x="354532" y="5037545"/>
                <a:ext cx="8434935" cy="1369474"/>
              </a:xfrm>
              <a:prstGeom prst="rect">
                <a:avLst/>
              </a:prstGeom>
              <a:blipFill>
                <a:blip r:embed="rId7"/>
                <a:stretch>
                  <a:fillRect l="-1301" t="-5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CE1D258D-B01A-4D07-939D-BF2C36CD7024}"/>
                  </a:ext>
                </a:extLst>
              </p:cNvPr>
              <p:cNvSpPr txBox="1">
                <a:spLocks/>
              </p:cNvSpPr>
              <p:nvPr/>
            </p:nvSpPr>
            <p:spPr>
              <a:xfrm>
                <a:off x="419097" y="4064547"/>
                <a:ext cx="8434935" cy="68461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600" dirty="0"/>
                  <a:t>December 2019:  </a:t>
                </a:r>
                <a14:m>
                  <m:oMath xmlns:m="http://schemas.openxmlformats.org/officeDocument/2006/math">
                    <m:acc>
                      <m:accPr>
                        <m:chr m:val="̃"/>
                        <m:ctrlPr>
                          <a:rPr lang="en-US" sz="2600" b="0" i="1" smtClean="0">
                            <a:solidFill>
                              <a:srgbClr val="318B71"/>
                            </a:solidFill>
                            <a:latin typeface="Cambria Math" panose="02040503050406030204" pitchFamily="18" charset="0"/>
                          </a:rPr>
                        </m:ctrlPr>
                      </m:accPr>
                      <m:e>
                        <m:r>
                          <a:rPr lang="en-US" sz="2600" b="0" i="1" smtClean="0">
                            <a:solidFill>
                              <a:srgbClr val="318B71"/>
                            </a:solidFill>
                            <a:latin typeface="Cambria Math" panose="02040503050406030204" pitchFamily="18" charset="0"/>
                          </a:rPr>
                          <m:t>𝑂</m:t>
                        </m:r>
                      </m:e>
                    </m:acc>
                    <m:r>
                      <a:rPr lang="en-US" sz="2600" i="1">
                        <a:solidFill>
                          <a:srgbClr val="318B71"/>
                        </a:solidFill>
                        <a:latin typeface="Cambria Math" panose="02040503050406030204" pitchFamily="18" charset="0"/>
                      </a:rPr>
                      <m:t>(</m:t>
                    </m:r>
                    <m:sSup>
                      <m:sSupPr>
                        <m:ctrlPr>
                          <a:rPr lang="en-US" sz="2600" i="1">
                            <a:solidFill>
                              <a:srgbClr val="318B71"/>
                            </a:solidFill>
                            <a:latin typeface="Cambria Math" panose="02040503050406030204" pitchFamily="18" charset="0"/>
                          </a:rPr>
                        </m:ctrlPr>
                      </m:sSupPr>
                      <m:e>
                        <m:r>
                          <a:rPr lang="en-US" sz="2600" i="1">
                            <a:solidFill>
                              <a:srgbClr val="318B71"/>
                            </a:solidFill>
                            <a:latin typeface="Cambria Math" panose="02040503050406030204" pitchFamily="18" charset="0"/>
                          </a:rPr>
                          <m:t>𝑛</m:t>
                        </m:r>
                      </m:e>
                      <m:sup>
                        <m:r>
                          <a:rPr lang="en-US" sz="2600" b="0" i="1" smtClean="0">
                            <a:solidFill>
                              <a:srgbClr val="318B71"/>
                            </a:solidFill>
                            <a:latin typeface="Cambria Math" panose="02040503050406030204" pitchFamily="18" charset="0"/>
                          </a:rPr>
                          <m:t>2</m:t>
                        </m:r>
                      </m:sup>
                    </m:sSup>
                    <m:r>
                      <a:rPr lang="en-US" sz="2600" i="1">
                        <a:solidFill>
                          <a:srgbClr val="318B71"/>
                        </a:solidFill>
                        <a:latin typeface="Cambria Math" panose="02040503050406030204" pitchFamily="18" charset="0"/>
                      </a:rPr>
                      <m:t>) </m:t>
                    </m:r>
                  </m:oMath>
                </a14:m>
                <a:r>
                  <a:rPr lang="en-US" sz="2600" dirty="0">
                    <a:solidFill>
                      <a:schemeClr val="accent4">
                        <a:lumMod val="75000"/>
                      </a:schemeClr>
                    </a:solidFill>
                  </a:rPr>
                  <a:t>time </a:t>
                </a:r>
                <a:r>
                  <a:rPr lang="en-US" sz="1800" dirty="0">
                    <a:solidFill>
                      <a:schemeClr val="bg2">
                        <a:lumMod val="50000"/>
                      </a:schemeClr>
                    </a:solidFill>
                  </a:rPr>
                  <a:t>[</a:t>
                </a:r>
                <a:r>
                  <a:rPr lang="en-US" sz="1800" dirty="0" err="1">
                    <a:solidFill>
                      <a:schemeClr val="bg2">
                        <a:lumMod val="50000"/>
                      </a:schemeClr>
                    </a:solidFill>
                  </a:rPr>
                  <a:t>Depersin-Lecue</a:t>
                </a:r>
                <a:r>
                  <a:rPr lang="en-US" sz="1800" dirty="0">
                    <a:solidFill>
                      <a:schemeClr val="bg2">
                        <a:lumMod val="50000"/>
                      </a:schemeClr>
                    </a:solidFill>
                  </a:rPr>
                  <a:t> 19, Lei-</a:t>
                </a:r>
                <a:r>
                  <a:rPr lang="en-US" sz="1800" dirty="0" err="1">
                    <a:solidFill>
                      <a:schemeClr val="bg2">
                        <a:lumMod val="50000"/>
                      </a:schemeClr>
                    </a:solidFill>
                  </a:rPr>
                  <a:t>Luh</a:t>
                </a:r>
                <a:r>
                  <a:rPr lang="en-US" sz="1800" dirty="0">
                    <a:solidFill>
                      <a:schemeClr val="bg2">
                        <a:lumMod val="50000"/>
                      </a:schemeClr>
                    </a:solidFill>
                  </a:rPr>
                  <a:t>-Venkat-Zhang 19]</a:t>
                </a:r>
              </a:p>
            </p:txBody>
          </p:sp>
        </mc:Choice>
        <mc:Fallback xmlns="">
          <p:sp>
            <p:nvSpPr>
              <p:cNvPr id="22" name="Content Placeholder 2">
                <a:extLst>
                  <a:ext uri="{FF2B5EF4-FFF2-40B4-BE49-F238E27FC236}">
                    <a16:creationId xmlns:a16="http://schemas.microsoft.com/office/drawing/2014/main" id="{CE1D258D-B01A-4D07-939D-BF2C36CD7024}"/>
                  </a:ext>
                </a:extLst>
              </p:cNvPr>
              <p:cNvSpPr txBox="1">
                <a:spLocks noRot="1" noChangeAspect="1" noMove="1" noResize="1" noEditPoints="1" noAdjustHandles="1" noChangeArrowheads="1" noChangeShapeType="1" noTextEdit="1"/>
              </p:cNvSpPr>
              <p:nvPr/>
            </p:nvSpPr>
            <p:spPr>
              <a:xfrm>
                <a:off x="419097" y="4064547"/>
                <a:ext cx="8434935" cy="684614"/>
              </a:xfrm>
              <a:prstGeom prst="rect">
                <a:avLst/>
              </a:prstGeom>
              <a:blipFill>
                <a:blip r:embed="rId8"/>
                <a:stretch>
                  <a:fillRect l="-1302" t="-11607" r="-651"/>
                </a:stretch>
              </a:blipFill>
            </p:spPr>
            <p:txBody>
              <a:bodyPr/>
              <a:lstStyle/>
              <a:p>
                <a:r>
                  <a:rPr lang="en-US">
                    <a:noFill/>
                  </a:rPr>
                  <a:t> </a:t>
                </a:r>
              </a:p>
            </p:txBody>
          </p:sp>
        </mc:Fallback>
      </mc:AlternateContent>
      <p:sp>
        <p:nvSpPr>
          <p:cNvPr id="12" name="Content Placeholder 2">
            <a:extLst>
              <a:ext uri="{FF2B5EF4-FFF2-40B4-BE49-F238E27FC236}">
                <a16:creationId xmlns:a16="http://schemas.microsoft.com/office/drawing/2014/main" id="{B54F5C71-8AC5-41ED-9AFD-83AAA1237458}"/>
              </a:ext>
            </a:extLst>
          </p:cNvPr>
          <p:cNvSpPr txBox="1">
            <a:spLocks/>
          </p:cNvSpPr>
          <p:nvPr/>
        </p:nvSpPr>
        <p:spPr>
          <a:xfrm>
            <a:off x="419099" y="385653"/>
            <a:ext cx="8434935" cy="91032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600" dirty="0">
                <a:solidFill>
                  <a:schemeClr val="bg2">
                    <a:lumMod val="50000"/>
                  </a:schemeClr>
                </a:solidFill>
              </a:rPr>
              <a:t>[</a:t>
            </a:r>
            <a:r>
              <a:rPr lang="en-US" sz="2600" b="1" dirty="0">
                <a:solidFill>
                  <a:schemeClr val="bg2">
                    <a:lumMod val="50000"/>
                  </a:schemeClr>
                </a:solidFill>
              </a:rPr>
              <a:t>H</a:t>
            </a:r>
            <a:r>
              <a:rPr lang="en-US" sz="2600" dirty="0">
                <a:solidFill>
                  <a:schemeClr val="bg2">
                    <a:lumMod val="50000"/>
                  </a:schemeClr>
                </a:solidFill>
              </a:rPr>
              <a:t> Annals of Statistics 19]</a:t>
            </a:r>
            <a:r>
              <a:rPr lang="en-US" sz="2600" dirty="0"/>
              <a:t>: </a:t>
            </a:r>
            <a:r>
              <a:rPr lang="en-US" sz="2600" dirty="0">
                <a:solidFill>
                  <a:srgbClr val="C00000"/>
                </a:solidFill>
              </a:rPr>
              <a:t>High-dimensional </a:t>
            </a:r>
            <a:r>
              <a:rPr lang="en-US" sz="2600" dirty="0"/>
              <a:t>m</a:t>
            </a:r>
            <a:r>
              <a:rPr lang="en-US" sz="2600" dirty="0">
                <a:solidFill>
                  <a:schemeClr val="tx1"/>
                </a:solidFill>
              </a:rPr>
              <a:t>edian in </a:t>
            </a:r>
            <a:r>
              <a:rPr lang="en-US" sz="2600" dirty="0">
                <a:solidFill>
                  <a:schemeClr val="accent4">
                    <a:lumMod val="75000"/>
                  </a:schemeClr>
                </a:solidFill>
              </a:rPr>
              <a:t>polynomial time</a:t>
            </a:r>
            <a:r>
              <a:rPr lang="en-US" sz="2600" dirty="0">
                <a:solidFill>
                  <a:schemeClr val="tx1"/>
                </a:solidFill>
              </a:rPr>
              <a:t>!</a:t>
            </a:r>
            <a:endParaRPr lang="en-US" sz="2600" b="1" dirty="0">
              <a:solidFill>
                <a:schemeClr val="bg1">
                  <a:lumMod val="50000"/>
                </a:schemeClr>
              </a:solidFill>
            </a:endParaRPr>
          </a:p>
        </p:txBody>
      </p:sp>
      <p:sp>
        <p:nvSpPr>
          <p:cNvPr id="15" name="Rectangle: Rounded Corners 14">
            <a:extLst>
              <a:ext uri="{FF2B5EF4-FFF2-40B4-BE49-F238E27FC236}">
                <a16:creationId xmlns:a16="http://schemas.microsoft.com/office/drawing/2014/main" id="{3AAED9DB-44BB-46F5-B523-01B685561080}"/>
              </a:ext>
            </a:extLst>
          </p:cNvPr>
          <p:cNvSpPr/>
          <p:nvPr/>
        </p:nvSpPr>
        <p:spPr>
          <a:xfrm>
            <a:off x="387166" y="229476"/>
            <a:ext cx="8337735" cy="1322854"/>
          </a:xfrm>
          <a:prstGeom prst="round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i="1" dirty="0">
              <a:solidFill>
                <a:schemeClr val="tx1"/>
              </a:solidFill>
            </a:endParaRPr>
          </a:p>
        </p:txBody>
      </p:sp>
      <p:sp>
        <p:nvSpPr>
          <p:cNvPr id="17" name="Rectangle 16">
            <a:extLst>
              <a:ext uri="{FF2B5EF4-FFF2-40B4-BE49-F238E27FC236}">
                <a16:creationId xmlns:a16="http://schemas.microsoft.com/office/drawing/2014/main" id="{14E83AEA-E394-4ADD-A80A-19444BEBC22F}"/>
              </a:ext>
            </a:extLst>
          </p:cNvPr>
          <p:cNvSpPr/>
          <p:nvPr/>
        </p:nvSpPr>
        <p:spPr>
          <a:xfrm>
            <a:off x="3287647" y="855594"/>
            <a:ext cx="5116593" cy="523220"/>
          </a:xfrm>
          <a:prstGeom prst="rect">
            <a:avLst/>
          </a:prstGeom>
        </p:spPr>
        <p:txBody>
          <a:bodyPr wrap="none">
            <a:spAutoFit/>
          </a:bodyPr>
          <a:lstStyle/>
          <a:p>
            <a:r>
              <a:rPr lang="en-US" sz="2800" b="1" i="1" dirty="0">
                <a:solidFill>
                  <a:srgbClr val="C00000"/>
                </a:solidFill>
              </a:rPr>
              <a:t>First optimal confidence intervals</a:t>
            </a:r>
          </a:p>
        </p:txBody>
      </p:sp>
      <p:sp>
        <p:nvSpPr>
          <p:cNvPr id="23" name="Arrow: Right 22">
            <a:extLst>
              <a:ext uri="{FF2B5EF4-FFF2-40B4-BE49-F238E27FC236}">
                <a16:creationId xmlns:a16="http://schemas.microsoft.com/office/drawing/2014/main" id="{4E18CDF5-5036-4377-ABCE-925C211C75FD}"/>
              </a:ext>
            </a:extLst>
          </p:cNvPr>
          <p:cNvSpPr/>
          <p:nvPr/>
        </p:nvSpPr>
        <p:spPr>
          <a:xfrm rot="12731499">
            <a:off x="7454668" y="1396729"/>
            <a:ext cx="513806" cy="363968"/>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A349DA61-C592-4345-8CD6-82FB54F53396}"/>
              </a:ext>
            </a:extLst>
          </p:cNvPr>
          <p:cNvSpPr>
            <a:spLocks noGrp="1"/>
          </p:cNvSpPr>
          <p:nvPr>
            <p:ph type="sldNum" sz="quarter" idx="12"/>
          </p:nvPr>
        </p:nvSpPr>
        <p:spPr/>
        <p:txBody>
          <a:bodyPr/>
          <a:lstStyle/>
          <a:p>
            <a:fld id="{ED922394-96B1-4130-9F58-06B799E76477}" type="slidenum">
              <a:rPr lang="en-US" smtClean="0"/>
              <a:t>52</a:t>
            </a:fld>
            <a:endParaRPr lang="en-US"/>
          </a:p>
        </p:txBody>
      </p:sp>
    </p:spTree>
    <p:extLst>
      <p:ext uri="{BB962C8B-B14F-4D97-AF65-F5344CB8AC3E}">
        <p14:creationId xmlns:p14="http://schemas.microsoft.com/office/powerpoint/2010/main" val="62431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1" grpId="0"/>
      <p:bldP spid="22" grpId="0"/>
      <p:bldP spid="2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914EC9CD-B62A-4FD4-B4F4-154C9AD536D4}"/>
                  </a:ext>
                </a:extLst>
              </p14:cNvPr>
              <p14:cNvContentPartPr/>
              <p14:nvPr/>
            </p14:nvContentPartPr>
            <p14:xfrm>
              <a:off x="5813544" y="103687"/>
              <a:ext cx="32400" cy="2520"/>
            </p14:xfrm>
          </p:contentPart>
        </mc:Choice>
        <mc:Fallback xmlns="">
          <p:pic>
            <p:nvPicPr>
              <p:cNvPr id="5" name="Ink 4">
                <a:extLst>
                  <a:ext uri="{FF2B5EF4-FFF2-40B4-BE49-F238E27FC236}">
                    <a16:creationId xmlns:a16="http://schemas.microsoft.com/office/drawing/2014/main" id="{914EC9CD-B62A-4FD4-B4F4-154C9AD536D4}"/>
                  </a:ext>
                </a:extLst>
              </p:cNvPr>
              <p:cNvPicPr/>
              <p:nvPr/>
            </p:nvPicPr>
            <p:blipFill>
              <a:blip r:embed="rId4"/>
              <a:stretch>
                <a:fillRect/>
              </a:stretch>
            </p:blipFill>
            <p:spPr>
              <a:xfrm>
                <a:off x="5804544" y="94687"/>
                <a:ext cx="50040" cy="20160"/>
              </a:xfrm>
              <a:prstGeom prst="rect">
                <a:avLst/>
              </a:prstGeom>
            </p:spPr>
          </p:pic>
        </mc:Fallback>
      </mc:AlternateContent>
      <p:sp>
        <p:nvSpPr>
          <p:cNvPr id="16" name="Content Placeholder 2">
            <a:extLst>
              <a:ext uri="{FF2B5EF4-FFF2-40B4-BE49-F238E27FC236}">
                <a16:creationId xmlns:a16="http://schemas.microsoft.com/office/drawing/2014/main" id="{A7C573CA-231D-4347-BE7C-785ABF023A34}"/>
              </a:ext>
            </a:extLst>
          </p:cNvPr>
          <p:cNvSpPr txBox="1">
            <a:spLocks/>
          </p:cNvSpPr>
          <p:nvPr/>
        </p:nvSpPr>
        <p:spPr>
          <a:xfrm>
            <a:off x="6513530" y="1889256"/>
            <a:ext cx="2396082" cy="43902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600" dirty="0"/>
              <a:t>November 2018</a:t>
            </a:r>
            <a:endParaRPr lang="en-US" sz="1800" b="1" dirty="0">
              <a:solidFill>
                <a:schemeClr val="bg1">
                  <a:lumMod val="50000"/>
                </a:schemeClr>
              </a:solidFill>
            </a:endParaRPr>
          </a:p>
        </p:txBody>
      </p:sp>
      <mc:AlternateContent xmlns:mc="http://schemas.openxmlformats.org/markup-compatibility/2006" xmlns:a14="http://schemas.microsoft.com/office/drawing/2010/main">
        <mc:Choice Requires="a14">
          <p:sp>
            <p:nvSpPr>
              <p:cNvPr id="18" name="Content Placeholder 2">
                <a:extLst>
                  <a:ext uri="{FF2B5EF4-FFF2-40B4-BE49-F238E27FC236}">
                    <a16:creationId xmlns:a16="http://schemas.microsoft.com/office/drawing/2014/main" id="{712421DF-2DCF-4427-860B-6CFACB70B847}"/>
                  </a:ext>
                </a:extLst>
              </p:cNvPr>
              <p:cNvSpPr txBox="1">
                <a:spLocks/>
              </p:cNvSpPr>
              <p:nvPr/>
            </p:nvSpPr>
            <p:spPr>
              <a:xfrm>
                <a:off x="419099" y="1943576"/>
                <a:ext cx="8434935" cy="68461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600" dirty="0">
                    <a:solidFill>
                      <a:schemeClr val="tx1"/>
                    </a:solidFill>
                  </a:rPr>
                  <a:t>OK… </a:t>
                </a:r>
                <a14:m>
                  <m:oMath xmlns:m="http://schemas.openxmlformats.org/officeDocument/2006/math">
                    <m:r>
                      <a:rPr lang="en-US" sz="2600" b="0" i="1" smtClean="0">
                        <a:solidFill>
                          <a:schemeClr val="accent4">
                            <a:lumMod val="75000"/>
                          </a:schemeClr>
                        </a:solidFill>
                        <a:latin typeface="Cambria Math" panose="02040503050406030204" pitchFamily="18" charset="0"/>
                      </a:rPr>
                      <m:t>𝑂</m:t>
                    </m:r>
                    <m:r>
                      <a:rPr lang="en-US" sz="2600" b="0" i="0" smtClean="0">
                        <a:solidFill>
                          <a:schemeClr val="accent4">
                            <a:lumMod val="75000"/>
                          </a:schemeClr>
                        </a:solidFill>
                        <a:latin typeface="Cambria Math" panose="02040503050406030204" pitchFamily="18" charset="0"/>
                      </a:rPr>
                      <m:t>(</m:t>
                    </m:r>
                    <m:sSup>
                      <m:sSupPr>
                        <m:ctrlPr>
                          <a:rPr lang="en-US" sz="2600" b="0" i="1" smtClean="0">
                            <a:solidFill>
                              <a:schemeClr val="accent4">
                                <a:lumMod val="75000"/>
                              </a:schemeClr>
                            </a:solidFill>
                            <a:latin typeface="Cambria Math" panose="02040503050406030204" pitchFamily="18" charset="0"/>
                          </a:rPr>
                        </m:ctrlPr>
                      </m:sSupPr>
                      <m:e>
                        <m:r>
                          <a:rPr lang="en-US" sz="2600" b="0" i="1" smtClean="0">
                            <a:solidFill>
                              <a:schemeClr val="accent4">
                                <a:lumMod val="75000"/>
                              </a:schemeClr>
                            </a:solidFill>
                            <a:latin typeface="Cambria Math" panose="02040503050406030204" pitchFamily="18" charset="0"/>
                          </a:rPr>
                          <m:t>𝑛</m:t>
                        </m:r>
                      </m:e>
                      <m:sup>
                        <m:r>
                          <a:rPr lang="en-US" sz="2600" b="0" i="1" smtClean="0">
                            <a:solidFill>
                              <a:schemeClr val="accent4">
                                <a:lumMod val="75000"/>
                              </a:schemeClr>
                            </a:solidFill>
                            <a:latin typeface="Cambria Math" panose="02040503050406030204" pitchFamily="18" charset="0"/>
                          </a:rPr>
                          <m:t>28</m:t>
                        </m:r>
                      </m:sup>
                    </m:sSup>
                    <m:r>
                      <a:rPr lang="en-US" sz="2600" b="0" i="1" smtClean="0">
                        <a:solidFill>
                          <a:schemeClr val="accent4">
                            <a:lumMod val="75000"/>
                          </a:schemeClr>
                        </a:solidFill>
                        <a:latin typeface="Cambria Math" panose="02040503050406030204" pitchFamily="18" charset="0"/>
                      </a:rPr>
                      <m:t>)</m:t>
                    </m:r>
                  </m:oMath>
                </a14:m>
                <a:r>
                  <a:rPr lang="en-US" sz="2600" dirty="0">
                    <a:solidFill>
                      <a:schemeClr val="accent4">
                        <a:lumMod val="75000"/>
                      </a:schemeClr>
                    </a:solidFill>
                  </a:rPr>
                  <a:t> time</a:t>
                </a:r>
                <a:endParaRPr lang="en-US" sz="2600" dirty="0">
                  <a:solidFill>
                    <a:schemeClr val="tx1"/>
                  </a:solidFill>
                </a:endParaRPr>
              </a:p>
            </p:txBody>
          </p:sp>
        </mc:Choice>
        <mc:Fallback xmlns="">
          <p:sp>
            <p:nvSpPr>
              <p:cNvPr id="18" name="Content Placeholder 2">
                <a:extLst>
                  <a:ext uri="{FF2B5EF4-FFF2-40B4-BE49-F238E27FC236}">
                    <a16:creationId xmlns:a16="http://schemas.microsoft.com/office/drawing/2014/main" id="{712421DF-2DCF-4427-860B-6CFACB70B847}"/>
                  </a:ext>
                </a:extLst>
              </p:cNvPr>
              <p:cNvSpPr txBox="1">
                <a:spLocks noRot="1" noChangeAspect="1" noMove="1" noResize="1" noEditPoints="1" noAdjustHandles="1" noChangeArrowheads="1" noChangeShapeType="1" noTextEdit="1"/>
              </p:cNvSpPr>
              <p:nvPr/>
            </p:nvSpPr>
            <p:spPr>
              <a:xfrm>
                <a:off x="419099" y="1943576"/>
                <a:ext cx="8434935" cy="684614"/>
              </a:xfrm>
              <a:prstGeom prst="rect">
                <a:avLst/>
              </a:prstGeom>
              <a:blipFill>
                <a:blip r:embed="rId5"/>
                <a:stretch>
                  <a:fillRect l="-1302" t="-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ontent Placeholder 2">
                <a:extLst>
                  <a:ext uri="{FF2B5EF4-FFF2-40B4-BE49-F238E27FC236}">
                    <a16:creationId xmlns:a16="http://schemas.microsoft.com/office/drawing/2014/main" id="{4E4B6AF3-348D-4A71-B9E5-CFA392D02DAE}"/>
                  </a:ext>
                </a:extLst>
              </p:cNvPr>
              <p:cNvSpPr txBox="1">
                <a:spLocks/>
              </p:cNvSpPr>
              <p:nvPr/>
            </p:nvSpPr>
            <p:spPr>
              <a:xfrm>
                <a:off x="419097" y="2985794"/>
                <a:ext cx="8434935" cy="68461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600" dirty="0"/>
                  <a:t>June 2019: </a:t>
                </a:r>
                <a14:m>
                  <m:oMath xmlns:m="http://schemas.openxmlformats.org/officeDocument/2006/math">
                    <m:r>
                      <a:rPr lang="en-US" sz="2600" b="0" i="1" smtClean="0">
                        <a:solidFill>
                          <a:srgbClr val="318B71"/>
                        </a:solidFill>
                        <a:latin typeface="Cambria Math" panose="02040503050406030204" pitchFamily="18" charset="0"/>
                      </a:rPr>
                      <m:t>𝑂</m:t>
                    </m:r>
                    <m:r>
                      <a:rPr lang="en-US" sz="2600" b="0" i="1" smtClean="0">
                        <a:solidFill>
                          <a:srgbClr val="318B71"/>
                        </a:solidFill>
                        <a:latin typeface="Cambria Math" panose="02040503050406030204" pitchFamily="18" charset="0"/>
                      </a:rPr>
                      <m:t>(</m:t>
                    </m:r>
                    <m:sSup>
                      <m:sSupPr>
                        <m:ctrlPr>
                          <a:rPr lang="en-US" sz="2600" b="0" i="1" smtClean="0">
                            <a:solidFill>
                              <a:srgbClr val="318B71"/>
                            </a:solidFill>
                            <a:latin typeface="Cambria Math" panose="02040503050406030204" pitchFamily="18" charset="0"/>
                          </a:rPr>
                        </m:ctrlPr>
                      </m:sSupPr>
                      <m:e>
                        <m:r>
                          <a:rPr lang="en-US" sz="2600" b="0" i="1" smtClean="0">
                            <a:solidFill>
                              <a:srgbClr val="318B71"/>
                            </a:solidFill>
                            <a:latin typeface="Cambria Math" panose="02040503050406030204" pitchFamily="18" charset="0"/>
                          </a:rPr>
                          <m:t>𝑛</m:t>
                        </m:r>
                      </m:e>
                      <m:sup>
                        <m:r>
                          <a:rPr lang="en-US" sz="2600" b="0" i="1" smtClean="0">
                            <a:solidFill>
                              <a:srgbClr val="318B71"/>
                            </a:solidFill>
                            <a:latin typeface="Cambria Math" panose="02040503050406030204" pitchFamily="18" charset="0"/>
                          </a:rPr>
                          <m:t>4</m:t>
                        </m:r>
                      </m:sup>
                    </m:sSup>
                    <m:r>
                      <a:rPr lang="en-US" sz="2600" b="0" i="1" smtClean="0">
                        <a:solidFill>
                          <a:srgbClr val="318B71"/>
                        </a:solidFill>
                        <a:latin typeface="Cambria Math" panose="02040503050406030204" pitchFamily="18" charset="0"/>
                      </a:rPr>
                      <m:t>)</m:t>
                    </m:r>
                  </m:oMath>
                </a14:m>
                <a:r>
                  <a:rPr lang="en-US" sz="2600" dirty="0">
                    <a:solidFill>
                      <a:schemeClr val="accent4">
                        <a:lumMod val="75000"/>
                      </a:schemeClr>
                    </a:solidFill>
                  </a:rPr>
                  <a:t> time  </a:t>
                </a:r>
                <a:r>
                  <a:rPr lang="en-US" sz="1800" dirty="0">
                    <a:solidFill>
                      <a:schemeClr val="bg2">
                        <a:lumMod val="50000"/>
                      </a:schemeClr>
                    </a:solidFill>
                  </a:rPr>
                  <a:t>[</a:t>
                </a:r>
                <a:r>
                  <a:rPr lang="en-US" sz="1800" dirty="0" err="1">
                    <a:solidFill>
                      <a:schemeClr val="bg2">
                        <a:lumMod val="50000"/>
                      </a:schemeClr>
                    </a:solidFill>
                  </a:rPr>
                  <a:t>Cherapanamjeri</a:t>
                </a:r>
                <a:r>
                  <a:rPr lang="en-US" sz="1800" dirty="0">
                    <a:solidFill>
                      <a:schemeClr val="bg2">
                        <a:lumMod val="50000"/>
                      </a:schemeClr>
                    </a:solidFill>
                  </a:rPr>
                  <a:t>-Flammarion-Bartlett COLT19]</a:t>
                </a:r>
              </a:p>
            </p:txBody>
          </p:sp>
        </mc:Choice>
        <mc:Fallback xmlns="">
          <p:sp>
            <p:nvSpPr>
              <p:cNvPr id="20" name="Content Placeholder 2">
                <a:extLst>
                  <a:ext uri="{FF2B5EF4-FFF2-40B4-BE49-F238E27FC236}">
                    <a16:creationId xmlns:a16="http://schemas.microsoft.com/office/drawing/2014/main" id="{4E4B6AF3-348D-4A71-B9E5-CFA392D02DAE}"/>
                  </a:ext>
                </a:extLst>
              </p:cNvPr>
              <p:cNvSpPr txBox="1">
                <a:spLocks noRot="1" noChangeAspect="1" noMove="1" noResize="1" noEditPoints="1" noAdjustHandles="1" noChangeArrowheads="1" noChangeShapeType="1" noTextEdit="1"/>
              </p:cNvSpPr>
              <p:nvPr/>
            </p:nvSpPr>
            <p:spPr>
              <a:xfrm>
                <a:off x="419097" y="2985794"/>
                <a:ext cx="8434935" cy="684614"/>
              </a:xfrm>
              <a:prstGeom prst="rect">
                <a:avLst/>
              </a:prstGeom>
              <a:blipFill>
                <a:blip r:embed="rId6"/>
                <a:stretch>
                  <a:fillRect l="-1302" t="-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ontent Placeholder 2">
                <a:extLst>
                  <a:ext uri="{FF2B5EF4-FFF2-40B4-BE49-F238E27FC236}">
                    <a16:creationId xmlns:a16="http://schemas.microsoft.com/office/drawing/2014/main" id="{AF99E61C-378D-4A9A-B700-BFCC4279F5EB}"/>
                  </a:ext>
                </a:extLst>
              </p:cNvPr>
              <p:cNvSpPr txBox="1">
                <a:spLocks/>
              </p:cNvSpPr>
              <p:nvPr/>
            </p:nvSpPr>
            <p:spPr>
              <a:xfrm>
                <a:off x="354532" y="5037545"/>
                <a:ext cx="8434935" cy="136947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600" dirty="0"/>
                  <a:t>Also December 2019: </a:t>
                </a:r>
                <a14:m>
                  <m:oMath xmlns:m="http://schemas.openxmlformats.org/officeDocument/2006/math">
                    <m:acc>
                      <m:accPr>
                        <m:chr m:val="̃"/>
                        <m:ctrlPr>
                          <a:rPr lang="en-US" sz="2600" b="0" i="1" smtClean="0">
                            <a:solidFill>
                              <a:schemeClr val="accent4">
                                <a:lumMod val="75000"/>
                              </a:schemeClr>
                            </a:solidFill>
                            <a:latin typeface="Cambria Math" panose="02040503050406030204" pitchFamily="18" charset="0"/>
                          </a:rPr>
                        </m:ctrlPr>
                      </m:accPr>
                      <m:e>
                        <m:r>
                          <a:rPr lang="en-US" sz="2600" b="0" i="1" smtClean="0">
                            <a:solidFill>
                              <a:schemeClr val="accent4">
                                <a:lumMod val="75000"/>
                              </a:schemeClr>
                            </a:solidFill>
                            <a:latin typeface="Cambria Math" panose="02040503050406030204" pitchFamily="18" charset="0"/>
                          </a:rPr>
                          <m:t>𝑂</m:t>
                        </m:r>
                      </m:e>
                    </m:acc>
                    <m:r>
                      <a:rPr lang="en-US" sz="2600" b="0" i="1" dirty="0" smtClean="0">
                        <a:solidFill>
                          <a:srgbClr val="318B71"/>
                        </a:solidFill>
                        <a:latin typeface="Cambria Math" panose="02040503050406030204" pitchFamily="18" charset="0"/>
                      </a:rPr>
                      <m:t>(</m:t>
                    </m:r>
                    <m:r>
                      <a:rPr lang="en-US" sz="2600" b="0" i="1" smtClean="0">
                        <a:solidFill>
                          <a:srgbClr val="318B71"/>
                        </a:solidFill>
                        <a:latin typeface="Cambria Math" panose="02040503050406030204" pitchFamily="18" charset="0"/>
                      </a:rPr>
                      <m:t>𝑛</m:t>
                    </m:r>
                    <m:r>
                      <a:rPr lang="en-US" sz="2600" b="0" i="1" smtClean="0">
                        <a:solidFill>
                          <a:srgbClr val="318B71"/>
                        </a:solidFill>
                        <a:latin typeface="Cambria Math" panose="02040503050406030204" pitchFamily="18" charset="0"/>
                      </a:rPr>
                      <m:t>) </m:t>
                    </m:r>
                  </m:oMath>
                </a14:m>
                <a:r>
                  <a:rPr lang="en-US" sz="2600" dirty="0">
                    <a:solidFill>
                      <a:schemeClr val="accent4">
                        <a:lumMod val="75000"/>
                      </a:schemeClr>
                    </a:solidFill>
                  </a:rPr>
                  <a:t>time</a:t>
                </a:r>
                <a:r>
                  <a:rPr lang="en-US" sz="2600" dirty="0"/>
                  <a:t>,</a:t>
                </a:r>
                <a:r>
                  <a:rPr lang="en-US" sz="2600" dirty="0">
                    <a:solidFill>
                      <a:schemeClr val="accent4">
                        <a:lumMod val="75000"/>
                      </a:schemeClr>
                    </a:solidFill>
                  </a:rPr>
                  <a:t> </a:t>
                </a:r>
                <a:r>
                  <a:rPr lang="en-US" sz="2600" b="1" dirty="0"/>
                  <a:t>with code</a:t>
                </a:r>
                <a:endParaRPr lang="en-US" sz="2600" dirty="0">
                  <a:solidFill>
                    <a:schemeClr val="accent4">
                      <a:lumMod val="75000"/>
                    </a:schemeClr>
                  </a:solidFill>
                </a:endParaRPr>
              </a:p>
              <a:p>
                <a:pPr marL="0" indent="0">
                  <a:buFont typeface="Arial" panose="020B0604020202020204" pitchFamily="34" charset="0"/>
                  <a:buNone/>
                </a:pPr>
                <a:r>
                  <a:rPr lang="en-US" sz="2600" dirty="0"/>
                  <a:t>(adversarial robustness instead of confidence intervals)</a:t>
                </a:r>
              </a:p>
              <a:p>
                <a:pPr marL="0" indent="0">
                  <a:buFont typeface="Arial" panose="020B0604020202020204" pitchFamily="34" charset="0"/>
                  <a:buNone/>
                </a:pPr>
                <a:r>
                  <a:rPr lang="en-US" sz="1800" dirty="0">
                    <a:solidFill>
                      <a:schemeClr val="bg2">
                        <a:lumMod val="50000"/>
                      </a:schemeClr>
                    </a:solidFill>
                  </a:rPr>
                  <a:t>[Dong-</a:t>
                </a:r>
                <a:r>
                  <a:rPr lang="en-US" sz="1800" b="1" dirty="0">
                    <a:solidFill>
                      <a:schemeClr val="bg2">
                        <a:lumMod val="50000"/>
                      </a:schemeClr>
                    </a:solidFill>
                  </a:rPr>
                  <a:t>H-</a:t>
                </a:r>
                <a:r>
                  <a:rPr lang="en-US" sz="1800" dirty="0">
                    <a:solidFill>
                      <a:schemeClr val="bg2">
                        <a:lumMod val="50000"/>
                      </a:schemeClr>
                    </a:solidFill>
                  </a:rPr>
                  <a:t>Li </a:t>
                </a:r>
                <a:r>
                  <a:rPr lang="en-US" sz="1800" dirty="0" err="1">
                    <a:solidFill>
                      <a:schemeClr val="bg2">
                        <a:lumMod val="50000"/>
                      </a:schemeClr>
                    </a:solidFill>
                  </a:rPr>
                  <a:t>NeurIPS</a:t>
                </a:r>
                <a:r>
                  <a:rPr lang="en-US" sz="1800" dirty="0">
                    <a:solidFill>
                      <a:schemeClr val="bg2">
                        <a:lumMod val="50000"/>
                      </a:schemeClr>
                    </a:solidFill>
                  </a:rPr>
                  <a:t> 19 Spotlight]</a:t>
                </a:r>
              </a:p>
            </p:txBody>
          </p:sp>
        </mc:Choice>
        <mc:Fallback xmlns="">
          <p:sp>
            <p:nvSpPr>
              <p:cNvPr id="21" name="Content Placeholder 2">
                <a:extLst>
                  <a:ext uri="{FF2B5EF4-FFF2-40B4-BE49-F238E27FC236}">
                    <a16:creationId xmlns:a16="http://schemas.microsoft.com/office/drawing/2014/main" id="{AF99E61C-378D-4A9A-B700-BFCC4279F5EB}"/>
                  </a:ext>
                </a:extLst>
              </p:cNvPr>
              <p:cNvSpPr txBox="1">
                <a:spLocks noRot="1" noChangeAspect="1" noMove="1" noResize="1" noEditPoints="1" noAdjustHandles="1" noChangeArrowheads="1" noChangeShapeType="1" noTextEdit="1"/>
              </p:cNvSpPr>
              <p:nvPr/>
            </p:nvSpPr>
            <p:spPr>
              <a:xfrm>
                <a:off x="354532" y="5037545"/>
                <a:ext cx="8434935" cy="1369474"/>
              </a:xfrm>
              <a:prstGeom prst="rect">
                <a:avLst/>
              </a:prstGeom>
              <a:blipFill>
                <a:blip r:embed="rId7"/>
                <a:stretch>
                  <a:fillRect l="-1301" t="-5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CE1D258D-B01A-4D07-939D-BF2C36CD7024}"/>
                  </a:ext>
                </a:extLst>
              </p:cNvPr>
              <p:cNvSpPr txBox="1">
                <a:spLocks/>
              </p:cNvSpPr>
              <p:nvPr/>
            </p:nvSpPr>
            <p:spPr>
              <a:xfrm>
                <a:off x="419097" y="4064547"/>
                <a:ext cx="8434935" cy="68461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600" dirty="0"/>
                  <a:t>December 2019:  </a:t>
                </a:r>
                <a14:m>
                  <m:oMath xmlns:m="http://schemas.openxmlformats.org/officeDocument/2006/math">
                    <m:acc>
                      <m:accPr>
                        <m:chr m:val="̃"/>
                        <m:ctrlPr>
                          <a:rPr lang="en-US" sz="2600" b="0" i="1" smtClean="0">
                            <a:solidFill>
                              <a:srgbClr val="318B71"/>
                            </a:solidFill>
                            <a:latin typeface="Cambria Math" panose="02040503050406030204" pitchFamily="18" charset="0"/>
                          </a:rPr>
                        </m:ctrlPr>
                      </m:accPr>
                      <m:e>
                        <m:r>
                          <a:rPr lang="en-US" sz="2600" b="0" i="1" smtClean="0">
                            <a:solidFill>
                              <a:srgbClr val="318B71"/>
                            </a:solidFill>
                            <a:latin typeface="Cambria Math" panose="02040503050406030204" pitchFamily="18" charset="0"/>
                          </a:rPr>
                          <m:t>𝑂</m:t>
                        </m:r>
                      </m:e>
                    </m:acc>
                    <m:r>
                      <a:rPr lang="en-US" sz="2600" i="1">
                        <a:solidFill>
                          <a:srgbClr val="318B71"/>
                        </a:solidFill>
                        <a:latin typeface="Cambria Math" panose="02040503050406030204" pitchFamily="18" charset="0"/>
                      </a:rPr>
                      <m:t>(</m:t>
                    </m:r>
                    <m:sSup>
                      <m:sSupPr>
                        <m:ctrlPr>
                          <a:rPr lang="en-US" sz="2600" i="1">
                            <a:solidFill>
                              <a:srgbClr val="318B71"/>
                            </a:solidFill>
                            <a:latin typeface="Cambria Math" panose="02040503050406030204" pitchFamily="18" charset="0"/>
                          </a:rPr>
                        </m:ctrlPr>
                      </m:sSupPr>
                      <m:e>
                        <m:r>
                          <a:rPr lang="en-US" sz="2600" i="1">
                            <a:solidFill>
                              <a:srgbClr val="318B71"/>
                            </a:solidFill>
                            <a:latin typeface="Cambria Math" panose="02040503050406030204" pitchFamily="18" charset="0"/>
                          </a:rPr>
                          <m:t>𝑛</m:t>
                        </m:r>
                      </m:e>
                      <m:sup>
                        <m:r>
                          <a:rPr lang="en-US" sz="2600" b="0" i="1" smtClean="0">
                            <a:solidFill>
                              <a:srgbClr val="318B71"/>
                            </a:solidFill>
                            <a:latin typeface="Cambria Math" panose="02040503050406030204" pitchFamily="18" charset="0"/>
                          </a:rPr>
                          <m:t>2</m:t>
                        </m:r>
                      </m:sup>
                    </m:sSup>
                    <m:r>
                      <a:rPr lang="en-US" sz="2600" i="1">
                        <a:solidFill>
                          <a:srgbClr val="318B71"/>
                        </a:solidFill>
                        <a:latin typeface="Cambria Math" panose="02040503050406030204" pitchFamily="18" charset="0"/>
                      </a:rPr>
                      <m:t>) </m:t>
                    </m:r>
                  </m:oMath>
                </a14:m>
                <a:r>
                  <a:rPr lang="en-US" sz="2600" dirty="0">
                    <a:solidFill>
                      <a:schemeClr val="accent4">
                        <a:lumMod val="75000"/>
                      </a:schemeClr>
                    </a:solidFill>
                  </a:rPr>
                  <a:t>time </a:t>
                </a:r>
                <a:r>
                  <a:rPr lang="en-US" sz="1800" dirty="0">
                    <a:solidFill>
                      <a:schemeClr val="bg2">
                        <a:lumMod val="50000"/>
                      </a:schemeClr>
                    </a:solidFill>
                  </a:rPr>
                  <a:t>[</a:t>
                </a:r>
                <a:r>
                  <a:rPr lang="en-US" sz="1800" dirty="0" err="1">
                    <a:solidFill>
                      <a:schemeClr val="bg2">
                        <a:lumMod val="50000"/>
                      </a:schemeClr>
                    </a:solidFill>
                  </a:rPr>
                  <a:t>Depersin-Lecue</a:t>
                </a:r>
                <a:r>
                  <a:rPr lang="en-US" sz="1800" dirty="0">
                    <a:solidFill>
                      <a:schemeClr val="bg2">
                        <a:lumMod val="50000"/>
                      </a:schemeClr>
                    </a:solidFill>
                  </a:rPr>
                  <a:t> 19, Lei-</a:t>
                </a:r>
                <a:r>
                  <a:rPr lang="en-US" sz="1800" dirty="0" err="1">
                    <a:solidFill>
                      <a:schemeClr val="bg2">
                        <a:lumMod val="50000"/>
                      </a:schemeClr>
                    </a:solidFill>
                  </a:rPr>
                  <a:t>Luh</a:t>
                </a:r>
                <a:r>
                  <a:rPr lang="en-US" sz="1800" dirty="0">
                    <a:solidFill>
                      <a:schemeClr val="bg2">
                        <a:lumMod val="50000"/>
                      </a:schemeClr>
                    </a:solidFill>
                  </a:rPr>
                  <a:t>-Venkat-Zhang 19]</a:t>
                </a:r>
              </a:p>
            </p:txBody>
          </p:sp>
        </mc:Choice>
        <mc:Fallback xmlns="">
          <p:sp>
            <p:nvSpPr>
              <p:cNvPr id="22" name="Content Placeholder 2">
                <a:extLst>
                  <a:ext uri="{FF2B5EF4-FFF2-40B4-BE49-F238E27FC236}">
                    <a16:creationId xmlns:a16="http://schemas.microsoft.com/office/drawing/2014/main" id="{CE1D258D-B01A-4D07-939D-BF2C36CD7024}"/>
                  </a:ext>
                </a:extLst>
              </p:cNvPr>
              <p:cNvSpPr txBox="1">
                <a:spLocks noRot="1" noChangeAspect="1" noMove="1" noResize="1" noEditPoints="1" noAdjustHandles="1" noChangeArrowheads="1" noChangeShapeType="1" noTextEdit="1"/>
              </p:cNvSpPr>
              <p:nvPr/>
            </p:nvSpPr>
            <p:spPr>
              <a:xfrm>
                <a:off x="419097" y="4064547"/>
                <a:ext cx="8434935" cy="684614"/>
              </a:xfrm>
              <a:prstGeom prst="rect">
                <a:avLst/>
              </a:prstGeom>
              <a:blipFill>
                <a:blip r:embed="rId8"/>
                <a:stretch>
                  <a:fillRect l="-1302" t="-11607" r="-651"/>
                </a:stretch>
              </a:blipFill>
            </p:spPr>
            <p:txBody>
              <a:bodyPr/>
              <a:lstStyle/>
              <a:p>
                <a:r>
                  <a:rPr lang="en-US">
                    <a:noFill/>
                  </a:rPr>
                  <a:t> </a:t>
                </a:r>
              </a:p>
            </p:txBody>
          </p:sp>
        </mc:Fallback>
      </mc:AlternateContent>
      <p:sp>
        <p:nvSpPr>
          <p:cNvPr id="15" name="Rectangle: Rounded Corners 14">
            <a:extLst>
              <a:ext uri="{FF2B5EF4-FFF2-40B4-BE49-F238E27FC236}">
                <a16:creationId xmlns:a16="http://schemas.microsoft.com/office/drawing/2014/main" id="{EFEC66A8-7D1D-4F18-B409-00653C8643B3}"/>
              </a:ext>
            </a:extLst>
          </p:cNvPr>
          <p:cNvSpPr/>
          <p:nvPr/>
        </p:nvSpPr>
        <p:spPr>
          <a:xfrm>
            <a:off x="403131" y="2038549"/>
            <a:ext cx="8337735" cy="2860224"/>
          </a:xfrm>
          <a:prstGeom prst="round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Line of work on speeding up </a:t>
            </a:r>
            <a:r>
              <a:rPr lang="en-US" sz="2400" b="1" dirty="0" err="1">
                <a:solidFill>
                  <a:schemeClr val="tx1"/>
                </a:solidFill>
              </a:rPr>
              <a:t>SoS</a:t>
            </a:r>
            <a:r>
              <a:rPr lang="en-US" sz="2400" b="1" dirty="0">
                <a:solidFill>
                  <a:schemeClr val="tx1"/>
                </a:solidFill>
              </a:rPr>
              <a:t>-based algorithms:</a:t>
            </a:r>
          </a:p>
          <a:p>
            <a:r>
              <a:rPr lang="en-US" sz="2400" dirty="0">
                <a:solidFill>
                  <a:schemeClr val="bg2">
                    <a:lumMod val="50000"/>
                  </a:schemeClr>
                </a:solidFill>
              </a:rPr>
              <a:t>[</a:t>
            </a:r>
            <a:r>
              <a:rPr lang="en-US" sz="2400" b="1" dirty="0">
                <a:solidFill>
                  <a:schemeClr val="bg2">
                    <a:lumMod val="50000"/>
                  </a:schemeClr>
                </a:solidFill>
              </a:rPr>
              <a:t>H</a:t>
            </a:r>
            <a:r>
              <a:rPr lang="en-US" sz="2400" dirty="0">
                <a:solidFill>
                  <a:schemeClr val="bg2">
                    <a:lumMod val="50000"/>
                  </a:schemeClr>
                </a:solidFill>
              </a:rPr>
              <a:t>-Shi-</a:t>
            </a:r>
            <a:r>
              <a:rPr lang="en-US" sz="2400" dirty="0" err="1">
                <a:solidFill>
                  <a:schemeClr val="bg2">
                    <a:lumMod val="50000"/>
                  </a:schemeClr>
                </a:solidFill>
              </a:rPr>
              <a:t>Steurer</a:t>
            </a:r>
            <a:r>
              <a:rPr lang="en-US" sz="2400" dirty="0">
                <a:solidFill>
                  <a:schemeClr val="bg2">
                    <a:lumMod val="50000"/>
                  </a:schemeClr>
                </a:solidFill>
              </a:rPr>
              <a:t> COLT 15, </a:t>
            </a:r>
            <a:r>
              <a:rPr lang="en-US" sz="2400" b="1" dirty="0">
                <a:solidFill>
                  <a:schemeClr val="bg2">
                    <a:lumMod val="50000"/>
                  </a:schemeClr>
                </a:solidFill>
              </a:rPr>
              <a:t>H</a:t>
            </a:r>
            <a:r>
              <a:rPr lang="en-US" sz="2400" dirty="0">
                <a:solidFill>
                  <a:schemeClr val="bg2">
                    <a:lumMod val="50000"/>
                  </a:schemeClr>
                </a:solidFill>
              </a:rPr>
              <a:t>-Schramm-Shi-</a:t>
            </a:r>
            <a:r>
              <a:rPr lang="en-US" sz="2400" dirty="0" err="1">
                <a:solidFill>
                  <a:schemeClr val="bg2">
                    <a:lumMod val="50000"/>
                  </a:schemeClr>
                </a:solidFill>
              </a:rPr>
              <a:t>Steurer</a:t>
            </a:r>
            <a:r>
              <a:rPr lang="en-US" sz="2400" dirty="0">
                <a:solidFill>
                  <a:schemeClr val="bg2">
                    <a:lumMod val="50000"/>
                  </a:schemeClr>
                </a:solidFill>
              </a:rPr>
              <a:t> STOC 16, </a:t>
            </a:r>
            <a:r>
              <a:rPr lang="en-US" sz="2400" b="1" dirty="0">
                <a:solidFill>
                  <a:schemeClr val="bg2">
                    <a:lumMod val="50000"/>
                  </a:schemeClr>
                </a:solidFill>
              </a:rPr>
              <a:t>H</a:t>
            </a:r>
            <a:r>
              <a:rPr lang="en-US" sz="2400" dirty="0">
                <a:solidFill>
                  <a:schemeClr val="bg2">
                    <a:lumMod val="50000"/>
                  </a:schemeClr>
                </a:solidFill>
              </a:rPr>
              <a:t>-Schramm-Shi COLT 19, Dong-</a:t>
            </a:r>
            <a:r>
              <a:rPr lang="en-US" sz="2400" b="1" dirty="0">
                <a:solidFill>
                  <a:schemeClr val="bg2">
                    <a:lumMod val="50000"/>
                  </a:schemeClr>
                </a:solidFill>
              </a:rPr>
              <a:t>H</a:t>
            </a:r>
            <a:r>
              <a:rPr lang="en-US" sz="2400" dirty="0">
                <a:solidFill>
                  <a:schemeClr val="bg2">
                    <a:lumMod val="50000"/>
                  </a:schemeClr>
                </a:solidFill>
              </a:rPr>
              <a:t>-Li </a:t>
            </a:r>
            <a:r>
              <a:rPr lang="en-US" sz="2400" dirty="0" err="1">
                <a:solidFill>
                  <a:schemeClr val="bg2">
                    <a:lumMod val="50000"/>
                  </a:schemeClr>
                </a:solidFill>
              </a:rPr>
              <a:t>NeurIPS</a:t>
            </a:r>
            <a:r>
              <a:rPr lang="en-US" sz="2400" dirty="0">
                <a:solidFill>
                  <a:schemeClr val="bg2">
                    <a:lumMod val="50000"/>
                  </a:schemeClr>
                </a:solidFill>
              </a:rPr>
              <a:t> 19] </a:t>
            </a:r>
          </a:p>
        </p:txBody>
      </p:sp>
      <p:sp>
        <p:nvSpPr>
          <p:cNvPr id="17" name="Content Placeholder 2">
            <a:extLst>
              <a:ext uri="{FF2B5EF4-FFF2-40B4-BE49-F238E27FC236}">
                <a16:creationId xmlns:a16="http://schemas.microsoft.com/office/drawing/2014/main" id="{05A1076C-374C-4CEB-AE47-103543260915}"/>
              </a:ext>
            </a:extLst>
          </p:cNvPr>
          <p:cNvSpPr txBox="1">
            <a:spLocks/>
          </p:cNvSpPr>
          <p:nvPr/>
        </p:nvSpPr>
        <p:spPr>
          <a:xfrm>
            <a:off x="419099" y="385653"/>
            <a:ext cx="8434935" cy="91032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600" dirty="0">
                <a:solidFill>
                  <a:schemeClr val="bg2">
                    <a:lumMod val="50000"/>
                  </a:schemeClr>
                </a:solidFill>
              </a:rPr>
              <a:t>[</a:t>
            </a:r>
            <a:r>
              <a:rPr lang="en-US" sz="2600" b="1" dirty="0">
                <a:solidFill>
                  <a:schemeClr val="bg2">
                    <a:lumMod val="50000"/>
                  </a:schemeClr>
                </a:solidFill>
              </a:rPr>
              <a:t>H</a:t>
            </a:r>
            <a:r>
              <a:rPr lang="en-US" sz="2600" dirty="0">
                <a:solidFill>
                  <a:schemeClr val="bg2">
                    <a:lumMod val="50000"/>
                  </a:schemeClr>
                </a:solidFill>
              </a:rPr>
              <a:t> Annals of Statistics 19]</a:t>
            </a:r>
            <a:r>
              <a:rPr lang="en-US" sz="2600" dirty="0"/>
              <a:t>: </a:t>
            </a:r>
            <a:r>
              <a:rPr lang="en-US" sz="2600" dirty="0">
                <a:solidFill>
                  <a:srgbClr val="C00000"/>
                </a:solidFill>
              </a:rPr>
              <a:t>High-dimensional </a:t>
            </a:r>
            <a:r>
              <a:rPr lang="en-US" sz="2600" dirty="0"/>
              <a:t>m</a:t>
            </a:r>
            <a:r>
              <a:rPr lang="en-US" sz="2600" dirty="0">
                <a:solidFill>
                  <a:schemeClr val="tx1"/>
                </a:solidFill>
              </a:rPr>
              <a:t>edian in </a:t>
            </a:r>
            <a:r>
              <a:rPr lang="en-US" sz="2600" dirty="0">
                <a:solidFill>
                  <a:schemeClr val="accent4">
                    <a:lumMod val="75000"/>
                  </a:schemeClr>
                </a:solidFill>
              </a:rPr>
              <a:t>polynomial time</a:t>
            </a:r>
            <a:r>
              <a:rPr lang="en-US" sz="2600" dirty="0">
                <a:solidFill>
                  <a:schemeClr val="tx1"/>
                </a:solidFill>
              </a:rPr>
              <a:t>!</a:t>
            </a:r>
            <a:endParaRPr lang="en-US" sz="2600" b="1" dirty="0">
              <a:solidFill>
                <a:schemeClr val="bg1">
                  <a:lumMod val="50000"/>
                </a:schemeClr>
              </a:solidFill>
            </a:endParaRPr>
          </a:p>
        </p:txBody>
      </p:sp>
      <p:sp>
        <p:nvSpPr>
          <p:cNvPr id="19" name="Rectangle: Rounded Corners 18">
            <a:extLst>
              <a:ext uri="{FF2B5EF4-FFF2-40B4-BE49-F238E27FC236}">
                <a16:creationId xmlns:a16="http://schemas.microsoft.com/office/drawing/2014/main" id="{5DAA7FDC-37AA-40CA-BABA-0FF2557EDE6A}"/>
              </a:ext>
            </a:extLst>
          </p:cNvPr>
          <p:cNvSpPr/>
          <p:nvPr/>
        </p:nvSpPr>
        <p:spPr>
          <a:xfrm>
            <a:off x="387166" y="229476"/>
            <a:ext cx="8337735" cy="1322854"/>
          </a:xfrm>
          <a:prstGeom prst="round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i="1" dirty="0">
              <a:solidFill>
                <a:schemeClr val="tx1"/>
              </a:solidFill>
            </a:endParaRPr>
          </a:p>
        </p:txBody>
      </p:sp>
      <p:sp>
        <p:nvSpPr>
          <p:cNvPr id="24" name="Rectangle 23">
            <a:extLst>
              <a:ext uri="{FF2B5EF4-FFF2-40B4-BE49-F238E27FC236}">
                <a16:creationId xmlns:a16="http://schemas.microsoft.com/office/drawing/2014/main" id="{629B6E03-D320-4551-8131-93AB983D16DF}"/>
              </a:ext>
            </a:extLst>
          </p:cNvPr>
          <p:cNvSpPr/>
          <p:nvPr/>
        </p:nvSpPr>
        <p:spPr>
          <a:xfrm>
            <a:off x="3287647" y="855594"/>
            <a:ext cx="5116593" cy="523220"/>
          </a:xfrm>
          <a:prstGeom prst="rect">
            <a:avLst/>
          </a:prstGeom>
        </p:spPr>
        <p:txBody>
          <a:bodyPr wrap="none">
            <a:spAutoFit/>
          </a:bodyPr>
          <a:lstStyle/>
          <a:p>
            <a:r>
              <a:rPr lang="en-US" sz="2800" b="1" i="1" dirty="0">
                <a:solidFill>
                  <a:srgbClr val="C00000"/>
                </a:solidFill>
              </a:rPr>
              <a:t>First optimal confidence intervals</a:t>
            </a:r>
          </a:p>
        </p:txBody>
      </p:sp>
      <p:sp>
        <p:nvSpPr>
          <p:cNvPr id="23" name="Arrow: Right 22">
            <a:extLst>
              <a:ext uri="{FF2B5EF4-FFF2-40B4-BE49-F238E27FC236}">
                <a16:creationId xmlns:a16="http://schemas.microsoft.com/office/drawing/2014/main" id="{4E18CDF5-5036-4377-ABCE-925C211C75FD}"/>
              </a:ext>
            </a:extLst>
          </p:cNvPr>
          <p:cNvSpPr/>
          <p:nvPr/>
        </p:nvSpPr>
        <p:spPr>
          <a:xfrm rot="12731499">
            <a:off x="7454668" y="1396729"/>
            <a:ext cx="513806" cy="363968"/>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E3BAA27E-9305-4BA9-8F1D-6F4EFE643963}"/>
              </a:ext>
            </a:extLst>
          </p:cNvPr>
          <p:cNvSpPr>
            <a:spLocks noGrp="1"/>
          </p:cNvSpPr>
          <p:nvPr>
            <p:ph type="sldNum" sz="quarter" idx="12"/>
          </p:nvPr>
        </p:nvSpPr>
        <p:spPr/>
        <p:txBody>
          <a:bodyPr/>
          <a:lstStyle/>
          <a:p>
            <a:fld id="{ED922394-96B1-4130-9F58-06B799E76477}" type="slidenum">
              <a:rPr lang="en-US" smtClean="0"/>
              <a:t>53</a:t>
            </a:fld>
            <a:endParaRPr lang="en-US"/>
          </a:p>
        </p:txBody>
      </p:sp>
    </p:spTree>
    <p:extLst>
      <p:ext uri="{BB962C8B-B14F-4D97-AF65-F5344CB8AC3E}">
        <p14:creationId xmlns:p14="http://schemas.microsoft.com/office/powerpoint/2010/main" val="28548684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F3458-8B3D-40BC-B035-B62EC65781E7}"/>
              </a:ext>
            </a:extLst>
          </p:cNvPr>
          <p:cNvSpPr>
            <a:spLocks noGrp="1"/>
          </p:cNvSpPr>
          <p:nvPr>
            <p:ph type="title"/>
          </p:nvPr>
        </p:nvSpPr>
        <p:spPr/>
        <p:txBody>
          <a:bodyPr>
            <a:normAutofit/>
          </a:bodyPr>
          <a:lstStyle/>
          <a:p>
            <a:r>
              <a:rPr lang="en-US" sz="3600" dirty="0"/>
              <a:t>Experiment </a:t>
            </a:r>
            <a:r>
              <a:rPr lang="en-US" sz="3600" dirty="0">
                <a:solidFill>
                  <a:schemeClr val="bg2">
                    <a:lumMod val="50000"/>
                  </a:schemeClr>
                </a:solidFill>
              </a:rPr>
              <a:t>[D</a:t>
            </a:r>
            <a:r>
              <a:rPr lang="en-US" sz="3600" b="1" dirty="0">
                <a:solidFill>
                  <a:schemeClr val="bg2">
                    <a:lumMod val="50000"/>
                  </a:schemeClr>
                </a:solidFill>
              </a:rPr>
              <a:t>H</a:t>
            </a:r>
            <a:r>
              <a:rPr lang="en-US" sz="3600" dirty="0">
                <a:solidFill>
                  <a:schemeClr val="bg2">
                    <a:lumMod val="50000"/>
                  </a:schemeClr>
                </a:solidFill>
              </a:rPr>
              <a:t>L </a:t>
            </a:r>
            <a:r>
              <a:rPr lang="en-US" sz="3600" dirty="0" err="1">
                <a:solidFill>
                  <a:schemeClr val="bg2">
                    <a:lumMod val="50000"/>
                  </a:schemeClr>
                </a:solidFill>
              </a:rPr>
              <a:t>NeurIPS</a:t>
            </a:r>
            <a:r>
              <a:rPr lang="en-US" sz="3600" dirty="0">
                <a:solidFill>
                  <a:schemeClr val="bg2">
                    <a:lumMod val="50000"/>
                  </a:schemeClr>
                </a:solidFill>
              </a:rPr>
              <a:t> 19 (Spotlight)]</a:t>
            </a:r>
          </a:p>
        </p:txBody>
      </p:sp>
      <p:sp>
        <p:nvSpPr>
          <p:cNvPr id="3" name="Content Placeholder 2">
            <a:extLst>
              <a:ext uri="{FF2B5EF4-FFF2-40B4-BE49-F238E27FC236}">
                <a16:creationId xmlns:a16="http://schemas.microsoft.com/office/drawing/2014/main" id="{D7F30C4B-3831-49C7-8CB6-96E38CAE7DA1}"/>
              </a:ext>
            </a:extLst>
          </p:cNvPr>
          <p:cNvSpPr>
            <a:spLocks noGrp="1"/>
          </p:cNvSpPr>
          <p:nvPr>
            <p:ph idx="1"/>
          </p:nvPr>
        </p:nvSpPr>
        <p:spPr>
          <a:xfrm>
            <a:off x="715852" y="1459865"/>
            <a:ext cx="7886700" cy="1325563"/>
          </a:xfrm>
        </p:spPr>
        <p:txBody>
          <a:bodyPr>
            <a:normAutofit/>
          </a:bodyPr>
          <a:lstStyle/>
          <a:p>
            <a:pPr marL="0" indent="0">
              <a:buNone/>
            </a:pPr>
            <a:r>
              <a:rPr lang="en-US" b="1" dirty="0"/>
              <a:t>Task: </a:t>
            </a:r>
            <a:r>
              <a:rPr lang="en-US" dirty="0"/>
              <a:t>find the outliers in a high-dimensional </a:t>
            </a:r>
            <a:r>
              <a:rPr lang="en-US" i="1" dirty="0"/>
              <a:t>corrupted </a:t>
            </a:r>
            <a:r>
              <a:rPr lang="en-US" dirty="0"/>
              <a:t>data set</a:t>
            </a:r>
            <a:endParaRPr lang="en-US" b="1" dirty="0"/>
          </a:p>
        </p:txBody>
      </p:sp>
      <p:sp>
        <p:nvSpPr>
          <p:cNvPr id="4" name="TextBox 10">
            <a:extLst>
              <a:ext uri="{FF2B5EF4-FFF2-40B4-BE49-F238E27FC236}">
                <a16:creationId xmlns:a16="http://schemas.microsoft.com/office/drawing/2014/main" id="{68DA04A2-13F6-46C1-B2DF-C2562AF09B2D}"/>
              </a:ext>
            </a:extLst>
          </p:cNvPr>
          <p:cNvSpPr txBox="1"/>
          <p:nvPr/>
        </p:nvSpPr>
        <p:spPr>
          <a:xfrm rot="16200000">
            <a:off x="3513024" y="4298059"/>
            <a:ext cx="2548839" cy="43088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dirty="0"/>
              <a:t>scoring performance</a:t>
            </a:r>
            <a:endParaRPr lang="en-US" sz="2200" b="0" dirty="0"/>
          </a:p>
        </p:txBody>
      </p:sp>
      <p:pic>
        <p:nvPicPr>
          <p:cNvPr id="6" name="Picture 5" descr="A close up of a map&#10;&#10;Description automatically generated">
            <a:extLst>
              <a:ext uri="{FF2B5EF4-FFF2-40B4-BE49-F238E27FC236}">
                <a16:creationId xmlns:a16="http://schemas.microsoft.com/office/drawing/2014/main" id="{6D76DA3C-7E76-4550-979A-70102188E0B4}"/>
              </a:ext>
            </a:extLst>
          </p:cNvPr>
          <p:cNvPicPr>
            <a:picLocks noChangeAspect="1"/>
          </p:cNvPicPr>
          <p:nvPr/>
        </p:nvPicPr>
        <p:blipFill rotWithShape="1">
          <a:blip r:embed="rId2">
            <a:extLst>
              <a:ext uri="{28A0092B-C50C-407E-A947-70E740481C1C}">
                <a14:useLocalDpi xmlns:a14="http://schemas.microsoft.com/office/drawing/2010/main" val="0"/>
              </a:ext>
            </a:extLst>
          </a:blip>
          <a:srcRect l="7094" t="11255" r="6974" b="6263"/>
          <a:stretch/>
        </p:blipFill>
        <p:spPr>
          <a:xfrm>
            <a:off x="5132936" y="3199990"/>
            <a:ext cx="4011063" cy="2887523"/>
          </a:xfrm>
          <a:prstGeom prst="rect">
            <a:avLst/>
          </a:prstGeom>
        </p:spPr>
      </p:pic>
      <p:sp>
        <p:nvSpPr>
          <p:cNvPr id="7" name="TextBox 21">
            <a:extLst>
              <a:ext uri="{FF2B5EF4-FFF2-40B4-BE49-F238E27FC236}">
                <a16:creationId xmlns:a16="http://schemas.microsoft.com/office/drawing/2014/main" id="{FAD92C0E-1F62-4269-BBD1-CC1D9313279C}"/>
              </a:ext>
            </a:extLst>
          </p:cNvPr>
          <p:cNvSpPr txBox="1"/>
          <p:nvPr/>
        </p:nvSpPr>
        <p:spPr>
          <a:xfrm>
            <a:off x="5439396" y="6100672"/>
            <a:ext cx="3097771" cy="76944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b="0" dirty="0"/>
              <a:t># distinct outlier types</a:t>
            </a:r>
          </a:p>
          <a:p>
            <a:r>
              <a:rPr lang="en-US" sz="2200" b="0" dirty="0"/>
              <a:t>(distinct pixels corrupted)</a:t>
            </a:r>
          </a:p>
        </p:txBody>
      </p:sp>
      <p:grpSp>
        <p:nvGrpSpPr>
          <p:cNvPr id="11" name="Group 10">
            <a:extLst>
              <a:ext uri="{FF2B5EF4-FFF2-40B4-BE49-F238E27FC236}">
                <a16:creationId xmlns:a16="http://schemas.microsoft.com/office/drawing/2014/main" id="{FC852C3F-1BD2-4123-9CEA-56B818F89A5E}"/>
              </a:ext>
            </a:extLst>
          </p:cNvPr>
          <p:cNvGrpSpPr/>
          <p:nvPr/>
        </p:nvGrpSpPr>
        <p:grpSpPr>
          <a:xfrm>
            <a:off x="714724" y="3256942"/>
            <a:ext cx="2396596" cy="2825699"/>
            <a:chOff x="714724" y="3256942"/>
            <a:chExt cx="2396596" cy="2825699"/>
          </a:xfrm>
        </p:grpSpPr>
        <p:pic>
          <p:nvPicPr>
            <p:cNvPr id="8" name="Picture 7">
              <a:extLst>
                <a:ext uri="{FF2B5EF4-FFF2-40B4-BE49-F238E27FC236}">
                  <a16:creationId xmlns:a16="http://schemas.microsoft.com/office/drawing/2014/main" id="{20DEC340-A0B1-46B8-80F0-0146694CCC30}"/>
                </a:ext>
              </a:extLst>
            </p:cNvPr>
            <p:cNvPicPr>
              <a:picLocks noChangeAspect="1"/>
            </p:cNvPicPr>
            <p:nvPr/>
          </p:nvPicPr>
          <p:blipFill>
            <a:blip r:embed="rId3"/>
            <a:stretch>
              <a:fillRect/>
            </a:stretch>
          </p:blipFill>
          <p:spPr>
            <a:xfrm>
              <a:off x="714724" y="3596533"/>
              <a:ext cx="2396596" cy="2486108"/>
            </a:xfrm>
            <a:prstGeom prst="rect">
              <a:avLst/>
            </a:prstGeom>
          </p:spPr>
        </p:pic>
        <p:sp>
          <p:nvSpPr>
            <p:cNvPr id="9" name="Rectangle 8">
              <a:extLst>
                <a:ext uri="{FF2B5EF4-FFF2-40B4-BE49-F238E27FC236}">
                  <a16:creationId xmlns:a16="http://schemas.microsoft.com/office/drawing/2014/main" id="{B4CA7708-4139-4580-9C48-95A246CA1EED}"/>
                </a:ext>
              </a:extLst>
            </p:cNvPr>
            <p:cNvSpPr/>
            <p:nvPr/>
          </p:nvSpPr>
          <p:spPr>
            <a:xfrm>
              <a:off x="1187297" y="4235672"/>
              <a:ext cx="78555" cy="7741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10" name="Straight Arrow Connector 9">
              <a:extLst>
                <a:ext uri="{FF2B5EF4-FFF2-40B4-BE49-F238E27FC236}">
                  <a16:creationId xmlns:a16="http://schemas.microsoft.com/office/drawing/2014/main" id="{0A75660E-90B8-42B1-B40C-F26C4C854BF5}"/>
                </a:ext>
              </a:extLst>
            </p:cNvPr>
            <p:cNvCxnSpPr>
              <a:cxnSpLocks/>
            </p:cNvCxnSpPr>
            <p:nvPr/>
          </p:nvCxnSpPr>
          <p:spPr>
            <a:xfrm flipH="1">
              <a:off x="1200268" y="3256942"/>
              <a:ext cx="26306" cy="826524"/>
            </a:xfrm>
            <a:prstGeom prst="straightConnector1">
              <a:avLst/>
            </a:prstGeom>
            <a:ln w="1301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extBox 15">
            <a:extLst>
              <a:ext uri="{FF2B5EF4-FFF2-40B4-BE49-F238E27FC236}">
                <a16:creationId xmlns:a16="http://schemas.microsoft.com/office/drawing/2014/main" id="{D84F4DB9-B338-41BE-96F8-2B6DE04B87AA}"/>
              </a:ext>
            </a:extLst>
          </p:cNvPr>
          <p:cNvSpPr txBox="1"/>
          <p:nvPr/>
        </p:nvSpPr>
        <p:spPr>
          <a:xfrm>
            <a:off x="3765229" y="2532576"/>
            <a:ext cx="3639939" cy="769441"/>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dirty="0">
                <a:solidFill>
                  <a:srgbClr val="FF0000"/>
                </a:solidFill>
              </a:rPr>
              <a:t>o</a:t>
            </a:r>
            <a:r>
              <a:rPr lang="en-US" sz="2200" b="0" dirty="0">
                <a:solidFill>
                  <a:srgbClr val="FF0000"/>
                </a:solidFill>
              </a:rPr>
              <a:t>ur method outperforms nearest-neighbor methods</a:t>
            </a:r>
          </a:p>
        </p:txBody>
      </p:sp>
      <p:cxnSp>
        <p:nvCxnSpPr>
          <p:cNvPr id="14" name="Straight Arrow Connector 13">
            <a:extLst>
              <a:ext uri="{FF2B5EF4-FFF2-40B4-BE49-F238E27FC236}">
                <a16:creationId xmlns:a16="http://schemas.microsoft.com/office/drawing/2014/main" id="{3B8CA73D-3670-45E1-981E-34CB1878211E}"/>
              </a:ext>
            </a:extLst>
          </p:cNvPr>
          <p:cNvCxnSpPr>
            <a:cxnSpLocks/>
          </p:cNvCxnSpPr>
          <p:nvPr/>
        </p:nvCxnSpPr>
        <p:spPr>
          <a:xfrm>
            <a:off x="6871501" y="2822653"/>
            <a:ext cx="598692" cy="10158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F16B4F64-4370-4E96-969D-D338810321BF}"/>
              </a:ext>
            </a:extLst>
          </p:cNvPr>
          <p:cNvSpPr>
            <a:spLocks noGrp="1"/>
          </p:cNvSpPr>
          <p:nvPr>
            <p:ph type="sldNum" sz="quarter" idx="12"/>
          </p:nvPr>
        </p:nvSpPr>
        <p:spPr/>
        <p:txBody>
          <a:bodyPr/>
          <a:lstStyle/>
          <a:p>
            <a:fld id="{ED922394-96B1-4130-9F58-06B799E76477}" type="slidenum">
              <a:rPr lang="en-US" smtClean="0"/>
              <a:t>54</a:t>
            </a:fld>
            <a:endParaRPr lang="en-US"/>
          </a:p>
        </p:txBody>
      </p:sp>
    </p:spTree>
    <p:extLst>
      <p:ext uri="{BB962C8B-B14F-4D97-AF65-F5344CB8AC3E}">
        <p14:creationId xmlns:p14="http://schemas.microsoft.com/office/powerpoint/2010/main" val="380658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94F3C-1BB7-4D68-A591-443688B0B82E}"/>
              </a:ext>
            </a:extLst>
          </p:cNvPr>
          <p:cNvSpPr>
            <a:spLocks noGrp="1"/>
          </p:cNvSpPr>
          <p:nvPr>
            <p:ph type="title"/>
          </p:nvPr>
        </p:nvSpPr>
        <p:spPr>
          <a:xfrm>
            <a:off x="628650" y="2766218"/>
            <a:ext cx="7886700" cy="1325563"/>
          </a:xfrm>
        </p:spPr>
        <p:txBody>
          <a:bodyPr/>
          <a:lstStyle/>
          <a:p>
            <a:pPr algn="ctr"/>
            <a:r>
              <a:rPr lang="en-US" dirty="0"/>
              <a:t>Zooming out…</a:t>
            </a:r>
          </a:p>
        </p:txBody>
      </p:sp>
      <p:sp>
        <p:nvSpPr>
          <p:cNvPr id="3" name="Slide Number Placeholder 2">
            <a:extLst>
              <a:ext uri="{FF2B5EF4-FFF2-40B4-BE49-F238E27FC236}">
                <a16:creationId xmlns:a16="http://schemas.microsoft.com/office/drawing/2014/main" id="{C21CCFEB-10BA-4B43-8766-9576BD8EF2AD}"/>
              </a:ext>
            </a:extLst>
          </p:cNvPr>
          <p:cNvSpPr>
            <a:spLocks noGrp="1"/>
          </p:cNvSpPr>
          <p:nvPr>
            <p:ph type="sldNum" sz="quarter" idx="12"/>
          </p:nvPr>
        </p:nvSpPr>
        <p:spPr/>
        <p:txBody>
          <a:bodyPr/>
          <a:lstStyle/>
          <a:p>
            <a:fld id="{ED922394-96B1-4130-9F58-06B799E76477}" type="slidenum">
              <a:rPr lang="en-US" smtClean="0"/>
              <a:t>55</a:t>
            </a:fld>
            <a:endParaRPr lang="en-US"/>
          </a:p>
        </p:txBody>
      </p:sp>
    </p:spTree>
    <p:extLst>
      <p:ext uri="{BB962C8B-B14F-4D97-AF65-F5344CB8AC3E}">
        <p14:creationId xmlns:p14="http://schemas.microsoft.com/office/powerpoint/2010/main" val="12214559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ridge">
            <a:extLst>
              <a:ext uri="{FF2B5EF4-FFF2-40B4-BE49-F238E27FC236}">
                <a16:creationId xmlns:a16="http://schemas.microsoft.com/office/drawing/2014/main" id="{A267A993-C9F2-4D2F-9FFA-8CB9FFC36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313" y="0"/>
            <a:ext cx="10305788" cy="6858000"/>
          </a:xfrm>
          <a:prstGeom prst="rect">
            <a:avLst/>
          </a:prstGeom>
          <a:solidFill>
            <a:srgbClr val="FFFFFF">
              <a:alpha val="89804"/>
            </a:srgbClr>
          </a:solidFill>
        </p:spPr>
      </p:pic>
      <p:grpSp>
        <p:nvGrpSpPr>
          <p:cNvPr id="2" name="Group 1">
            <a:extLst>
              <a:ext uri="{FF2B5EF4-FFF2-40B4-BE49-F238E27FC236}">
                <a16:creationId xmlns:a16="http://schemas.microsoft.com/office/drawing/2014/main" id="{689BFBBD-5520-4456-BB23-FC2C9926DCF6}"/>
              </a:ext>
            </a:extLst>
          </p:cNvPr>
          <p:cNvGrpSpPr/>
          <p:nvPr/>
        </p:nvGrpSpPr>
        <p:grpSpPr>
          <a:xfrm>
            <a:off x="571933" y="310247"/>
            <a:ext cx="8000134" cy="3532470"/>
            <a:chOff x="500122" y="1855820"/>
            <a:chExt cx="8000134" cy="3532470"/>
          </a:xfrm>
        </p:grpSpPr>
        <p:sp>
          <p:nvSpPr>
            <p:cNvPr id="5" name="Oval 4">
              <a:extLst>
                <a:ext uri="{FF2B5EF4-FFF2-40B4-BE49-F238E27FC236}">
                  <a16:creationId xmlns:a16="http://schemas.microsoft.com/office/drawing/2014/main" id="{E91ED398-FFFE-4499-95E0-5A9CF4E2E698}"/>
                </a:ext>
              </a:extLst>
            </p:cNvPr>
            <p:cNvSpPr/>
            <p:nvPr/>
          </p:nvSpPr>
          <p:spPr>
            <a:xfrm>
              <a:off x="500122" y="1855820"/>
              <a:ext cx="3532470" cy="3532470"/>
            </a:xfrm>
            <a:prstGeom prst="ellipse">
              <a:avLst/>
            </a:prstGeom>
            <a:solidFill>
              <a:srgbClr val="FFFFFF">
                <a:alpha val="89804"/>
              </a:srgb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75000"/>
                    </a:schemeClr>
                  </a:solidFill>
                </a:rPr>
                <a:t>Optimization</a:t>
              </a:r>
            </a:p>
            <a:p>
              <a:pPr algn="ctr"/>
              <a:r>
                <a:rPr lang="en-US" dirty="0">
                  <a:solidFill>
                    <a:schemeClr val="accent1">
                      <a:lumMod val="75000"/>
                    </a:schemeClr>
                  </a:solidFill>
                </a:rPr>
                <a:t>Sum of Squares Method,</a:t>
              </a:r>
            </a:p>
            <a:p>
              <a:pPr algn="ctr"/>
              <a:r>
                <a:rPr lang="en-US" dirty="0">
                  <a:solidFill>
                    <a:schemeClr val="accent1">
                      <a:lumMod val="75000"/>
                    </a:schemeClr>
                  </a:solidFill>
                </a:rPr>
                <a:t>Linear Programming,</a:t>
              </a:r>
            </a:p>
            <a:p>
              <a:pPr algn="ctr"/>
              <a:r>
                <a:rPr lang="en-US" dirty="0">
                  <a:solidFill>
                    <a:schemeClr val="accent1">
                      <a:lumMod val="75000"/>
                    </a:schemeClr>
                  </a:solidFill>
                </a:rPr>
                <a:t>Multiplicative Weights,</a:t>
              </a:r>
            </a:p>
            <a:p>
              <a:pPr algn="ctr"/>
              <a:r>
                <a:rPr lang="en-US" dirty="0">
                  <a:solidFill>
                    <a:schemeClr val="accent1">
                      <a:lumMod val="75000"/>
                    </a:schemeClr>
                  </a:solidFill>
                </a:rPr>
                <a:t>Spectral Methods, …</a:t>
              </a:r>
              <a:endParaRPr lang="en-US" sz="2800" dirty="0">
                <a:solidFill>
                  <a:schemeClr val="accent1">
                    <a:lumMod val="75000"/>
                  </a:schemeClr>
                </a:solidFill>
              </a:endParaRPr>
            </a:p>
          </p:txBody>
        </p:sp>
        <p:sp>
          <p:nvSpPr>
            <p:cNvPr id="6" name="Oval 5">
              <a:extLst>
                <a:ext uri="{FF2B5EF4-FFF2-40B4-BE49-F238E27FC236}">
                  <a16:creationId xmlns:a16="http://schemas.microsoft.com/office/drawing/2014/main" id="{493FCAE8-E744-48FF-AA50-C37A8045557F}"/>
                </a:ext>
              </a:extLst>
            </p:cNvPr>
            <p:cNvSpPr/>
            <p:nvPr/>
          </p:nvSpPr>
          <p:spPr>
            <a:xfrm>
              <a:off x="4967786" y="1855820"/>
              <a:ext cx="3532470" cy="3532470"/>
            </a:xfrm>
            <a:prstGeom prst="ellipse">
              <a:avLst/>
            </a:prstGeom>
            <a:solidFill>
              <a:srgbClr val="FFFFFF">
                <a:alpha val="89804"/>
              </a:srgb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solidFill>
                </a:rPr>
                <a:t>Algorithmic Statistics</a:t>
              </a:r>
            </a:p>
            <a:p>
              <a:pPr algn="ctr"/>
              <a:r>
                <a:rPr lang="en-US" dirty="0">
                  <a:solidFill>
                    <a:schemeClr val="accent5"/>
                  </a:solidFill>
                </a:rPr>
                <a:t>Medians, clustering, tensor decomposition, latent variable models, regression, community detection, …</a:t>
              </a:r>
            </a:p>
          </p:txBody>
        </p:sp>
      </p:grpSp>
      <p:sp>
        <p:nvSpPr>
          <p:cNvPr id="3" name="Slide Number Placeholder 2">
            <a:extLst>
              <a:ext uri="{FF2B5EF4-FFF2-40B4-BE49-F238E27FC236}">
                <a16:creationId xmlns:a16="http://schemas.microsoft.com/office/drawing/2014/main" id="{60B3B0CC-51B3-4D67-B803-582F5088CA8F}"/>
              </a:ext>
            </a:extLst>
          </p:cNvPr>
          <p:cNvSpPr>
            <a:spLocks noGrp="1"/>
          </p:cNvSpPr>
          <p:nvPr>
            <p:ph type="sldNum" sz="quarter" idx="12"/>
          </p:nvPr>
        </p:nvSpPr>
        <p:spPr/>
        <p:txBody>
          <a:bodyPr/>
          <a:lstStyle/>
          <a:p>
            <a:fld id="{ED922394-96B1-4130-9F58-06B799E76477}" type="slidenum">
              <a:rPr lang="en-US" smtClean="0"/>
              <a:t>56</a:t>
            </a:fld>
            <a:endParaRPr lang="en-US"/>
          </a:p>
        </p:txBody>
      </p:sp>
    </p:spTree>
    <p:extLst>
      <p:ext uri="{BB962C8B-B14F-4D97-AF65-F5344CB8AC3E}">
        <p14:creationId xmlns:p14="http://schemas.microsoft.com/office/powerpoint/2010/main" val="13329946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ridge">
            <a:extLst>
              <a:ext uri="{FF2B5EF4-FFF2-40B4-BE49-F238E27FC236}">
                <a16:creationId xmlns:a16="http://schemas.microsoft.com/office/drawing/2014/main" id="{A267A993-C9F2-4D2F-9FFA-8CB9FFC36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313" y="0"/>
            <a:ext cx="10305788" cy="6858000"/>
          </a:xfrm>
          <a:prstGeom prst="rect">
            <a:avLst/>
          </a:prstGeom>
          <a:solidFill>
            <a:srgbClr val="FFFFFF">
              <a:alpha val="89804"/>
            </a:srgbClr>
          </a:solidFill>
        </p:spPr>
      </p:pic>
      <p:grpSp>
        <p:nvGrpSpPr>
          <p:cNvPr id="2" name="Group 1">
            <a:extLst>
              <a:ext uri="{FF2B5EF4-FFF2-40B4-BE49-F238E27FC236}">
                <a16:creationId xmlns:a16="http://schemas.microsoft.com/office/drawing/2014/main" id="{689BFBBD-5520-4456-BB23-FC2C9926DCF6}"/>
              </a:ext>
            </a:extLst>
          </p:cNvPr>
          <p:cNvGrpSpPr/>
          <p:nvPr/>
        </p:nvGrpSpPr>
        <p:grpSpPr>
          <a:xfrm>
            <a:off x="571933" y="310247"/>
            <a:ext cx="8000134" cy="3532470"/>
            <a:chOff x="500122" y="1855820"/>
            <a:chExt cx="8000134" cy="3532470"/>
          </a:xfrm>
        </p:grpSpPr>
        <p:sp>
          <p:nvSpPr>
            <p:cNvPr id="5" name="Oval 4">
              <a:extLst>
                <a:ext uri="{FF2B5EF4-FFF2-40B4-BE49-F238E27FC236}">
                  <a16:creationId xmlns:a16="http://schemas.microsoft.com/office/drawing/2014/main" id="{E91ED398-FFFE-4499-95E0-5A9CF4E2E698}"/>
                </a:ext>
              </a:extLst>
            </p:cNvPr>
            <p:cNvSpPr/>
            <p:nvPr/>
          </p:nvSpPr>
          <p:spPr>
            <a:xfrm>
              <a:off x="500122" y="1855820"/>
              <a:ext cx="3532470" cy="3532470"/>
            </a:xfrm>
            <a:prstGeom prst="ellipse">
              <a:avLst/>
            </a:prstGeom>
            <a:solidFill>
              <a:srgbClr val="FFFFFF">
                <a:alpha val="89804"/>
              </a:srgb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75000"/>
                    </a:schemeClr>
                  </a:solidFill>
                </a:rPr>
                <a:t>Optimization</a:t>
              </a:r>
            </a:p>
            <a:p>
              <a:pPr algn="ctr"/>
              <a:r>
                <a:rPr lang="en-US" dirty="0">
                  <a:solidFill>
                    <a:schemeClr val="accent1">
                      <a:lumMod val="75000"/>
                    </a:schemeClr>
                  </a:solidFill>
                </a:rPr>
                <a:t>Sum of Squares Method,</a:t>
              </a:r>
            </a:p>
            <a:p>
              <a:pPr algn="ctr"/>
              <a:r>
                <a:rPr lang="en-US" dirty="0">
                  <a:solidFill>
                    <a:schemeClr val="accent1">
                      <a:lumMod val="75000"/>
                    </a:schemeClr>
                  </a:solidFill>
                </a:rPr>
                <a:t>Linear Programming,</a:t>
              </a:r>
            </a:p>
            <a:p>
              <a:pPr algn="ctr"/>
              <a:r>
                <a:rPr lang="en-US" dirty="0">
                  <a:solidFill>
                    <a:schemeClr val="accent1">
                      <a:lumMod val="75000"/>
                    </a:schemeClr>
                  </a:solidFill>
                </a:rPr>
                <a:t>Multiplicative Weights,</a:t>
              </a:r>
            </a:p>
            <a:p>
              <a:pPr algn="ctr"/>
              <a:r>
                <a:rPr lang="en-US" dirty="0">
                  <a:solidFill>
                    <a:schemeClr val="accent1">
                      <a:lumMod val="75000"/>
                    </a:schemeClr>
                  </a:solidFill>
                </a:rPr>
                <a:t>Spectral Methods, …</a:t>
              </a:r>
              <a:endParaRPr lang="en-US" sz="2800" dirty="0">
                <a:solidFill>
                  <a:schemeClr val="accent1">
                    <a:lumMod val="75000"/>
                  </a:schemeClr>
                </a:solidFill>
              </a:endParaRPr>
            </a:p>
          </p:txBody>
        </p:sp>
        <p:sp>
          <p:nvSpPr>
            <p:cNvPr id="6" name="Oval 5">
              <a:extLst>
                <a:ext uri="{FF2B5EF4-FFF2-40B4-BE49-F238E27FC236}">
                  <a16:creationId xmlns:a16="http://schemas.microsoft.com/office/drawing/2014/main" id="{493FCAE8-E744-48FF-AA50-C37A8045557F}"/>
                </a:ext>
              </a:extLst>
            </p:cNvPr>
            <p:cNvSpPr/>
            <p:nvPr/>
          </p:nvSpPr>
          <p:spPr>
            <a:xfrm>
              <a:off x="4967786" y="1855820"/>
              <a:ext cx="3532470" cy="3532470"/>
            </a:xfrm>
            <a:prstGeom prst="ellipse">
              <a:avLst/>
            </a:prstGeom>
            <a:solidFill>
              <a:srgbClr val="FFFFFF">
                <a:alpha val="89804"/>
              </a:srgb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solidFill>
                </a:rPr>
                <a:t>Algorithmic Statistics</a:t>
              </a:r>
            </a:p>
            <a:p>
              <a:pPr algn="ctr"/>
              <a:r>
                <a:rPr lang="en-US" dirty="0">
                  <a:solidFill>
                    <a:schemeClr val="accent5"/>
                  </a:solidFill>
                </a:rPr>
                <a:t>Medians, clustering, tensor decomposition, latent variable models, regression, community detection, …</a:t>
              </a:r>
            </a:p>
          </p:txBody>
        </p:sp>
      </p:grpSp>
      <p:sp>
        <p:nvSpPr>
          <p:cNvPr id="8" name="Oval 7">
            <a:extLst>
              <a:ext uri="{FF2B5EF4-FFF2-40B4-BE49-F238E27FC236}">
                <a16:creationId xmlns:a16="http://schemas.microsoft.com/office/drawing/2014/main" id="{BD4F3923-E1DF-402D-938D-D6A9D1C3CCAE}"/>
              </a:ext>
            </a:extLst>
          </p:cNvPr>
          <p:cNvSpPr/>
          <p:nvPr/>
        </p:nvSpPr>
        <p:spPr>
          <a:xfrm>
            <a:off x="1223890" y="379829"/>
            <a:ext cx="6478172" cy="6478172"/>
          </a:xfrm>
          <a:prstGeom prst="ellipse">
            <a:avLst/>
          </a:prstGeom>
          <a:solidFill>
            <a:srgbClr val="FFFFFF">
              <a:alpha val="89804"/>
            </a:srgb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21B65"/>
                </a:solidFill>
              </a:rPr>
              <a:t>Lower</a:t>
            </a:r>
            <a:r>
              <a:rPr lang="en-US" sz="4000" b="1" dirty="0">
                <a:solidFill>
                  <a:srgbClr val="C21B65"/>
                </a:solidFill>
              </a:rPr>
              <a:t> </a:t>
            </a:r>
            <a:r>
              <a:rPr lang="en-US" sz="2800" b="1" dirty="0">
                <a:solidFill>
                  <a:srgbClr val="C21B65"/>
                </a:solidFill>
              </a:rPr>
              <a:t>Bounds</a:t>
            </a:r>
          </a:p>
          <a:p>
            <a:pPr algn="ctr"/>
            <a:r>
              <a:rPr lang="en-US" dirty="0">
                <a:solidFill>
                  <a:srgbClr val="C21B65"/>
                </a:solidFill>
              </a:rPr>
              <a:t>Limitations of Proofs to Algorithms, Sum of Squares Method</a:t>
            </a:r>
          </a:p>
          <a:p>
            <a:endParaRPr lang="en-US" i="1" dirty="0">
              <a:solidFill>
                <a:srgbClr val="C21B65"/>
              </a:solidFill>
            </a:endParaRPr>
          </a:p>
          <a:p>
            <a:r>
              <a:rPr lang="en-US" sz="1400" dirty="0">
                <a:solidFill>
                  <a:schemeClr val="bg2">
                    <a:lumMod val="50000"/>
                  </a:schemeClr>
                </a:solidFill>
              </a:rPr>
              <a:t>[</a:t>
            </a:r>
            <a:r>
              <a:rPr lang="en-US" sz="1400" b="1" dirty="0">
                <a:solidFill>
                  <a:schemeClr val="bg2">
                    <a:lumMod val="50000"/>
                  </a:schemeClr>
                </a:solidFill>
              </a:rPr>
              <a:t>H</a:t>
            </a:r>
            <a:r>
              <a:rPr lang="en-US" sz="1400" dirty="0">
                <a:solidFill>
                  <a:schemeClr val="bg2">
                    <a:lumMod val="50000"/>
                  </a:schemeClr>
                </a:solidFill>
              </a:rPr>
              <a:t>-Shi-</a:t>
            </a:r>
            <a:r>
              <a:rPr lang="en-US" sz="1400" dirty="0" err="1">
                <a:solidFill>
                  <a:schemeClr val="bg2">
                    <a:lumMod val="50000"/>
                  </a:schemeClr>
                </a:solidFill>
              </a:rPr>
              <a:t>Steurer</a:t>
            </a:r>
            <a:r>
              <a:rPr lang="en-US" sz="1400" dirty="0">
                <a:solidFill>
                  <a:schemeClr val="bg2">
                    <a:lumMod val="50000"/>
                  </a:schemeClr>
                </a:solidFill>
              </a:rPr>
              <a:t> COLT 2015]</a:t>
            </a:r>
          </a:p>
          <a:p>
            <a:r>
              <a:rPr lang="en-US" sz="1400" dirty="0">
                <a:solidFill>
                  <a:schemeClr val="bg2">
                    <a:lumMod val="50000"/>
                  </a:schemeClr>
                </a:solidFill>
              </a:rPr>
              <a:t>[</a:t>
            </a:r>
            <a:r>
              <a:rPr lang="en-US" sz="1400" b="1" dirty="0">
                <a:solidFill>
                  <a:schemeClr val="bg2">
                    <a:lumMod val="50000"/>
                  </a:schemeClr>
                </a:solidFill>
              </a:rPr>
              <a:t>H</a:t>
            </a:r>
            <a:r>
              <a:rPr lang="en-US" sz="1400" dirty="0">
                <a:solidFill>
                  <a:schemeClr val="bg2">
                    <a:lumMod val="50000"/>
                  </a:schemeClr>
                </a:solidFill>
              </a:rPr>
              <a:t>-Kothari-</a:t>
            </a:r>
            <a:r>
              <a:rPr lang="en-US" sz="1400" dirty="0" err="1">
                <a:solidFill>
                  <a:schemeClr val="bg2">
                    <a:lumMod val="50000"/>
                  </a:schemeClr>
                </a:solidFill>
              </a:rPr>
              <a:t>Potechin</a:t>
            </a:r>
            <a:r>
              <a:rPr lang="en-US" sz="1400" dirty="0">
                <a:solidFill>
                  <a:schemeClr val="bg2">
                    <a:lumMod val="50000"/>
                  </a:schemeClr>
                </a:solidFill>
              </a:rPr>
              <a:t>-Raghavendra-Schramm SODA 2016]</a:t>
            </a:r>
          </a:p>
          <a:p>
            <a:r>
              <a:rPr lang="en-US" sz="1400" dirty="0">
                <a:solidFill>
                  <a:schemeClr val="bg2">
                    <a:lumMod val="50000"/>
                  </a:schemeClr>
                </a:solidFill>
              </a:rPr>
              <a:t>[Barak-</a:t>
            </a:r>
            <a:r>
              <a:rPr lang="en-US" sz="1400" b="1" dirty="0">
                <a:solidFill>
                  <a:schemeClr val="bg2">
                    <a:lumMod val="50000"/>
                  </a:schemeClr>
                </a:solidFill>
              </a:rPr>
              <a:t>H-</a:t>
            </a:r>
            <a:r>
              <a:rPr lang="en-US" sz="1400" dirty="0">
                <a:solidFill>
                  <a:schemeClr val="bg2">
                    <a:lumMod val="50000"/>
                  </a:schemeClr>
                </a:solidFill>
              </a:rPr>
              <a:t>Kothari-</a:t>
            </a:r>
            <a:r>
              <a:rPr lang="en-US" sz="1400" dirty="0" err="1">
                <a:solidFill>
                  <a:schemeClr val="bg2">
                    <a:lumMod val="50000"/>
                  </a:schemeClr>
                </a:solidFill>
              </a:rPr>
              <a:t>Kelner</a:t>
            </a:r>
            <a:r>
              <a:rPr lang="en-US" sz="1400" dirty="0">
                <a:solidFill>
                  <a:schemeClr val="bg2">
                    <a:lumMod val="50000"/>
                  </a:schemeClr>
                </a:solidFill>
              </a:rPr>
              <a:t>-</a:t>
            </a:r>
            <a:r>
              <a:rPr lang="en-US" sz="1400" dirty="0" err="1">
                <a:solidFill>
                  <a:schemeClr val="bg2">
                    <a:lumMod val="50000"/>
                  </a:schemeClr>
                </a:solidFill>
              </a:rPr>
              <a:t>Moitra-Potechin</a:t>
            </a:r>
            <a:r>
              <a:rPr lang="en-US" sz="1400" dirty="0">
                <a:solidFill>
                  <a:schemeClr val="bg2">
                    <a:lumMod val="50000"/>
                  </a:schemeClr>
                </a:solidFill>
              </a:rPr>
              <a:t> FOCS 16]</a:t>
            </a:r>
          </a:p>
          <a:p>
            <a:r>
              <a:rPr lang="en-US" sz="1350" dirty="0">
                <a:solidFill>
                  <a:schemeClr val="bg2">
                    <a:lumMod val="50000"/>
                  </a:schemeClr>
                </a:solidFill>
              </a:rPr>
              <a:t>[</a:t>
            </a:r>
            <a:r>
              <a:rPr lang="en-US" sz="1350" b="1" dirty="0">
                <a:solidFill>
                  <a:schemeClr val="bg2">
                    <a:lumMod val="50000"/>
                  </a:schemeClr>
                </a:solidFill>
              </a:rPr>
              <a:t>H-</a:t>
            </a:r>
            <a:r>
              <a:rPr lang="en-US" sz="1350" dirty="0">
                <a:solidFill>
                  <a:schemeClr val="bg2">
                    <a:lumMod val="50000"/>
                  </a:schemeClr>
                </a:solidFill>
              </a:rPr>
              <a:t>Kothari-</a:t>
            </a:r>
            <a:r>
              <a:rPr lang="en-US" sz="1350" dirty="0" err="1">
                <a:solidFill>
                  <a:schemeClr val="bg2">
                    <a:lumMod val="50000"/>
                  </a:schemeClr>
                </a:solidFill>
              </a:rPr>
              <a:t>Potechin</a:t>
            </a:r>
            <a:r>
              <a:rPr lang="en-US" sz="1350" dirty="0">
                <a:solidFill>
                  <a:schemeClr val="bg2">
                    <a:lumMod val="50000"/>
                  </a:schemeClr>
                </a:solidFill>
              </a:rPr>
              <a:t>-Raghavendra-Schramm-</a:t>
            </a:r>
            <a:r>
              <a:rPr lang="en-US" sz="1350" dirty="0" err="1">
                <a:solidFill>
                  <a:schemeClr val="bg2">
                    <a:lumMod val="50000"/>
                  </a:schemeClr>
                </a:solidFill>
              </a:rPr>
              <a:t>Steurer</a:t>
            </a:r>
            <a:r>
              <a:rPr lang="en-US" sz="1350" dirty="0">
                <a:solidFill>
                  <a:schemeClr val="bg2">
                    <a:lumMod val="50000"/>
                  </a:schemeClr>
                </a:solidFill>
              </a:rPr>
              <a:t> FOCS 17]</a:t>
            </a:r>
          </a:p>
          <a:p>
            <a:r>
              <a:rPr lang="en-US" sz="1400" b="1" dirty="0">
                <a:solidFill>
                  <a:schemeClr val="bg2">
                    <a:lumMod val="50000"/>
                  </a:schemeClr>
                </a:solidFill>
              </a:rPr>
              <a:t>[H-</a:t>
            </a:r>
            <a:r>
              <a:rPr lang="en-US" sz="1400" dirty="0" err="1">
                <a:solidFill>
                  <a:schemeClr val="bg2">
                    <a:lumMod val="50000"/>
                  </a:schemeClr>
                </a:solidFill>
              </a:rPr>
              <a:t>Steurer</a:t>
            </a:r>
            <a:r>
              <a:rPr lang="en-US" sz="1400" dirty="0">
                <a:solidFill>
                  <a:schemeClr val="bg2">
                    <a:lumMod val="50000"/>
                  </a:schemeClr>
                </a:solidFill>
              </a:rPr>
              <a:t> FOCS 17]</a:t>
            </a:r>
          </a:p>
          <a:p>
            <a:r>
              <a:rPr lang="en-US" sz="1400" dirty="0">
                <a:solidFill>
                  <a:schemeClr val="bg2">
                    <a:lumMod val="50000"/>
                  </a:schemeClr>
                </a:solidFill>
              </a:rPr>
              <a:t>[</a:t>
            </a:r>
            <a:r>
              <a:rPr lang="en-US" sz="1400" b="1" dirty="0">
                <a:solidFill>
                  <a:schemeClr val="bg2">
                    <a:lumMod val="50000"/>
                  </a:schemeClr>
                </a:solidFill>
              </a:rPr>
              <a:t>H</a:t>
            </a:r>
            <a:r>
              <a:rPr lang="en-US" sz="1400" dirty="0">
                <a:solidFill>
                  <a:schemeClr val="bg2">
                    <a:lumMod val="50000"/>
                  </a:schemeClr>
                </a:solidFill>
              </a:rPr>
              <a:t>-Li COLT 19]</a:t>
            </a:r>
          </a:p>
        </p:txBody>
      </p:sp>
      <p:sp>
        <p:nvSpPr>
          <p:cNvPr id="3" name="Slide Number Placeholder 2">
            <a:extLst>
              <a:ext uri="{FF2B5EF4-FFF2-40B4-BE49-F238E27FC236}">
                <a16:creationId xmlns:a16="http://schemas.microsoft.com/office/drawing/2014/main" id="{9C48E538-4A15-4D09-A4BC-E25ABD88E1C0}"/>
              </a:ext>
            </a:extLst>
          </p:cNvPr>
          <p:cNvSpPr>
            <a:spLocks noGrp="1"/>
          </p:cNvSpPr>
          <p:nvPr>
            <p:ph type="sldNum" sz="quarter" idx="12"/>
          </p:nvPr>
        </p:nvSpPr>
        <p:spPr/>
        <p:txBody>
          <a:bodyPr/>
          <a:lstStyle/>
          <a:p>
            <a:fld id="{ED922394-96B1-4130-9F58-06B799E76477}" type="slidenum">
              <a:rPr lang="en-US" smtClean="0"/>
              <a:t>57</a:t>
            </a:fld>
            <a:endParaRPr lang="en-US"/>
          </a:p>
        </p:txBody>
      </p:sp>
    </p:spTree>
    <p:extLst>
      <p:ext uri="{BB962C8B-B14F-4D97-AF65-F5344CB8AC3E}">
        <p14:creationId xmlns:p14="http://schemas.microsoft.com/office/powerpoint/2010/main" val="11433443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ridge">
            <a:extLst>
              <a:ext uri="{FF2B5EF4-FFF2-40B4-BE49-F238E27FC236}">
                <a16:creationId xmlns:a16="http://schemas.microsoft.com/office/drawing/2014/main" id="{A267A993-C9F2-4D2F-9FFA-8CB9FFC36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313" y="0"/>
            <a:ext cx="10305788" cy="6858000"/>
          </a:xfrm>
          <a:prstGeom prst="rect">
            <a:avLst/>
          </a:prstGeom>
          <a:solidFill>
            <a:srgbClr val="FFFFFF">
              <a:alpha val="89804"/>
            </a:srgbClr>
          </a:solidFill>
        </p:spPr>
      </p:pic>
      <p:grpSp>
        <p:nvGrpSpPr>
          <p:cNvPr id="2" name="Group 1">
            <a:extLst>
              <a:ext uri="{FF2B5EF4-FFF2-40B4-BE49-F238E27FC236}">
                <a16:creationId xmlns:a16="http://schemas.microsoft.com/office/drawing/2014/main" id="{689BFBBD-5520-4456-BB23-FC2C9926DCF6}"/>
              </a:ext>
            </a:extLst>
          </p:cNvPr>
          <p:cNvGrpSpPr/>
          <p:nvPr/>
        </p:nvGrpSpPr>
        <p:grpSpPr>
          <a:xfrm>
            <a:off x="571933" y="310247"/>
            <a:ext cx="8000134" cy="3532470"/>
            <a:chOff x="500122" y="1855820"/>
            <a:chExt cx="8000134" cy="3532470"/>
          </a:xfrm>
        </p:grpSpPr>
        <p:sp>
          <p:nvSpPr>
            <p:cNvPr id="5" name="Oval 4">
              <a:extLst>
                <a:ext uri="{FF2B5EF4-FFF2-40B4-BE49-F238E27FC236}">
                  <a16:creationId xmlns:a16="http://schemas.microsoft.com/office/drawing/2014/main" id="{E91ED398-FFFE-4499-95E0-5A9CF4E2E698}"/>
                </a:ext>
              </a:extLst>
            </p:cNvPr>
            <p:cNvSpPr/>
            <p:nvPr/>
          </p:nvSpPr>
          <p:spPr>
            <a:xfrm>
              <a:off x="500122" y="1855820"/>
              <a:ext cx="3532470" cy="3532470"/>
            </a:xfrm>
            <a:prstGeom prst="ellipse">
              <a:avLst/>
            </a:prstGeom>
            <a:solidFill>
              <a:srgbClr val="FFFFFF">
                <a:alpha val="89804"/>
              </a:srgb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75000"/>
                    </a:schemeClr>
                  </a:solidFill>
                </a:rPr>
                <a:t>Optimization</a:t>
              </a:r>
            </a:p>
            <a:p>
              <a:pPr algn="ctr"/>
              <a:r>
                <a:rPr lang="en-US" dirty="0">
                  <a:solidFill>
                    <a:schemeClr val="accent1">
                      <a:lumMod val="75000"/>
                    </a:schemeClr>
                  </a:solidFill>
                </a:rPr>
                <a:t>Sum of Squares Method,</a:t>
              </a:r>
            </a:p>
            <a:p>
              <a:pPr algn="ctr"/>
              <a:r>
                <a:rPr lang="en-US" dirty="0">
                  <a:solidFill>
                    <a:schemeClr val="accent1">
                      <a:lumMod val="75000"/>
                    </a:schemeClr>
                  </a:solidFill>
                </a:rPr>
                <a:t>Linear Programming,</a:t>
              </a:r>
            </a:p>
            <a:p>
              <a:pPr algn="ctr"/>
              <a:r>
                <a:rPr lang="en-US" dirty="0">
                  <a:solidFill>
                    <a:schemeClr val="accent1">
                      <a:lumMod val="75000"/>
                    </a:schemeClr>
                  </a:solidFill>
                </a:rPr>
                <a:t>Multiplicative Weights,</a:t>
              </a:r>
            </a:p>
            <a:p>
              <a:pPr algn="ctr"/>
              <a:r>
                <a:rPr lang="en-US" dirty="0">
                  <a:solidFill>
                    <a:schemeClr val="accent1">
                      <a:lumMod val="75000"/>
                    </a:schemeClr>
                  </a:solidFill>
                </a:rPr>
                <a:t>Spectral Methods, …</a:t>
              </a:r>
              <a:endParaRPr lang="en-US" sz="2800" dirty="0">
                <a:solidFill>
                  <a:schemeClr val="accent1">
                    <a:lumMod val="75000"/>
                  </a:schemeClr>
                </a:solidFill>
              </a:endParaRPr>
            </a:p>
          </p:txBody>
        </p:sp>
        <p:sp>
          <p:nvSpPr>
            <p:cNvPr id="6" name="Oval 5">
              <a:extLst>
                <a:ext uri="{FF2B5EF4-FFF2-40B4-BE49-F238E27FC236}">
                  <a16:creationId xmlns:a16="http://schemas.microsoft.com/office/drawing/2014/main" id="{493FCAE8-E744-48FF-AA50-C37A8045557F}"/>
                </a:ext>
              </a:extLst>
            </p:cNvPr>
            <p:cNvSpPr/>
            <p:nvPr/>
          </p:nvSpPr>
          <p:spPr>
            <a:xfrm>
              <a:off x="4967786" y="1855820"/>
              <a:ext cx="3532470" cy="3532470"/>
            </a:xfrm>
            <a:prstGeom prst="ellipse">
              <a:avLst/>
            </a:prstGeom>
            <a:solidFill>
              <a:srgbClr val="FFFFFF">
                <a:alpha val="89804"/>
              </a:srgb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solidFill>
                </a:rPr>
                <a:t>Algorithmic Statistics</a:t>
              </a:r>
            </a:p>
            <a:p>
              <a:pPr algn="ctr"/>
              <a:r>
                <a:rPr lang="en-US" dirty="0">
                  <a:solidFill>
                    <a:schemeClr val="accent5"/>
                  </a:solidFill>
                </a:rPr>
                <a:t>Medians, clustering, tensor decomposition, latent variable models, regression, community detection, …</a:t>
              </a:r>
            </a:p>
          </p:txBody>
        </p:sp>
      </p:grpSp>
      <p:sp>
        <p:nvSpPr>
          <p:cNvPr id="8" name="Oval 7">
            <a:extLst>
              <a:ext uri="{FF2B5EF4-FFF2-40B4-BE49-F238E27FC236}">
                <a16:creationId xmlns:a16="http://schemas.microsoft.com/office/drawing/2014/main" id="{BD4F3923-E1DF-402D-938D-D6A9D1C3CCAE}"/>
              </a:ext>
            </a:extLst>
          </p:cNvPr>
          <p:cNvSpPr/>
          <p:nvPr/>
        </p:nvSpPr>
        <p:spPr>
          <a:xfrm>
            <a:off x="2905435" y="3425483"/>
            <a:ext cx="3432517" cy="3432517"/>
          </a:xfrm>
          <a:prstGeom prst="ellipse">
            <a:avLst/>
          </a:prstGeom>
          <a:solidFill>
            <a:srgbClr val="FFFFFF">
              <a:alpha val="89804"/>
            </a:srgb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21B65"/>
                </a:solidFill>
              </a:rPr>
              <a:t>Lower</a:t>
            </a:r>
            <a:r>
              <a:rPr lang="en-US" sz="2800" b="1" dirty="0">
                <a:solidFill>
                  <a:srgbClr val="C21B65"/>
                </a:solidFill>
              </a:rPr>
              <a:t> </a:t>
            </a:r>
            <a:r>
              <a:rPr lang="en-US" b="1" dirty="0">
                <a:solidFill>
                  <a:srgbClr val="C21B65"/>
                </a:solidFill>
              </a:rPr>
              <a:t>Bounds</a:t>
            </a:r>
          </a:p>
          <a:p>
            <a:pPr algn="ctr"/>
            <a:r>
              <a:rPr lang="en-US" sz="1200" dirty="0">
                <a:solidFill>
                  <a:srgbClr val="C21B65"/>
                </a:solidFill>
              </a:rPr>
              <a:t>Limitations of Proofs to Algorithms, Sum of Squares Method</a:t>
            </a:r>
          </a:p>
          <a:p>
            <a:endParaRPr lang="en-US" sz="1200" i="1" dirty="0">
              <a:solidFill>
                <a:srgbClr val="C21B65"/>
              </a:solidFill>
            </a:endParaRPr>
          </a:p>
          <a:p>
            <a:r>
              <a:rPr lang="en-US" sz="1050" dirty="0">
                <a:solidFill>
                  <a:schemeClr val="bg2">
                    <a:lumMod val="50000"/>
                  </a:schemeClr>
                </a:solidFill>
              </a:rPr>
              <a:t>[</a:t>
            </a:r>
            <a:r>
              <a:rPr lang="en-US" sz="1050" b="1" dirty="0">
                <a:solidFill>
                  <a:schemeClr val="bg2">
                    <a:lumMod val="50000"/>
                  </a:schemeClr>
                </a:solidFill>
              </a:rPr>
              <a:t>H</a:t>
            </a:r>
            <a:r>
              <a:rPr lang="en-US" sz="1050" dirty="0">
                <a:solidFill>
                  <a:schemeClr val="bg2">
                    <a:lumMod val="50000"/>
                  </a:schemeClr>
                </a:solidFill>
              </a:rPr>
              <a:t>-Shi-</a:t>
            </a:r>
            <a:r>
              <a:rPr lang="en-US" sz="1050" dirty="0" err="1">
                <a:solidFill>
                  <a:schemeClr val="bg2">
                    <a:lumMod val="50000"/>
                  </a:schemeClr>
                </a:solidFill>
              </a:rPr>
              <a:t>Steurer</a:t>
            </a:r>
            <a:r>
              <a:rPr lang="en-US" sz="1050" dirty="0">
                <a:solidFill>
                  <a:schemeClr val="bg2">
                    <a:lumMod val="50000"/>
                  </a:schemeClr>
                </a:solidFill>
              </a:rPr>
              <a:t> COLT 2015]</a:t>
            </a:r>
          </a:p>
          <a:p>
            <a:r>
              <a:rPr lang="en-US" sz="1050" dirty="0">
                <a:solidFill>
                  <a:schemeClr val="bg2">
                    <a:lumMod val="50000"/>
                  </a:schemeClr>
                </a:solidFill>
              </a:rPr>
              <a:t>[</a:t>
            </a:r>
            <a:r>
              <a:rPr lang="en-US" sz="1050" b="1" dirty="0">
                <a:solidFill>
                  <a:schemeClr val="bg2">
                    <a:lumMod val="50000"/>
                  </a:schemeClr>
                </a:solidFill>
              </a:rPr>
              <a:t>H</a:t>
            </a:r>
            <a:r>
              <a:rPr lang="en-US" sz="1050" dirty="0">
                <a:solidFill>
                  <a:schemeClr val="bg2">
                    <a:lumMod val="50000"/>
                  </a:schemeClr>
                </a:solidFill>
              </a:rPr>
              <a:t>-Kothari-</a:t>
            </a:r>
            <a:r>
              <a:rPr lang="en-US" sz="1050" dirty="0" err="1">
                <a:solidFill>
                  <a:schemeClr val="bg2">
                    <a:lumMod val="50000"/>
                  </a:schemeClr>
                </a:solidFill>
              </a:rPr>
              <a:t>Potechin</a:t>
            </a:r>
            <a:r>
              <a:rPr lang="en-US" sz="1050" dirty="0">
                <a:solidFill>
                  <a:schemeClr val="bg2">
                    <a:lumMod val="50000"/>
                  </a:schemeClr>
                </a:solidFill>
              </a:rPr>
              <a:t>-Raghavendra-Schramm SODA 2016]</a:t>
            </a:r>
          </a:p>
          <a:p>
            <a:r>
              <a:rPr lang="en-US" sz="1050" dirty="0">
                <a:solidFill>
                  <a:schemeClr val="bg2">
                    <a:lumMod val="50000"/>
                  </a:schemeClr>
                </a:solidFill>
              </a:rPr>
              <a:t>[Barak-</a:t>
            </a:r>
            <a:r>
              <a:rPr lang="en-US" sz="1050" b="1" dirty="0">
                <a:solidFill>
                  <a:schemeClr val="bg2">
                    <a:lumMod val="50000"/>
                  </a:schemeClr>
                </a:solidFill>
              </a:rPr>
              <a:t>H-</a:t>
            </a:r>
            <a:r>
              <a:rPr lang="en-US" sz="1050" dirty="0">
                <a:solidFill>
                  <a:schemeClr val="bg2">
                    <a:lumMod val="50000"/>
                  </a:schemeClr>
                </a:solidFill>
              </a:rPr>
              <a:t>Kothari-</a:t>
            </a:r>
            <a:r>
              <a:rPr lang="en-US" sz="1050" dirty="0" err="1">
                <a:solidFill>
                  <a:schemeClr val="bg2">
                    <a:lumMod val="50000"/>
                  </a:schemeClr>
                </a:solidFill>
              </a:rPr>
              <a:t>Kelner</a:t>
            </a:r>
            <a:r>
              <a:rPr lang="en-US" sz="1050" dirty="0">
                <a:solidFill>
                  <a:schemeClr val="bg2">
                    <a:lumMod val="50000"/>
                  </a:schemeClr>
                </a:solidFill>
              </a:rPr>
              <a:t>-</a:t>
            </a:r>
            <a:r>
              <a:rPr lang="en-US" sz="1050" dirty="0" err="1">
                <a:solidFill>
                  <a:schemeClr val="bg2">
                    <a:lumMod val="50000"/>
                  </a:schemeClr>
                </a:solidFill>
              </a:rPr>
              <a:t>Moitra-Potechin</a:t>
            </a:r>
            <a:r>
              <a:rPr lang="en-US" sz="1050" dirty="0">
                <a:solidFill>
                  <a:schemeClr val="bg2">
                    <a:lumMod val="50000"/>
                  </a:schemeClr>
                </a:solidFill>
              </a:rPr>
              <a:t> FOCS 16]</a:t>
            </a:r>
          </a:p>
          <a:p>
            <a:r>
              <a:rPr lang="en-US" sz="1050" dirty="0">
                <a:solidFill>
                  <a:schemeClr val="bg2">
                    <a:lumMod val="50000"/>
                  </a:schemeClr>
                </a:solidFill>
              </a:rPr>
              <a:t>[</a:t>
            </a:r>
            <a:r>
              <a:rPr lang="en-US" sz="1050" b="1" dirty="0">
                <a:solidFill>
                  <a:schemeClr val="bg2">
                    <a:lumMod val="50000"/>
                  </a:schemeClr>
                </a:solidFill>
              </a:rPr>
              <a:t>H-</a:t>
            </a:r>
            <a:r>
              <a:rPr lang="en-US" sz="1050" dirty="0">
                <a:solidFill>
                  <a:schemeClr val="bg2">
                    <a:lumMod val="50000"/>
                  </a:schemeClr>
                </a:solidFill>
              </a:rPr>
              <a:t>Kothari-</a:t>
            </a:r>
            <a:r>
              <a:rPr lang="en-US" sz="1050" dirty="0" err="1">
                <a:solidFill>
                  <a:schemeClr val="bg2">
                    <a:lumMod val="50000"/>
                  </a:schemeClr>
                </a:solidFill>
              </a:rPr>
              <a:t>Potechin</a:t>
            </a:r>
            <a:r>
              <a:rPr lang="en-US" sz="1050" dirty="0">
                <a:solidFill>
                  <a:schemeClr val="bg2">
                    <a:lumMod val="50000"/>
                  </a:schemeClr>
                </a:solidFill>
              </a:rPr>
              <a:t>-Raghavendra-Schramm-</a:t>
            </a:r>
            <a:r>
              <a:rPr lang="en-US" sz="1050" dirty="0" err="1">
                <a:solidFill>
                  <a:schemeClr val="bg2">
                    <a:lumMod val="50000"/>
                  </a:schemeClr>
                </a:solidFill>
              </a:rPr>
              <a:t>Steurer</a:t>
            </a:r>
            <a:r>
              <a:rPr lang="en-US" sz="1050" dirty="0">
                <a:solidFill>
                  <a:schemeClr val="bg2">
                    <a:lumMod val="50000"/>
                  </a:schemeClr>
                </a:solidFill>
              </a:rPr>
              <a:t> FOCS 17]</a:t>
            </a:r>
          </a:p>
          <a:p>
            <a:r>
              <a:rPr lang="en-US" sz="1050" b="1" dirty="0">
                <a:solidFill>
                  <a:schemeClr val="bg2">
                    <a:lumMod val="50000"/>
                  </a:schemeClr>
                </a:solidFill>
              </a:rPr>
              <a:t>[H-</a:t>
            </a:r>
            <a:r>
              <a:rPr lang="en-US" sz="1050" dirty="0" err="1">
                <a:solidFill>
                  <a:schemeClr val="bg2">
                    <a:lumMod val="50000"/>
                  </a:schemeClr>
                </a:solidFill>
              </a:rPr>
              <a:t>Steurer</a:t>
            </a:r>
            <a:r>
              <a:rPr lang="en-US" sz="1050" dirty="0">
                <a:solidFill>
                  <a:schemeClr val="bg2">
                    <a:lumMod val="50000"/>
                  </a:schemeClr>
                </a:solidFill>
              </a:rPr>
              <a:t> FOCS 17]</a:t>
            </a:r>
          </a:p>
          <a:p>
            <a:r>
              <a:rPr lang="en-US" sz="1050" dirty="0">
                <a:solidFill>
                  <a:schemeClr val="bg2">
                    <a:lumMod val="50000"/>
                  </a:schemeClr>
                </a:solidFill>
              </a:rPr>
              <a:t>[</a:t>
            </a:r>
            <a:r>
              <a:rPr lang="en-US" sz="1050" b="1" dirty="0">
                <a:solidFill>
                  <a:schemeClr val="bg2">
                    <a:lumMod val="50000"/>
                  </a:schemeClr>
                </a:solidFill>
              </a:rPr>
              <a:t>H</a:t>
            </a:r>
            <a:r>
              <a:rPr lang="en-US" sz="1050" dirty="0">
                <a:solidFill>
                  <a:schemeClr val="bg2">
                    <a:lumMod val="50000"/>
                  </a:schemeClr>
                </a:solidFill>
              </a:rPr>
              <a:t>-Li COLT 19]</a:t>
            </a:r>
          </a:p>
        </p:txBody>
      </p:sp>
      <p:sp>
        <p:nvSpPr>
          <p:cNvPr id="9" name="Oval 8">
            <a:extLst>
              <a:ext uri="{FF2B5EF4-FFF2-40B4-BE49-F238E27FC236}">
                <a16:creationId xmlns:a16="http://schemas.microsoft.com/office/drawing/2014/main" id="{222CACAF-5C70-43B6-9B43-B45D061D7B4F}"/>
              </a:ext>
            </a:extLst>
          </p:cNvPr>
          <p:cNvSpPr/>
          <p:nvPr/>
        </p:nvSpPr>
        <p:spPr>
          <a:xfrm>
            <a:off x="322102" y="4711753"/>
            <a:ext cx="1892688" cy="1892688"/>
          </a:xfrm>
          <a:prstGeom prst="ellipse">
            <a:avLst/>
          </a:prstGeom>
          <a:solidFill>
            <a:srgbClr val="F8F8F8">
              <a:alpha val="89804"/>
            </a:srgb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3">
                    <a:lumMod val="75000"/>
                  </a:schemeClr>
                </a:solidFill>
                <a:latin typeface="+mj-lt"/>
              </a:rPr>
              <a:t>Combinatorics, Combinatorial Optimization</a:t>
            </a:r>
          </a:p>
          <a:p>
            <a:pPr algn="ctr"/>
            <a:endParaRPr lang="en-US" sz="1400" b="1" dirty="0">
              <a:solidFill>
                <a:schemeClr val="accent3">
                  <a:lumMod val="75000"/>
                </a:schemeClr>
              </a:solidFill>
            </a:endParaRPr>
          </a:p>
          <a:p>
            <a:pPr algn="ctr"/>
            <a:r>
              <a:rPr lang="en-US" sz="1400" dirty="0">
                <a:solidFill>
                  <a:schemeClr val="bg2">
                    <a:lumMod val="50000"/>
                  </a:schemeClr>
                </a:solidFill>
              </a:rPr>
              <a:t>[</a:t>
            </a:r>
            <a:r>
              <a:rPr lang="en-US" sz="1400" b="1" dirty="0">
                <a:solidFill>
                  <a:schemeClr val="bg2">
                    <a:lumMod val="50000"/>
                  </a:schemeClr>
                </a:solidFill>
              </a:rPr>
              <a:t>H-</a:t>
            </a:r>
            <a:r>
              <a:rPr lang="en-US" sz="1400" dirty="0">
                <a:solidFill>
                  <a:schemeClr val="bg2">
                    <a:lumMod val="50000"/>
                  </a:schemeClr>
                </a:solidFill>
              </a:rPr>
              <a:t>Schramm-</a:t>
            </a:r>
            <a:r>
              <a:rPr lang="en-US" sz="1400" dirty="0" err="1">
                <a:solidFill>
                  <a:schemeClr val="bg2">
                    <a:lumMod val="50000"/>
                  </a:schemeClr>
                </a:solidFill>
              </a:rPr>
              <a:t>Trevisan</a:t>
            </a:r>
            <a:r>
              <a:rPr lang="en-US" sz="1400" dirty="0">
                <a:solidFill>
                  <a:schemeClr val="bg2">
                    <a:lumMod val="50000"/>
                  </a:schemeClr>
                </a:solidFill>
              </a:rPr>
              <a:t> 20]</a:t>
            </a:r>
          </a:p>
        </p:txBody>
      </p:sp>
      <p:sp>
        <p:nvSpPr>
          <p:cNvPr id="10" name="Oval 9">
            <a:extLst>
              <a:ext uri="{FF2B5EF4-FFF2-40B4-BE49-F238E27FC236}">
                <a16:creationId xmlns:a16="http://schemas.microsoft.com/office/drawing/2014/main" id="{4C2B47A0-E1E0-41FD-803F-05DB54592D44}"/>
              </a:ext>
            </a:extLst>
          </p:cNvPr>
          <p:cNvSpPr/>
          <p:nvPr/>
        </p:nvSpPr>
        <p:spPr>
          <a:xfrm>
            <a:off x="6887452" y="4547041"/>
            <a:ext cx="2057400" cy="2057400"/>
          </a:xfrm>
          <a:prstGeom prst="ellipse">
            <a:avLst/>
          </a:prstGeom>
          <a:solidFill>
            <a:srgbClr val="F8F8F8">
              <a:alpha val="89804"/>
            </a:srgb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3">
                    <a:lumMod val="75000"/>
                  </a:schemeClr>
                </a:solidFill>
                <a:latin typeface="+mj-lt"/>
              </a:rPr>
              <a:t>Cryptography</a:t>
            </a:r>
          </a:p>
          <a:p>
            <a:pPr algn="ctr"/>
            <a:endParaRPr lang="en-US" sz="1600" dirty="0">
              <a:solidFill>
                <a:schemeClr val="accent3">
                  <a:lumMod val="75000"/>
                </a:schemeClr>
              </a:solidFill>
            </a:endParaRPr>
          </a:p>
          <a:p>
            <a:pPr algn="ctr"/>
            <a:r>
              <a:rPr lang="en-US" sz="1600" dirty="0">
                <a:solidFill>
                  <a:schemeClr val="bg2">
                    <a:lumMod val="50000"/>
                  </a:schemeClr>
                </a:solidFill>
              </a:rPr>
              <a:t>[Barak-</a:t>
            </a:r>
            <a:r>
              <a:rPr lang="en-US" sz="1600" b="1" dirty="0">
                <a:solidFill>
                  <a:schemeClr val="bg2">
                    <a:lumMod val="50000"/>
                  </a:schemeClr>
                </a:solidFill>
              </a:rPr>
              <a:t>H-</a:t>
            </a:r>
            <a:r>
              <a:rPr lang="en-US" sz="1600" dirty="0">
                <a:solidFill>
                  <a:schemeClr val="bg2">
                    <a:lumMod val="50000"/>
                  </a:schemeClr>
                </a:solidFill>
              </a:rPr>
              <a:t>Jain-Kothari-</a:t>
            </a:r>
            <a:r>
              <a:rPr lang="en-US" sz="1600" dirty="0" err="1">
                <a:solidFill>
                  <a:schemeClr val="bg2">
                    <a:lumMod val="50000"/>
                  </a:schemeClr>
                </a:solidFill>
              </a:rPr>
              <a:t>Sahai</a:t>
            </a:r>
            <a:r>
              <a:rPr lang="en-US" sz="1600" dirty="0">
                <a:solidFill>
                  <a:schemeClr val="bg2">
                    <a:lumMod val="50000"/>
                  </a:schemeClr>
                </a:solidFill>
              </a:rPr>
              <a:t> </a:t>
            </a:r>
            <a:r>
              <a:rPr lang="en-US" sz="1600" dirty="0" err="1">
                <a:solidFill>
                  <a:schemeClr val="bg2">
                    <a:lumMod val="50000"/>
                  </a:schemeClr>
                </a:solidFill>
              </a:rPr>
              <a:t>Eurocrypt</a:t>
            </a:r>
            <a:r>
              <a:rPr lang="en-US" sz="1600" dirty="0">
                <a:solidFill>
                  <a:schemeClr val="bg2">
                    <a:lumMod val="50000"/>
                  </a:schemeClr>
                </a:solidFill>
              </a:rPr>
              <a:t> 19]</a:t>
            </a:r>
          </a:p>
        </p:txBody>
      </p:sp>
      <p:sp>
        <p:nvSpPr>
          <p:cNvPr id="3" name="Slide Number Placeholder 2">
            <a:extLst>
              <a:ext uri="{FF2B5EF4-FFF2-40B4-BE49-F238E27FC236}">
                <a16:creationId xmlns:a16="http://schemas.microsoft.com/office/drawing/2014/main" id="{46FB0BAF-5C41-4E99-992F-8DCC1463ED71}"/>
              </a:ext>
            </a:extLst>
          </p:cNvPr>
          <p:cNvSpPr>
            <a:spLocks noGrp="1"/>
          </p:cNvSpPr>
          <p:nvPr>
            <p:ph type="sldNum" sz="quarter" idx="12"/>
          </p:nvPr>
        </p:nvSpPr>
        <p:spPr/>
        <p:txBody>
          <a:bodyPr/>
          <a:lstStyle/>
          <a:p>
            <a:fld id="{ED922394-96B1-4130-9F58-06B799E76477}" type="slidenum">
              <a:rPr lang="en-US" smtClean="0"/>
              <a:t>58</a:t>
            </a:fld>
            <a:endParaRPr lang="en-US"/>
          </a:p>
        </p:txBody>
      </p:sp>
    </p:spTree>
    <p:extLst>
      <p:ext uri="{BB962C8B-B14F-4D97-AF65-F5344CB8AC3E}">
        <p14:creationId xmlns:p14="http://schemas.microsoft.com/office/powerpoint/2010/main" val="208245626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ADEE-EC4A-410B-984A-7DDCF874ED42}"/>
              </a:ext>
            </a:extLst>
          </p:cNvPr>
          <p:cNvSpPr>
            <a:spLocks noGrp="1"/>
          </p:cNvSpPr>
          <p:nvPr>
            <p:ph type="title"/>
          </p:nvPr>
        </p:nvSpPr>
        <p:spPr>
          <a:xfrm>
            <a:off x="342900" y="2574926"/>
            <a:ext cx="1781175" cy="1325563"/>
          </a:xfrm>
        </p:spPr>
        <p:txBody>
          <a:bodyPr/>
          <a:lstStyle/>
          <a:p>
            <a:r>
              <a:rPr lang="en-US" dirty="0"/>
              <a:t>Future Work</a:t>
            </a:r>
          </a:p>
        </p:txBody>
      </p:sp>
      <p:pic>
        <p:nvPicPr>
          <p:cNvPr id="205" name="Picture 204">
            <a:extLst>
              <a:ext uri="{FF2B5EF4-FFF2-40B4-BE49-F238E27FC236}">
                <a16:creationId xmlns:a16="http://schemas.microsoft.com/office/drawing/2014/main" id="{8B3C2E03-1449-492D-8C75-D28F05F33056}"/>
              </a:ext>
            </a:extLst>
          </p:cNvPr>
          <p:cNvPicPr>
            <a:picLocks noChangeAspect="1"/>
          </p:cNvPicPr>
          <p:nvPr/>
        </p:nvPicPr>
        <p:blipFill>
          <a:blip r:embed="rId3"/>
          <a:stretch>
            <a:fillRect/>
          </a:stretch>
        </p:blipFill>
        <p:spPr>
          <a:xfrm>
            <a:off x="2495531" y="0"/>
            <a:ext cx="6648469" cy="7002891"/>
          </a:xfrm>
          <a:prstGeom prst="rect">
            <a:avLst/>
          </a:prstGeom>
        </p:spPr>
      </p:pic>
      <p:sp>
        <p:nvSpPr>
          <p:cNvPr id="3" name="Slide Number Placeholder 2">
            <a:extLst>
              <a:ext uri="{FF2B5EF4-FFF2-40B4-BE49-F238E27FC236}">
                <a16:creationId xmlns:a16="http://schemas.microsoft.com/office/drawing/2014/main" id="{6A0B767F-C667-4680-BE70-28CF80D8ACF4}"/>
              </a:ext>
            </a:extLst>
          </p:cNvPr>
          <p:cNvSpPr>
            <a:spLocks noGrp="1"/>
          </p:cNvSpPr>
          <p:nvPr>
            <p:ph type="sldNum" sz="quarter" idx="12"/>
          </p:nvPr>
        </p:nvSpPr>
        <p:spPr/>
        <p:txBody>
          <a:bodyPr/>
          <a:lstStyle/>
          <a:p>
            <a:fld id="{ED922394-96B1-4130-9F58-06B799E76477}" type="slidenum">
              <a:rPr lang="en-US" smtClean="0"/>
              <a:t>59</a:t>
            </a:fld>
            <a:endParaRPr lang="en-US"/>
          </a:p>
        </p:txBody>
      </p:sp>
    </p:spTree>
    <p:extLst>
      <p:ext uri="{BB962C8B-B14F-4D97-AF65-F5344CB8AC3E}">
        <p14:creationId xmlns:p14="http://schemas.microsoft.com/office/powerpoint/2010/main" val="958319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936911-1A59-4806-9B98-6A34D00DAB39}"/>
              </a:ext>
            </a:extLst>
          </p:cNvPr>
          <p:cNvSpPr>
            <a:spLocks noGrp="1"/>
          </p:cNvSpPr>
          <p:nvPr>
            <p:ph type="title"/>
          </p:nvPr>
        </p:nvSpPr>
        <p:spPr>
          <a:xfrm>
            <a:off x="201928" y="243206"/>
            <a:ext cx="4311349" cy="1325563"/>
          </a:xfrm>
        </p:spPr>
        <p:txBody>
          <a:bodyPr>
            <a:normAutofit/>
          </a:bodyPr>
          <a:lstStyle/>
          <a:p>
            <a:r>
              <a:rPr lang="en-US" sz="3600" dirty="0"/>
              <a:t>Algorithmic Statistics</a:t>
            </a:r>
            <a:br>
              <a:rPr lang="en-US" sz="3600" dirty="0"/>
            </a:br>
            <a:r>
              <a:rPr lang="en-US" sz="3200" i="1" dirty="0"/>
              <a:t>State of the Field</a:t>
            </a:r>
          </a:p>
        </p:txBody>
      </p:sp>
      <p:sp>
        <p:nvSpPr>
          <p:cNvPr id="5" name="TextBox 4">
            <a:extLst>
              <a:ext uri="{FF2B5EF4-FFF2-40B4-BE49-F238E27FC236}">
                <a16:creationId xmlns:a16="http://schemas.microsoft.com/office/drawing/2014/main" id="{342FCB04-5BBA-4A36-9441-3554589940A4}"/>
              </a:ext>
            </a:extLst>
          </p:cNvPr>
          <p:cNvSpPr txBox="1"/>
          <p:nvPr/>
        </p:nvSpPr>
        <p:spPr>
          <a:xfrm>
            <a:off x="201928" y="1472034"/>
            <a:ext cx="3528894" cy="461665"/>
          </a:xfrm>
          <a:prstGeom prst="rect">
            <a:avLst/>
          </a:prstGeom>
          <a:noFill/>
        </p:spPr>
        <p:txBody>
          <a:bodyPr wrap="square" rtlCol="0">
            <a:spAutoFit/>
          </a:bodyPr>
          <a:lstStyle/>
          <a:p>
            <a:r>
              <a:rPr lang="en-US" sz="2400" dirty="0"/>
              <a:t>Islands of </a:t>
            </a:r>
            <a:r>
              <a:rPr lang="en-US" sz="2400" b="1" dirty="0"/>
              <a:t>great success</a:t>
            </a:r>
          </a:p>
        </p:txBody>
      </p:sp>
      <p:sp>
        <p:nvSpPr>
          <p:cNvPr id="6" name="TextBox 5">
            <a:extLst>
              <a:ext uri="{FF2B5EF4-FFF2-40B4-BE49-F238E27FC236}">
                <a16:creationId xmlns:a16="http://schemas.microsoft.com/office/drawing/2014/main" id="{AC23611C-CAAC-428E-8093-808333D6DFBC}"/>
              </a:ext>
            </a:extLst>
          </p:cNvPr>
          <p:cNvSpPr txBox="1"/>
          <p:nvPr/>
        </p:nvSpPr>
        <p:spPr>
          <a:xfrm>
            <a:off x="364254" y="1879715"/>
            <a:ext cx="3775483"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2">
                    <a:lumMod val="75000"/>
                  </a:schemeClr>
                </a:solidFill>
              </a:rPr>
              <a:t>ordinary least squares regression</a:t>
            </a:r>
          </a:p>
          <a:p>
            <a:pPr marL="285750" indent="-285750">
              <a:buFont typeface="Arial" panose="020B0604020202020204" pitchFamily="34" charset="0"/>
              <a:buChar char="•"/>
            </a:pPr>
            <a:r>
              <a:rPr lang="en-US" dirty="0">
                <a:solidFill>
                  <a:schemeClr val="accent2">
                    <a:lumMod val="75000"/>
                  </a:schemeClr>
                </a:solidFill>
              </a:rPr>
              <a:t>LASSO/L1 minimization</a:t>
            </a:r>
          </a:p>
          <a:p>
            <a:pPr marL="285750" indent="-285750">
              <a:buFont typeface="Arial" panose="020B0604020202020204" pitchFamily="34" charset="0"/>
              <a:buChar char="•"/>
            </a:pPr>
            <a:r>
              <a:rPr lang="en-US" dirty="0">
                <a:solidFill>
                  <a:schemeClr val="accent2">
                    <a:lumMod val="75000"/>
                  </a:schemeClr>
                </a:solidFill>
              </a:rPr>
              <a:t>tensors/method of moments</a:t>
            </a:r>
          </a:p>
          <a:p>
            <a:pPr marL="285750" indent="-285750">
              <a:buFont typeface="Arial" panose="020B0604020202020204" pitchFamily="34" charset="0"/>
              <a:buChar char="•"/>
            </a:pPr>
            <a:r>
              <a:rPr lang="en-US" dirty="0">
                <a:solidFill>
                  <a:schemeClr val="accent2">
                    <a:lumMod val="75000"/>
                  </a:schemeClr>
                </a:solidFill>
              </a:rPr>
              <a:t>…</a:t>
            </a:r>
          </a:p>
        </p:txBody>
      </p:sp>
      <p:sp>
        <p:nvSpPr>
          <p:cNvPr id="7" name="TextBox 6">
            <a:extLst>
              <a:ext uri="{FF2B5EF4-FFF2-40B4-BE49-F238E27FC236}">
                <a16:creationId xmlns:a16="http://schemas.microsoft.com/office/drawing/2014/main" id="{C9E08C83-2190-49C0-8E90-700AD2B06D45}"/>
              </a:ext>
            </a:extLst>
          </p:cNvPr>
          <p:cNvSpPr txBox="1"/>
          <p:nvPr/>
        </p:nvSpPr>
        <p:spPr>
          <a:xfrm>
            <a:off x="201928" y="3250664"/>
            <a:ext cx="4820448" cy="430887"/>
          </a:xfrm>
          <a:prstGeom prst="rect">
            <a:avLst/>
          </a:prstGeom>
          <a:noFill/>
        </p:spPr>
        <p:txBody>
          <a:bodyPr wrap="square" rtlCol="0">
            <a:spAutoFit/>
          </a:bodyPr>
          <a:lstStyle/>
          <a:p>
            <a:r>
              <a:rPr lang="en-US" sz="2200" dirty="0"/>
              <a:t>Surrounded by </a:t>
            </a:r>
            <a:r>
              <a:rPr lang="en-US" sz="2200" b="1" dirty="0"/>
              <a:t>vast unexplored terrain:</a:t>
            </a:r>
          </a:p>
        </p:txBody>
      </p:sp>
      <p:sp>
        <p:nvSpPr>
          <p:cNvPr id="8" name="Rectangle: Rounded Corners 7">
            <a:extLst>
              <a:ext uri="{FF2B5EF4-FFF2-40B4-BE49-F238E27FC236}">
                <a16:creationId xmlns:a16="http://schemas.microsoft.com/office/drawing/2014/main" id="{F7CEBC5E-2731-48B5-87B0-52EB6480B207}"/>
              </a:ext>
            </a:extLst>
          </p:cNvPr>
          <p:cNvSpPr/>
          <p:nvPr/>
        </p:nvSpPr>
        <p:spPr>
          <a:xfrm>
            <a:off x="364255" y="4206755"/>
            <a:ext cx="8151095" cy="2313381"/>
          </a:xfrm>
          <a:prstGeom prst="round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Numerous </a:t>
            </a:r>
            <a:r>
              <a:rPr lang="en-US" sz="2400" b="1" dirty="0">
                <a:solidFill>
                  <a:schemeClr val="tx1"/>
                </a:solidFill>
              </a:rPr>
              <a:t>basic unsolved algorithms problems</a:t>
            </a:r>
            <a:endParaRPr lang="en-US" sz="2400" i="1" dirty="0">
              <a:solidFill>
                <a:schemeClr val="tx1"/>
              </a:solidFill>
            </a:endParaRPr>
          </a:p>
          <a:p>
            <a:endParaRPr lang="en-US" sz="2400" b="1" dirty="0">
              <a:solidFill>
                <a:schemeClr val="tx1"/>
              </a:solidFill>
            </a:endParaRPr>
          </a:p>
          <a:p>
            <a:r>
              <a:rPr lang="en-US" sz="2400" dirty="0">
                <a:solidFill>
                  <a:schemeClr val="accent1"/>
                </a:solidFill>
              </a:rPr>
              <a:t>General-purpose algorithm-design principles?</a:t>
            </a:r>
          </a:p>
          <a:p>
            <a:r>
              <a:rPr lang="en-US" sz="2400" dirty="0">
                <a:solidFill>
                  <a:schemeClr val="accent1"/>
                </a:solidFill>
              </a:rPr>
              <a:t> </a:t>
            </a:r>
          </a:p>
          <a:p>
            <a:r>
              <a:rPr lang="en-US" sz="2400" dirty="0">
                <a:solidFill>
                  <a:schemeClr val="accent5"/>
                </a:solidFill>
              </a:rPr>
              <a:t>Computational hardness?</a:t>
            </a:r>
          </a:p>
        </p:txBody>
      </p:sp>
      <p:pic>
        <p:nvPicPr>
          <p:cNvPr id="9" name="Picture 4">
            <a:extLst>
              <a:ext uri="{FF2B5EF4-FFF2-40B4-BE49-F238E27FC236}">
                <a16:creationId xmlns:a16="http://schemas.microsoft.com/office/drawing/2014/main" id="{9C8910DB-2330-411E-BD3E-01072FE9C6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6" t="10912" r="51143" b="23991"/>
          <a:stretch/>
        </p:blipFill>
        <p:spPr bwMode="auto">
          <a:xfrm>
            <a:off x="5250853" y="387667"/>
            <a:ext cx="3303309" cy="3454865"/>
          </a:xfrm>
          <a:prstGeom prst="rect">
            <a:avLst/>
          </a:prstGeom>
          <a:noFill/>
          <a:ln w="38100">
            <a:solidFill>
              <a:schemeClr val="bg2">
                <a:lumMod val="50000"/>
              </a:schemeClr>
            </a:solidFill>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832E244-8CF2-43F6-AFC9-0F179D8BCB91}"/>
              </a:ext>
            </a:extLst>
          </p:cNvPr>
          <p:cNvSpPr>
            <a:spLocks noGrp="1"/>
          </p:cNvSpPr>
          <p:nvPr>
            <p:ph type="sldNum" sz="quarter" idx="12"/>
          </p:nvPr>
        </p:nvSpPr>
        <p:spPr/>
        <p:txBody>
          <a:bodyPr/>
          <a:lstStyle/>
          <a:p>
            <a:fld id="{ED922394-96B1-4130-9F58-06B799E76477}" type="slidenum">
              <a:rPr lang="en-US" smtClean="0"/>
              <a:t>6</a:t>
            </a:fld>
            <a:endParaRPr lang="en-US"/>
          </a:p>
        </p:txBody>
      </p:sp>
    </p:spTree>
    <p:extLst>
      <p:ext uri="{BB962C8B-B14F-4D97-AF65-F5344CB8AC3E}">
        <p14:creationId xmlns:p14="http://schemas.microsoft.com/office/powerpoint/2010/main" val="397512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ADEE-EC4A-410B-984A-7DDCF874ED42}"/>
              </a:ext>
            </a:extLst>
          </p:cNvPr>
          <p:cNvSpPr>
            <a:spLocks noGrp="1"/>
          </p:cNvSpPr>
          <p:nvPr>
            <p:ph type="title"/>
          </p:nvPr>
        </p:nvSpPr>
        <p:spPr>
          <a:xfrm>
            <a:off x="342900" y="2574926"/>
            <a:ext cx="1781175" cy="1325563"/>
          </a:xfrm>
        </p:spPr>
        <p:txBody>
          <a:bodyPr/>
          <a:lstStyle/>
          <a:p>
            <a:r>
              <a:rPr lang="en-US" dirty="0"/>
              <a:t>Future Work</a:t>
            </a:r>
          </a:p>
        </p:txBody>
      </p:sp>
      <p:pic>
        <p:nvPicPr>
          <p:cNvPr id="7" name="Picture 6">
            <a:extLst>
              <a:ext uri="{FF2B5EF4-FFF2-40B4-BE49-F238E27FC236}">
                <a16:creationId xmlns:a16="http://schemas.microsoft.com/office/drawing/2014/main" id="{7D7F18C9-7684-4F28-908A-A85056B5CD3E}"/>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2502972" y="-39253"/>
            <a:ext cx="6612767" cy="6967728"/>
          </a:xfrm>
          <a:prstGeom prst="rect">
            <a:avLst/>
          </a:prstGeom>
        </p:spPr>
      </p:pic>
      <p:sp>
        <p:nvSpPr>
          <p:cNvPr id="3" name="Slide Number Placeholder 2">
            <a:extLst>
              <a:ext uri="{FF2B5EF4-FFF2-40B4-BE49-F238E27FC236}">
                <a16:creationId xmlns:a16="http://schemas.microsoft.com/office/drawing/2014/main" id="{1DE5D4FB-AAD7-48C3-BE90-37187031F4AF}"/>
              </a:ext>
            </a:extLst>
          </p:cNvPr>
          <p:cNvSpPr>
            <a:spLocks noGrp="1"/>
          </p:cNvSpPr>
          <p:nvPr>
            <p:ph type="sldNum" sz="quarter" idx="12"/>
          </p:nvPr>
        </p:nvSpPr>
        <p:spPr/>
        <p:txBody>
          <a:bodyPr/>
          <a:lstStyle/>
          <a:p>
            <a:fld id="{ED922394-96B1-4130-9F58-06B799E76477}" type="slidenum">
              <a:rPr lang="en-US" smtClean="0"/>
              <a:t>60</a:t>
            </a:fld>
            <a:endParaRPr lang="en-US"/>
          </a:p>
        </p:txBody>
      </p:sp>
    </p:spTree>
    <p:extLst>
      <p:ext uri="{BB962C8B-B14F-4D97-AF65-F5344CB8AC3E}">
        <p14:creationId xmlns:p14="http://schemas.microsoft.com/office/powerpoint/2010/main" val="32073425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5177C-EDE8-47F2-BED9-C72432472A47}"/>
              </a:ext>
            </a:extLst>
          </p:cNvPr>
          <p:cNvSpPr>
            <a:spLocks noGrp="1"/>
          </p:cNvSpPr>
          <p:nvPr>
            <p:ph type="title"/>
          </p:nvPr>
        </p:nvSpPr>
        <p:spPr>
          <a:xfrm>
            <a:off x="3385660" y="672238"/>
            <a:ext cx="2035036" cy="1132006"/>
          </a:xfrm>
        </p:spPr>
        <p:txBody>
          <a:bodyPr>
            <a:normAutofit/>
          </a:bodyPr>
          <a:lstStyle/>
          <a:p>
            <a:pPr algn="ctr"/>
            <a:r>
              <a:rPr lang="en-US" sz="3600" dirty="0"/>
              <a:t>Thanks!</a:t>
            </a:r>
          </a:p>
        </p:txBody>
      </p:sp>
      <p:pic>
        <p:nvPicPr>
          <p:cNvPr id="1026" name="Picture 2" descr="Picture">
            <a:extLst>
              <a:ext uri="{FF2B5EF4-FFF2-40B4-BE49-F238E27FC236}">
                <a16:creationId xmlns:a16="http://schemas.microsoft.com/office/drawing/2014/main" id="{0156A333-EACC-4561-A3A5-10A093BEC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721" y="470937"/>
            <a:ext cx="1017568" cy="14441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arun kathuria">
            <a:extLst>
              <a:ext uri="{FF2B5EF4-FFF2-40B4-BE49-F238E27FC236}">
                <a16:creationId xmlns:a16="http://schemas.microsoft.com/office/drawing/2014/main" id="{86E3C5E7-C657-4409-8806-9834DBE2E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98" y="2588359"/>
            <a:ext cx="981557" cy="1352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002 (5K)">
            <a:extLst>
              <a:ext uri="{FF2B5EF4-FFF2-40B4-BE49-F238E27FC236}">
                <a16:creationId xmlns:a16="http://schemas.microsoft.com/office/drawing/2014/main" id="{017915BD-9627-4800-94A0-CC45CEE7B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1426" y="2588358"/>
            <a:ext cx="1010712" cy="13476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nilesh tripuraneni">
            <a:extLst>
              <a:ext uri="{FF2B5EF4-FFF2-40B4-BE49-F238E27FC236}">
                <a16:creationId xmlns:a16="http://schemas.microsoft.com/office/drawing/2014/main" id="{3D5BEDAA-49B6-47A2-B6B8-28186A4022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4042" y="4610899"/>
            <a:ext cx="1105569" cy="141825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yihe dong">
            <a:extLst>
              <a:ext uri="{FF2B5EF4-FFF2-40B4-BE49-F238E27FC236}">
                <a16:creationId xmlns:a16="http://schemas.microsoft.com/office/drawing/2014/main" id="{80A0DC77-5C58-4F79-AA1C-94713E0C08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8535" y="562946"/>
            <a:ext cx="1487318" cy="135210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jerry li">
            <a:extLst>
              <a:ext uri="{FF2B5EF4-FFF2-40B4-BE49-F238E27FC236}">
                <a16:creationId xmlns:a16="http://schemas.microsoft.com/office/drawing/2014/main" id="{A39E979C-3C16-414E-965C-D7FEB76A06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4942" y="2570069"/>
            <a:ext cx="1153182" cy="136590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pravesh kothari">
            <a:extLst>
              <a:ext uri="{FF2B5EF4-FFF2-40B4-BE49-F238E27FC236}">
                <a16:creationId xmlns:a16="http://schemas.microsoft.com/office/drawing/2014/main" id="{41613BFB-6AA8-4980-A65F-6EEDA94663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5838" y="2588359"/>
            <a:ext cx="1138393" cy="136607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tselil schramm">
            <a:extLst>
              <a:ext uri="{FF2B5EF4-FFF2-40B4-BE49-F238E27FC236}">
                <a16:creationId xmlns:a16="http://schemas.microsoft.com/office/drawing/2014/main" id="{C3478E84-B23F-4D77-8239-790D29B25F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6962" y="4612351"/>
            <a:ext cx="1438226" cy="143822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aaron potechin">
            <a:extLst>
              <a:ext uri="{FF2B5EF4-FFF2-40B4-BE49-F238E27FC236}">
                <a16:creationId xmlns:a16="http://schemas.microsoft.com/office/drawing/2014/main" id="{61517966-534F-4863-9CB6-BC657E80BB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0455" y="2570069"/>
            <a:ext cx="920875" cy="137510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david steurer">
            <a:extLst>
              <a:ext uri="{FF2B5EF4-FFF2-40B4-BE49-F238E27FC236}">
                <a16:creationId xmlns:a16="http://schemas.microsoft.com/office/drawing/2014/main" id="{AC3BFC5D-87BA-4981-8F74-7A25308100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7573" y="4633283"/>
            <a:ext cx="944535" cy="141729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boaz barak">
            <a:extLst>
              <a:ext uri="{FF2B5EF4-FFF2-40B4-BE49-F238E27FC236}">
                <a16:creationId xmlns:a16="http://schemas.microsoft.com/office/drawing/2014/main" id="{021BFA58-E3C3-41DB-A31A-C8CC74C310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411" y="476827"/>
            <a:ext cx="1079003" cy="143822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ankur moitra">
            <a:extLst>
              <a:ext uri="{FF2B5EF4-FFF2-40B4-BE49-F238E27FC236}">
                <a16:creationId xmlns:a16="http://schemas.microsoft.com/office/drawing/2014/main" id="{66ABD6A1-F4D1-4B3B-BCCE-F703CA98644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37698" y="2570069"/>
            <a:ext cx="1191112" cy="137510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jon kelner">
            <a:extLst>
              <a:ext uri="{FF2B5EF4-FFF2-40B4-BE49-F238E27FC236}">
                <a16:creationId xmlns:a16="http://schemas.microsoft.com/office/drawing/2014/main" id="{CB716E20-9D56-4E18-905F-DD2A19081C8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05888" y="2588359"/>
            <a:ext cx="1352107" cy="135210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luca trevisan">
            <a:extLst>
              <a:ext uri="{FF2B5EF4-FFF2-40B4-BE49-F238E27FC236}">
                <a16:creationId xmlns:a16="http://schemas.microsoft.com/office/drawing/2014/main" id="{36551BEE-1F61-49BB-98F7-4D6B71BC09B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4045" r="25605"/>
          <a:stretch/>
        </p:blipFill>
        <p:spPr bwMode="auto">
          <a:xfrm>
            <a:off x="5806033" y="4612351"/>
            <a:ext cx="1304314" cy="143822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5974E94F-0243-41E3-9553-81BD8F90D78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69113" y="4612351"/>
            <a:ext cx="944535" cy="141680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AFB322E7-3EAD-49D5-8C58-7D6F7D98EEE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8866" y="4612351"/>
            <a:ext cx="824171" cy="1416803"/>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556E4ED1-34E3-4419-8EAD-76195EBE42E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58341" y="561429"/>
            <a:ext cx="1296023" cy="135362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0E5212D-434D-4075-858C-CA784F411BE1}"/>
              </a:ext>
            </a:extLst>
          </p:cNvPr>
          <p:cNvSpPr>
            <a:spLocks noGrp="1"/>
          </p:cNvSpPr>
          <p:nvPr>
            <p:ph type="sldNum" sz="quarter" idx="12"/>
          </p:nvPr>
        </p:nvSpPr>
        <p:spPr>
          <a:xfrm>
            <a:off x="-269834" y="6936796"/>
            <a:ext cx="2057400" cy="365125"/>
          </a:xfrm>
        </p:spPr>
        <p:txBody>
          <a:bodyPr/>
          <a:lstStyle/>
          <a:p>
            <a:fld id="{ED922394-96B1-4130-9F58-06B799E76477}" type="slidenum">
              <a:rPr lang="en-US" smtClean="0"/>
              <a:t>61</a:t>
            </a:fld>
            <a:endParaRPr lang="en-US"/>
          </a:p>
        </p:txBody>
      </p:sp>
    </p:spTree>
    <p:extLst>
      <p:ext uri="{BB962C8B-B14F-4D97-AF65-F5344CB8AC3E}">
        <p14:creationId xmlns:p14="http://schemas.microsoft.com/office/powerpoint/2010/main" val="919704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936911-1A59-4806-9B98-6A34D00DAB39}"/>
              </a:ext>
            </a:extLst>
          </p:cNvPr>
          <p:cNvSpPr>
            <a:spLocks noGrp="1"/>
          </p:cNvSpPr>
          <p:nvPr>
            <p:ph type="title"/>
          </p:nvPr>
        </p:nvSpPr>
        <p:spPr>
          <a:xfrm>
            <a:off x="201928" y="243206"/>
            <a:ext cx="4311349" cy="1325563"/>
          </a:xfrm>
        </p:spPr>
        <p:txBody>
          <a:bodyPr>
            <a:normAutofit/>
          </a:bodyPr>
          <a:lstStyle/>
          <a:p>
            <a:r>
              <a:rPr lang="en-US" sz="3600" dirty="0"/>
              <a:t>Algorithmic Statistics</a:t>
            </a:r>
            <a:br>
              <a:rPr lang="en-US" sz="3600" dirty="0"/>
            </a:br>
            <a:r>
              <a:rPr lang="en-US" sz="3200" i="1" dirty="0"/>
              <a:t>State of the Field</a:t>
            </a:r>
          </a:p>
        </p:txBody>
      </p:sp>
      <p:sp>
        <p:nvSpPr>
          <p:cNvPr id="5" name="TextBox 4">
            <a:extLst>
              <a:ext uri="{FF2B5EF4-FFF2-40B4-BE49-F238E27FC236}">
                <a16:creationId xmlns:a16="http://schemas.microsoft.com/office/drawing/2014/main" id="{342FCB04-5BBA-4A36-9441-3554589940A4}"/>
              </a:ext>
            </a:extLst>
          </p:cNvPr>
          <p:cNvSpPr txBox="1"/>
          <p:nvPr/>
        </p:nvSpPr>
        <p:spPr>
          <a:xfrm>
            <a:off x="201928" y="1472034"/>
            <a:ext cx="3528894" cy="461665"/>
          </a:xfrm>
          <a:prstGeom prst="rect">
            <a:avLst/>
          </a:prstGeom>
          <a:noFill/>
        </p:spPr>
        <p:txBody>
          <a:bodyPr wrap="square" rtlCol="0">
            <a:spAutoFit/>
          </a:bodyPr>
          <a:lstStyle/>
          <a:p>
            <a:r>
              <a:rPr lang="en-US" sz="2400" dirty="0"/>
              <a:t>Islands of </a:t>
            </a:r>
            <a:r>
              <a:rPr lang="en-US" sz="2400" b="1" dirty="0"/>
              <a:t>great success</a:t>
            </a:r>
          </a:p>
        </p:txBody>
      </p:sp>
      <p:sp>
        <p:nvSpPr>
          <p:cNvPr id="6" name="TextBox 5">
            <a:extLst>
              <a:ext uri="{FF2B5EF4-FFF2-40B4-BE49-F238E27FC236}">
                <a16:creationId xmlns:a16="http://schemas.microsoft.com/office/drawing/2014/main" id="{AC23611C-CAAC-428E-8093-808333D6DFBC}"/>
              </a:ext>
            </a:extLst>
          </p:cNvPr>
          <p:cNvSpPr txBox="1"/>
          <p:nvPr/>
        </p:nvSpPr>
        <p:spPr>
          <a:xfrm>
            <a:off x="364254" y="1879715"/>
            <a:ext cx="3775483"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2">
                    <a:lumMod val="75000"/>
                  </a:schemeClr>
                </a:solidFill>
              </a:rPr>
              <a:t>ordinary least squares regression</a:t>
            </a:r>
          </a:p>
          <a:p>
            <a:pPr marL="285750" indent="-285750">
              <a:buFont typeface="Arial" panose="020B0604020202020204" pitchFamily="34" charset="0"/>
              <a:buChar char="•"/>
            </a:pPr>
            <a:r>
              <a:rPr lang="en-US" dirty="0">
                <a:solidFill>
                  <a:schemeClr val="accent2">
                    <a:lumMod val="75000"/>
                  </a:schemeClr>
                </a:solidFill>
              </a:rPr>
              <a:t>LASSO/L1 minimization</a:t>
            </a:r>
          </a:p>
          <a:p>
            <a:pPr marL="285750" indent="-285750">
              <a:buFont typeface="Arial" panose="020B0604020202020204" pitchFamily="34" charset="0"/>
              <a:buChar char="•"/>
            </a:pPr>
            <a:r>
              <a:rPr lang="en-US" dirty="0">
                <a:solidFill>
                  <a:schemeClr val="accent2">
                    <a:lumMod val="75000"/>
                  </a:schemeClr>
                </a:solidFill>
              </a:rPr>
              <a:t>tensors/method of moments</a:t>
            </a:r>
          </a:p>
          <a:p>
            <a:pPr marL="285750" indent="-285750">
              <a:buFont typeface="Arial" panose="020B0604020202020204" pitchFamily="34" charset="0"/>
              <a:buChar char="•"/>
            </a:pPr>
            <a:r>
              <a:rPr lang="en-US" dirty="0">
                <a:solidFill>
                  <a:schemeClr val="accent2">
                    <a:lumMod val="75000"/>
                  </a:schemeClr>
                </a:solidFill>
              </a:rPr>
              <a:t>…</a:t>
            </a:r>
          </a:p>
        </p:txBody>
      </p:sp>
      <p:sp>
        <p:nvSpPr>
          <p:cNvPr id="7" name="TextBox 6">
            <a:extLst>
              <a:ext uri="{FF2B5EF4-FFF2-40B4-BE49-F238E27FC236}">
                <a16:creationId xmlns:a16="http://schemas.microsoft.com/office/drawing/2014/main" id="{C9E08C83-2190-49C0-8E90-700AD2B06D45}"/>
              </a:ext>
            </a:extLst>
          </p:cNvPr>
          <p:cNvSpPr txBox="1"/>
          <p:nvPr/>
        </p:nvSpPr>
        <p:spPr>
          <a:xfrm>
            <a:off x="201928" y="3120460"/>
            <a:ext cx="4512685" cy="830997"/>
          </a:xfrm>
          <a:prstGeom prst="rect">
            <a:avLst/>
          </a:prstGeom>
          <a:noFill/>
        </p:spPr>
        <p:txBody>
          <a:bodyPr wrap="square" rtlCol="0">
            <a:spAutoFit/>
          </a:bodyPr>
          <a:lstStyle/>
          <a:p>
            <a:r>
              <a:rPr lang="en-US" sz="2400" dirty="0"/>
              <a:t>Surrounded by </a:t>
            </a:r>
            <a:r>
              <a:rPr lang="en-US" sz="2400" b="1" dirty="0"/>
              <a:t>vast unexplored terrain:</a:t>
            </a:r>
          </a:p>
        </p:txBody>
      </p:sp>
      <p:pic>
        <p:nvPicPr>
          <p:cNvPr id="9" name="Picture 4">
            <a:extLst>
              <a:ext uri="{FF2B5EF4-FFF2-40B4-BE49-F238E27FC236}">
                <a16:creationId xmlns:a16="http://schemas.microsoft.com/office/drawing/2014/main" id="{9C8910DB-2330-411E-BD3E-01072FE9C6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6" t="10912" r="51143" b="23991"/>
          <a:stretch/>
        </p:blipFill>
        <p:spPr bwMode="auto">
          <a:xfrm>
            <a:off x="5250853" y="387667"/>
            <a:ext cx="3303309" cy="3454865"/>
          </a:xfrm>
          <a:prstGeom prst="rect">
            <a:avLst/>
          </a:prstGeom>
          <a:noFill/>
          <a:ln w="38100">
            <a:solidFill>
              <a:schemeClr val="bg2">
                <a:lumMod val="50000"/>
              </a:schemeClr>
            </a:solidFill>
          </a:ln>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4B373CF1-B239-438A-BC30-13FE30C2CD9C}"/>
              </a:ext>
            </a:extLst>
          </p:cNvPr>
          <p:cNvSpPr/>
          <p:nvPr/>
        </p:nvSpPr>
        <p:spPr>
          <a:xfrm>
            <a:off x="364253" y="1435296"/>
            <a:ext cx="8151095" cy="2311797"/>
          </a:xfrm>
          <a:prstGeom prst="round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Grand Challenge: </a:t>
            </a:r>
            <a:r>
              <a:rPr lang="en-US" sz="4000" b="1" dirty="0">
                <a:solidFill>
                  <a:schemeClr val="tx1"/>
                </a:solidFill>
              </a:rPr>
              <a:t>fill in the map</a:t>
            </a:r>
            <a:r>
              <a:rPr lang="en-US" sz="4000" dirty="0">
                <a:solidFill>
                  <a:schemeClr val="tx1"/>
                </a:solidFill>
              </a:rPr>
              <a:t>!</a:t>
            </a:r>
            <a:endParaRPr lang="en-US" sz="4000" dirty="0">
              <a:solidFill>
                <a:schemeClr val="accent5"/>
              </a:solidFill>
            </a:endParaRPr>
          </a:p>
        </p:txBody>
      </p:sp>
      <p:sp>
        <p:nvSpPr>
          <p:cNvPr id="12" name="Rectangle: Rounded Corners 11">
            <a:extLst>
              <a:ext uri="{FF2B5EF4-FFF2-40B4-BE49-F238E27FC236}">
                <a16:creationId xmlns:a16="http://schemas.microsoft.com/office/drawing/2014/main" id="{1A4978E1-4745-4E89-B65D-CCDA365CC60B}"/>
              </a:ext>
            </a:extLst>
          </p:cNvPr>
          <p:cNvSpPr/>
          <p:nvPr/>
        </p:nvSpPr>
        <p:spPr>
          <a:xfrm>
            <a:off x="364255" y="4206755"/>
            <a:ext cx="8151095" cy="2313381"/>
          </a:xfrm>
          <a:prstGeom prst="round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Numerous </a:t>
            </a:r>
            <a:r>
              <a:rPr lang="en-US" sz="2400" b="1" dirty="0">
                <a:solidFill>
                  <a:schemeClr val="tx1"/>
                </a:solidFill>
              </a:rPr>
              <a:t>basic unsolved algorithms problems</a:t>
            </a:r>
            <a:endParaRPr lang="en-US" sz="2400" i="1" dirty="0">
              <a:solidFill>
                <a:schemeClr val="tx1"/>
              </a:solidFill>
            </a:endParaRPr>
          </a:p>
          <a:p>
            <a:endParaRPr lang="en-US" sz="2400" b="1" dirty="0">
              <a:solidFill>
                <a:schemeClr val="tx1"/>
              </a:solidFill>
            </a:endParaRPr>
          </a:p>
          <a:p>
            <a:r>
              <a:rPr lang="en-US" sz="2400" dirty="0">
                <a:solidFill>
                  <a:schemeClr val="accent1"/>
                </a:solidFill>
              </a:rPr>
              <a:t>General-purpose algorithm-design principles?</a:t>
            </a:r>
          </a:p>
          <a:p>
            <a:r>
              <a:rPr lang="en-US" sz="2400" dirty="0">
                <a:solidFill>
                  <a:schemeClr val="accent1"/>
                </a:solidFill>
              </a:rPr>
              <a:t> </a:t>
            </a:r>
          </a:p>
          <a:p>
            <a:r>
              <a:rPr lang="en-US" sz="2400" dirty="0">
                <a:solidFill>
                  <a:schemeClr val="accent5"/>
                </a:solidFill>
              </a:rPr>
              <a:t>Computational hardness?</a:t>
            </a:r>
          </a:p>
        </p:txBody>
      </p:sp>
      <p:sp>
        <p:nvSpPr>
          <p:cNvPr id="3" name="Slide Number Placeholder 2">
            <a:extLst>
              <a:ext uri="{FF2B5EF4-FFF2-40B4-BE49-F238E27FC236}">
                <a16:creationId xmlns:a16="http://schemas.microsoft.com/office/drawing/2014/main" id="{84D78C38-66CE-4E5F-85C7-9DF900899132}"/>
              </a:ext>
            </a:extLst>
          </p:cNvPr>
          <p:cNvSpPr>
            <a:spLocks noGrp="1"/>
          </p:cNvSpPr>
          <p:nvPr>
            <p:ph type="sldNum" sz="quarter" idx="12"/>
          </p:nvPr>
        </p:nvSpPr>
        <p:spPr/>
        <p:txBody>
          <a:bodyPr/>
          <a:lstStyle/>
          <a:p>
            <a:fld id="{ED922394-96B1-4130-9F58-06B799E76477}" type="slidenum">
              <a:rPr lang="en-US" smtClean="0"/>
              <a:t>7</a:t>
            </a:fld>
            <a:endParaRPr lang="en-US"/>
          </a:p>
        </p:txBody>
      </p:sp>
    </p:spTree>
    <p:extLst>
      <p:ext uri="{BB962C8B-B14F-4D97-AF65-F5344CB8AC3E}">
        <p14:creationId xmlns:p14="http://schemas.microsoft.com/office/powerpoint/2010/main" val="2016267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219610A1-828B-4DC4-AFAB-E186F79640E5}"/>
              </a:ext>
            </a:extLst>
          </p:cNvPr>
          <p:cNvPicPr>
            <a:picLocks noChangeAspect="1" noChangeArrowheads="1"/>
          </p:cNvPicPr>
          <p:nvPr/>
        </p:nvPicPr>
        <p:blipFill>
          <a:blip r:embed="rId3">
            <a:alphaModFix amt="52000"/>
            <a:extLst>
              <a:ext uri="{28A0092B-C50C-407E-A947-70E740481C1C}">
                <a14:useLocalDpi xmlns:a14="http://schemas.microsoft.com/office/drawing/2010/main" val="0"/>
              </a:ext>
            </a:extLst>
          </a:blip>
          <a:srcRect/>
          <a:stretch/>
        </p:blipFill>
        <p:spPr bwMode="auto">
          <a:xfrm>
            <a:off x="20" y="385516"/>
            <a:ext cx="9143980" cy="608696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6CB4F51C-CA35-4EDE-9C09-3490BAA31985}"/>
              </a:ext>
            </a:extLst>
          </p:cNvPr>
          <p:cNvSpPr txBox="1">
            <a:spLocks/>
          </p:cNvSpPr>
          <p:nvPr/>
        </p:nvSpPr>
        <p:spPr>
          <a:xfrm>
            <a:off x="246090" y="677862"/>
            <a:ext cx="2551501" cy="1746334"/>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100" b="1" dirty="0"/>
              <a:t>Optimization</a:t>
            </a:r>
          </a:p>
          <a:p>
            <a:pPr>
              <a:spcAft>
                <a:spcPts val="600"/>
              </a:spcAft>
            </a:pPr>
            <a:r>
              <a:rPr lang="en-US" sz="1800" b="1" dirty="0"/>
              <a:t>Linear Programming</a:t>
            </a:r>
          </a:p>
          <a:p>
            <a:pPr>
              <a:spcAft>
                <a:spcPts val="600"/>
              </a:spcAft>
            </a:pPr>
            <a:r>
              <a:rPr lang="en-US" sz="1800" b="1" dirty="0"/>
              <a:t>Spectral Methods</a:t>
            </a:r>
          </a:p>
          <a:p>
            <a:pPr>
              <a:spcAft>
                <a:spcPts val="600"/>
              </a:spcAft>
            </a:pPr>
            <a:r>
              <a:rPr lang="en-US" sz="1800" b="1" dirty="0"/>
              <a:t>Semidefinite Programming</a:t>
            </a:r>
          </a:p>
          <a:p>
            <a:pPr>
              <a:spcAft>
                <a:spcPts val="600"/>
              </a:spcAft>
            </a:pPr>
            <a:r>
              <a:rPr lang="en-US" sz="1800" b="1" dirty="0"/>
              <a:t>Sum of Squares Method</a:t>
            </a:r>
          </a:p>
        </p:txBody>
      </p:sp>
      <p:sp>
        <p:nvSpPr>
          <p:cNvPr id="11" name="Title 1">
            <a:extLst>
              <a:ext uri="{FF2B5EF4-FFF2-40B4-BE49-F238E27FC236}">
                <a16:creationId xmlns:a16="http://schemas.microsoft.com/office/drawing/2014/main" id="{C5B53167-F354-4242-841D-4C1B825AF2A6}"/>
              </a:ext>
            </a:extLst>
          </p:cNvPr>
          <p:cNvSpPr txBox="1">
            <a:spLocks/>
          </p:cNvSpPr>
          <p:nvPr/>
        </p:nvSpPr>
        <p:spPr>
          <a:xfrm>
            <a:off x="6346410" y="596054"/>
            <a:ext cx="2697182" cy="11191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100" b="1" dirty="0"/>
              <a:t>Algorithmic Statistics</a:t>
            </a:r>
          </a:p>
        </p:txBody>
      </p:sp>
      <p:sp>
        <p:nvSpPr>
          <p:cNvPr id="2" name="Title 1">
            <a:extLst>
              <a:ext uri="{FF2B5EF4-FFF2-40B4-BE49-F238E27FC236}">
                <a16:creationId xmlns:a16="http://schemas.microsoft.com/office/drawing/2014/main" id="{2FC8D23C-10BF-4F39-8217-7F72AB6CEDA4}"/>
              </a:ext>
            </a:extLst>
          </p:cNvPr>
          <p:cNvSpPr>
            <a:spLocks noGrp="1"/>
          </p:cNvSpPr>
          <p:nvPr>
            <p:ph type="title"/>
          </p:nvPr>
        </p:nvSpPr>
        <p:spPr>
          <a:xfrm>
            <a:off x="1143000" y="4606127"/>
            <a:ext cx="6858000" cy="2016659"/>
          </a:xfrm>
        </p:spPr>
        <p:txBody>
          <a:bodyPr vert="horz" lIns="91440" tIns="45720" rIns="91440" bIns="45720" rtlCol="0" anchor="b">
            <a:normAutofit/>
          </a:bodyPr>
          <a:lstStyle/>
          <a:p>
            <a:pPr algn="ctr"/>
            <a:r>
              <a:rPr lang="en-US" sz="4200" i="1" dirty="0">
                <a:solidFill>
                  <a:srgbClr val="FFFFFF"/>
                </a:solidFill>
              </a:rPr>
              <a:t>My work: </a:t>
            </a:r>
            <a:r>
              <a:rPr lang="en-US" sz="4200" dirty="0">
                <a:solidFill>
                  <a:srgbClr val="FFFFFF"/>
                </a:solidFill>
              </a:rPr>
              <a:t>develop principled tools in optimization to fill in algorithmic map of statistics </a:t>
            </a:r>
          </a:p>
        </p:txBody>
      </p:sp>
      <p:sp>
        <p:nvSpPr>
          <p:cNvPr id="3" name="Slide Number Placeholder 2">
            <a:extLst>
              <a:ext uri="{FF2B5EF4-FFF2-40B4-BE49-F238E27FC236}">
                <a16:creationId xmlns:a16="http://schemas.microsoft.com/office/drawing/2014/main" id="{E6D0A81C-68E0-4E90-A94E-4B0E21C9B7FE}"/>
              </a:ext>
            </a:extLst>
          </p:cNvPr>
          <p:cNvSpPr>
            <a:spLocks noGrp="1"/>
          </p:cNvSpPr>
          <p:nvPr>
            <p:ph type="sldNum" sz="quarter" idx="12"/>
          </p:nvPr>
        </p:nvSpPr>
        <p:spPr/>
        <p:txBody>
          <a:bodyPr/>
          <a:lstStyle/>
          <a:p>
            <a:fld id="{ED922394-96B1-4130-9F58-06B799E76477}" type="slidenum">
              <a:rPr lang="en-US" smtClean="0"/>
              <a:t>8</a:t>
            </a:fld>
            <a:endParaRPr lang="en-US"/>
          </a:p>
        </p:txBody>
      </p:sp>
    </p:spTree>
    <p:extLst>
      <p:ext uri="{BB962C8B-B14F-4D97-AF65-F5344CB8AC3E}">
        <p14:creationId xmlns:p14="http://schemas.microsoft.com/office/powerpoint/2010/main" val="25787414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27F97-5ACC-474A-BB37-A4FDDC8DEC4B}"/>
              </a:ext>
            </a:extLst>
          </p:cNvPr>
          <p:cNvSpPr>
            <a:spLocks noGrp="1"/>
          </p:cNvSpPr>
          <p:nvPr>
            <p:ph type="title"/>
          </p:nvPr>
        </p:nvSpPr>
        <p:spPr/>
        <p:txBody>
          <a:bodyPr/>
          <a:lstStyle/>
          <a:p>
            <a:r>
              <a:rPr lang="en-US" dirty="0"/>
              <a:t>Talk Plan</a:t>
            </a:r>
          </a:p>
        </p:txBody>
      </p:sp>
      <p:sp>
        <p:nvSpPr>
          <p:cNvPr id="3" name="Content Placeholder 2">
            <a:extLst>
              <a:ext uri="{FF2B5EF4-FFF2-40B4-BE49-F238E27FC236}">
                <a16:creationId xmlns:a16="http://schemas.microsoft.com/office/drawing/2014/main" id="{DD7A1DC5-D1FC-4A7A-8192-2AD4BFC600FE}"/>
              </a:ext>
            </a:extLst>
          </p:cNvPr>
          <p:cNvSpPr>
            <a:spLocks noGrp="1"/>
          </p:cNvSpPr>
          <p:nvPr>
            <p:ph idx="1"/>
          </p:nvPr>
        </p:nvSpPr>
        <p:spPr>
          <a:xfrm>
            <a:off x="628650" y="1825625"/>
            <a:ext cx="8116998" cy="4747191"/>
          </a:xfrm>
        </p:spPr>
        <p:txBody>
          <a:bodyPr>
            <a:normAutofit fontScale="77500" lnSpcReduction="20000"/>
          </a:bodyPr>
          <a:lstStyle/>
          <a:p>
            <a:pPr marL="0" indent="0">
              <a:buNone/>
            </a:pPr>
            <a:r>
              <a:rPr lang="en-US" b="1" dirty="0">
                <a:solidFill>
                  <a:schemeClr val="accent2"/>
                </a:solidFill>
              </a:rPr>
              <a:t>Theme: Proofs to Algorithms</a:t>
            </a:r>
          </a:p>
          <a:p>
            <a:pPr marL="0" indent="0">
              <a:buNone/>
            </a:pPr>
            <a:r>
              <a:rPr lang="en-US" dirty="0">
                <a:solidFill>
                  <a:schemeClr val="accent2"/>
                </a:solidFill>
              </a:rPr>
              <a:t>novel, principled approach to algorithmic statistics</a:t>
            </a:r>
            <a:endParaRPr lang="en-US" b="1" dirty="0"/>
          </a:p>
          <a:p>
            <a:pPr marL="0" indent="0">
              <a:buNone/>
            </a:pPr>
            <a:endParaRPr lang="en-US" b="1" dirty="0"/>
          </a:p>
          <a:p>
            <a:pPr marL="0" indent="0">
              <a:buNone/>
            </a:pPr>
            <a:r>
              <a:rPr lang="en-US" b="1" dirty="0"/>
              <a:t>Part 1: </a:t>
            </a:r>
          </a:p>
          <a:p>
            <a:pPr marL="0" indent="0">
              <a:buNone/>
            </a:pPr>
            <a:r>
              <a:rPr lang="en-US" dirty="0"/>
              <a:t>beating greedy clustering for Gaussian mixture models</a:t>
            </a:r>
          </a:p>
          <a:p>
            <a:pPr marL="0" indent="0">
              <a:buNone/>
            </a:pPr>
            <a:r>
              <a:rPr lang="en-US" dirty="0">
                <a:solidFill>
                  <a:schemeClr val="bg2">
                    <a:lumMod val="50000"/>
                  </a:schemeClr>
                </a:solidFill>
              </a:rPr>
              <a:t>[</a:t>
            </a:r>
            <a:r>
              <a:rPr lang="en-US" b="1" dirty="0">
                <a:solidFill>
                  <a:schemeClr val="bg2">
                    <a:lumMod val="50000"/>
                  </a:schemeClr>
                </a:solidFill>
              </a:rPr>
              <a:t>H</a:t>
            </a:r>
            <a:r>
              <a:rPr lang="en-US" dirty="0">
                <a:solidFill>
                  <a:schemeClr val="bg2">
                    <a:lumMod val="50000"/>
                  </a:schemeClr>
                </a:solidFill>
              </a:rPr>
              <a:t>-Li STOC 2018]</a:t>
            </a:r>
          </a:p>
          <a:p>
            <a:pPr marL="0" indent="0">
              <a:buNone/>
            </a:pPr>
            <a:endParaRPr lang="en-US" b="1" dirty="0"/>
          </a:p>
          <a:p>
            <a:pPr marL="0" indent="0">
              <a:buNone/>
            </a:pPr>
            <a:r>
              <a:rPr lang="en-US" b="1" dirty="0"/>
              <a:t>Part 2: </a:t>
            </a:r>
          </a:p>
          <a:p>
            <a:pPr marL="0" indent="0">
              <a:buNone/>
            </a:pPr>
            <a:r>
              <a:rPr lang="en-US" dirty="0"/>
              <a:t>optimal confidence intervals for heavy-tailed statistics</a:t>
            </a:r>
          </a:p>
          <a:p>
            <a:pPr marL="0" indent="0">
              <a:buNone/>
            </a:pPr>
            <a:r>
              <a:rPr lang="en-US" dirty="0">
                <a:solidFill>
                  <a:schemeClr val="bg2">
                    <a:lumMod val="50000"/>
                  </a:schemeClr>
                </a:solidFill>
              </a:rPr>
              <a:t>[</a:t>
            </a:r>
            <a:r>
              <a:rPr lang="en-US" b="1" dirty="0">
                <a:solidFill>
                  <a:schemeClr val="bg2">
                    <a:lumMod val="50000"/>
                  </a:schemeClr>
                </a:solidFill>
              </a:rPr>
              <a:t>H</a:t>
            </a:r>
            <a:r>
              <a:rPr lang="en-US" dirty="0">
                <a:solidFill>
                  <a:schemeClr val="bg2">
                    <a:lumMod val="50000"/>
                  </a:schemeClr>
                </a:solidFill>
              </a:rPr>
              <a:t> Annals of Statistics 2019]</a:t>
            </a:r>
          </a:p>
          <a:p>
            <a:pPr marL="0" indent="0">
              <a:buNone/>
            </a:pPr>
            <a:r>
              <a:rPr lang="en-US" dirty="0">
                <a:solidFill>
                  <a:schemeClr val="bg2">
                    <a:lumMod val="50000"/>
                  </a:schemeClr>
                </a:solidFill>
              </a:rPr>
              <a:t>[</a:t>
            </a:r>
            <a:r>
              <a:rPr lang="en-US" dirty="0" err="1">
                <a:solidFill>
                  <a:schemeClr val="bg2">
                    <a:lumMod val="50000"/>
                  </a:schemeClr>
                </a:solidFill>
              </a:rPr>
              <a:t>Cherapanamjeri</a:t>
            </a:r>
            <a:r>
              <a:rPr lang="en-US" dirty="0">
                <a:solidFill>
                  <a:schemeClr val="bg2">
                    <a:lumMod val="50000"/>
                  </a:schemeClr>
                </a:solidFill>
              </a:rPr>
              <a:t>-</a:t>
            </a:r>
            <a:r>
              <a:rPr lang="en-US" b="1" dirty="0">
                <a:solidFill>
                  <a:schemeClr val="bg2">
                    <a:lumMod val="50000"/>
                  </a:schemeClr>
                </a:solidFill>
              </a:rPr>
              <a:t>H</a:t>
            </a:r>
            <a:r>
              <a:rPr lang="en-US" dirty="0">
                <a:solidFill>
                  <a:schemeClr val="bg2">
                    <a:lumMod val="50000"/>
                  </a:schemeClr>
                </a:solidFill>
              </a:rPr>
              <a:t>-</a:t>
            </a:r>
            <a:r>
              <a:rPr lang="en-US" dirty="0" err="1">
                <a:solidFill>
                  <a:schemeClr val="bg2">
                    <a:lumMod val="50000"/>
                  </a:schemeClr>
                </a:solidFill>
              </a:rPr>
              <a:t>Kathuria</a:t>
            </a:r>
            <a:r>
              <a:rPr lang="en-US" dirty="0">
                <a:solidFill>
                  <a:schemeClr val="bg2">
                    <a:lumMod val="50000"/>
                  </a:schemeClr>
                </a:solidFill>
              </a:rPr>
              <a:t>-Raghavendra-</a:t>
            </a:r>
            <a:r>
              <a:rPr lang="en-US" dirty="0" err="1">
                <a:solidFill>
                  <a:schemeClr val="bg2">
                    <a:lumMod val="50000"/>
                  </a:schemeClr>
                </a:solidFill>
              </a:rPr>
              <a:t>Tripuraneni</a:t>
            </a:r>
            <a:r>
              <a:rPr lang="en-US" dirty="0">
                <a:solidFill>
                  <a:schemeClr val="bg2">
                    <a:lumMod val="50000"/>
                  </a:schemeClr>
                </a:solidFill>
              </a:rPr>
              <a:t> STOC 2020]</a:t>
            </a:r>
          </a:p>
          <a:p>
            <a:pPr marL="0" indent="0">
              <a:buNone/>
            </a:pPr>
            <a:r>
              <a:rPr lang="en-US" dirty="0">
                <a:solidFill>
                  <a:schemeClr val="bg2">
                    <a:lumMod val="50000"/>
                  </a:schemeClr>
                </a:solidFill>
              </a:rPr>
              <a:t>[Dong-</a:t>
            </a:r>
            <a:r>
              <a:rPr lang="en-US" b="1" dirty="0">
                <a:solidFill>
                  <a:schemeClr val="bg2">
                    <a:lumMod val="50000"/>
                  </a:schemeClr>
                </a:solidFill>
              </a:rPr>
              <a:t>H</a:t>
            </a:r>
            <a:r>
              <a:rPr lang="en-US" dirty="0">
                <a:solidFill>
                  <a:schemeClr val="bg2">
                    <a:lumMod val="50000"/>
                  </a:schemeClr>
                </a:solidFill>
              </a:rPr>
              <a:t>-Li </a:t>
            </a:r>
            <a:r>
              <a:rPr lang="en-US" dirty="0" err="1">
                <a:solidFill>
                  <a:schemeClr val="bg2">
                    <a:lumMod val="50000"/>
                  </a:schemeClr>
                </a:solidFill>
              </a:rPr>
              <a:t>NeurIPS</a:t>
            </a:r>
            <a:r>
              <a:rPr lang="en-US" dirty="0">
                <a:solidFill>
                  <a:schemeClr val="bg2">
                    <a:lumMod val="50000"/>
                  </a:schemeClr>
                </a:solidFill>
              </a:rPr>
              <a:t> 19 (Spotlight)]</a:t>
            </a:r>
          </a:p>
        </p:txBody>
      </p:sp>
      <p:sp>
        <p:nvSpPr>
          <p:cNvPr id="5" name="Slide Number Placeholder 4">
            <a:extLst>
              <a:ext uri="{FF2B5EF4-FFF2-40B4-BE49-F238E27FC236}">
                <a16:creationId xmlns:a16="http://schemas.microsoft.com/office/drawing/2014/main" id="{B58C9E7F-07CB-482C-88C2-D69C7CFCC84C}"/>
              </a:ext>
            </a:extLst>
          </p:cNvPr>
          <p:cNvSpPr>
            <a:spLocks noGrp="1"/>
          </p:cNvSpPr>
          <p:nvPr>
            <p:ph type="sldNum" sz="quarter" idx="12"/>
          </p:nvPr>
        </p:nvSpPr>
        <p:spPr/>
        <p:txBody>
          <a:bodyPr/>
          <a:lstStyle/>
          <a:p>
            <a:fld id="{ED922394-96B1-4130-9F58-06B799E76477}" type="slidenum">
              <a:rPr lang="en-US" smtClean="0"/>
              <a:t>9</a:t>
            </a:fld>
            <a:endParaRPr lang="en-US"/>
          </a:p>
        </p:txBody>
      </p:sp>
    </p:spTree>
    <p:extLst>
      <p:ext uri="{BB962C8B-B14F-4D97-AF65-F5344CB8AC3E}">
        <p14:creationId xmlns:p14="http://schemas.microsoft.com/office/powerpoint/2010/main" val="66144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22732</TotalTime>
  <Words>4375</Words>
  <Application>Microsoft Office PowerPoint</Application>
  <PresentationFormat>On-screen Show (4:3)</PresentationFormat>
  <Paragraphs>631</Paragraphs>
  <Slides>61</Slides>
  <Notes>22</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Calibri Light</vt:lpstr>
      <vt:lpstr>Cambria Math</vt:lpstr>
      <vt:lpstr>Office Theme</vt:lpstr>
      <vt:lpstr>Proofs to Algorithms for High-Dimensional Statistics</vt:lpstr>
      <vt:lpstr>High-Dimensional Statistics: Building Blocks of ML and Data Science</vt:lpstr>
      <vt:lpstr>High-Dimensional Statistics: Building Blocks of ML and Data Science</vt:lpstr>
      <vt:lpstr>Example: Clustering</vt:lpstr>
      <vt:lpstr>PowerPoint Presentation</vt:lpstr>
      <vt:lpstr>Algorithmic Statistics State of the Field</vt:lpstr>
      <vt:lpstr>Algorithmic Statistics State of the Field</vt:lpstr>
      <vt:lpstr>My work: develop principled tools in optimization to fill in algorithmic map of statistics </vt:lpstr>
      <vt:lpstr>Talk Plan</vt:lpstr>
      <vt:lpstr>Part I: Clustering and Mixture Models [H-Li STOC 18]</vt:lpstr>
      <vt:lpstr>Gaussian Mixture Models</vt:lpstr>
      <vt:lpstr>Gaussian Mixture Models</vt:lpstr>
      <vt:lpstr>Gaussian Mixture Models</vt:lpstr>
      <vt:lpstr>PowerPoint Presentation</vt:lpstr>
      <vt:lpstr>PowerPoint Presentation</vt:lpstr>
      <vt:lpstr>Major Algorithmic Success</vt:lpstr>
      <vt:lpstr>SoS Crash Course</vt:lpstr>
      <vt:lpstr>SoS Crash Course</vt:lpstr>
      <vt:lpstr>SoS Crash Course</vt:lpstr>
      <vt:lpstr>SoS Crash Course</vt:lpstr>
      <vt:lpstr>SoS Crash Course</vt:lpstr>
      <vt:lpstr>Proofs to Algorithms Black Box</vt:lpstr>
      <vt:lpstr>Proofs to Algorithms Black Box</vt:lpstr>
      <vt:lpstr>Proofs to Algorithms for Mixture Models</vt:lpstr>
      <vt:lpstr>Proofs to Algorithms for Mixture Models</vt:lpstr>
      <vt:lpstr>PowerPoint Presentation</vt:lpstr>
      <vt:lpstr>Proofs to Algorithms for Mixture Models</vt:lpstr>
      <vt:lpstr>Proofs to Algorithms for Mixture Models</vt:lpstr>
      <vt:lpstr>Proofs to Algorithms for Mixture Models</vt:lpstr>
      <vt:lpstr>Proofs to Algorithms for Mixture Models</vt:lpstr>
      <vt:lpstr>Proofs to Algorithms for Mixture Models</vt:lpstr>
      <vt:lpstr>Proofs to Algorithms for Mixture Models</vt:lpstr>
      <vt:lpstr>Proofs to Algorithms for Mixture Models</vt:lpstr>
      <vt:lpstr>PowerPoint Presentation</vt:lpstr>
      <vt:lpstr>What we did</vt:lpstr>
      <vt:lpstr>PowerPoint Presentation</vt:lpstr>
      <vt:lpstr>Scope</vt:lpstr>
      <vt:lpstr>Part II: Heavy-Tailed and Robust Statistics  [H Annals of Statistics 19] [Cherapanamjeri-H-Kathuria-Raghavendra-Tripuraneni STOC 20] [Dong-H-Li NeurIPS 19 (Spotlight)]</vt:lpstr>
      <vt:lpstr>Estimating the Mean of a (Heavy-Tailed) Random Vector  [H Annals of Statistics 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Beyond the Mean:  Regression and Covariance Estimation  [Cherapanamjeri-H-Kathuria-Raghavendra-Tripuraneni STOC 20]</vt:lpstr>
      <vt:lpstr>Linear Regression</vt:lpstr>
      <vt:lpstr>How Fast Can You Go?</vt:lpstr>
      <vt:lpstr>PowerPoint Presentation</vt:lpstr>
      <vt:lpstr>PowerPoint Presentation</vt:lpstr>
      <vt:lpstr>Experiment [DHL NeurIPS 19 (Spotlight)]</vt:lpstr>
      <vt:lpstr>Zooming out…</vt:lpstr>
      <vt:lpstr>PowerPoint Presentation</vt:lpstr>
      <vt:lpstr>PowerPoint Presentation</vt:lpstr>
      <vt:lpstr>PowerPoint Presentation</vt:lpstr>
      <vt:lpstr>Future Work</vt:lpstr>
      <vt:lpstr>Future Work</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Proofs to Algorithms for High-Dimensional Statistics</dc:title>
  <dc:creator>Sam Hopkins</dc:creator>
  <cp:lastModifiedBy>Sam Hopkins</cp:lastModifiedBy>
  <cp:revision>58</cp:revision>
  <dcterms:created xsi:type="dcterms:W3CDTF">2020-02-24T21:01:45Z</dcterms:created>
  <dcterms:modified xsi:type="dcterms:W3CDTF">2020-03-19T19:14:21Z</dcterms:modified>
</cp:coreProperties>
</file>